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6"/>
  </p:notesMasterIdLst>
  <p:handoutMasterIdLst>
    <p:handoutMasterId r:id="rId7"/>
  </p:handoutMasterIdLst>
  <p:sldIdLst>
    <p:sldId id="257" r:id="rId2"/>
    <p:sldId id="259" r:id="rId3"/>
    <p:sldId id="260" r:id="rId4"/>
    <p:sldId id="261" r:id="rId5"/>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1CE"/>
    <a:srgbClr val="454548"/>
    <a:srgbClr val="230871"/>
    <a:srgbClr val="EEEAF3"/>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5"/>
    <p:restoredTop sz="73227"/>
  </p:normalViewPr>
  <p:slideViewPr>
    <p:cSldViewPr snapToGrid="0">
      <p:cViewPr varScale="1">
        <p:scale>
          <a:sx n="48" d="100"/>
          <a:sy n="48" d="100"/>
        </p:scale>
        <p:origin x="4416" y="512"/>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AFF-1F7A-8F6C-A95E-B0D5629C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0980-6C25-E06A-B0BC-5FB92B8E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25CDF-7FB7-081C-C6D3-E05BCB17A4C0}"/>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8E4C2479-5B92-E154-E1F4-8A6709E31BDB}"/>
              </a:ext>
            </a:extLst>
          </p:cNvPr>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903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5DF91-A329-7CD1-C6B0-C0168E74D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E31B9-FE8B-3CF4-D902-630ACA393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A00E29-F329-5915-B66A-6C252C5ECB02}"/>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p:txBody>
      </p:sp>
      <p:sp>
        <p:nvSpPr>
          <p:cNvPr id="4" name="Slide Number Placeholder 3">
            <a:extLst>
              <a:ext uri="{FF2B5EF4-FFF2-40B4-BE49-F238E27FC236}">
                <a16:creationId xmlns:a16="http://schemas.microsoft.com/office/drawing/2014/main" id="{59800CEE-6E6F-AAF3-D3D0-CCCA84C15067}"/>
              </a:ext>
            </a:extLst>
          </p:cNvPr>
          <p:cNvSpPr>
            <a:spLocks noGrp="1"/>
          </p:cNvSpPr>
          <p:nvPr>
            <p:ph type="sldNum" sz="quarter" idx="5"/>
          </p:nvPr>
        </p:nvSpPr>
        <p:spPr/>
        <p:txBody>
          <a:bodyPr/>
          <a:lstStyle/>
          <a:p>
            <a:fld id="{DFD626EB-7589-A045-9B2F-90336E973530}" type="slidenum">
              <a:rPr lang="en-US" smtClean="0"/>
              <a:t>3</a:t>
            </a:fld>
            <a:endParaRPr lang="en-US"/>
          </a:p>
        </p:txBody>
      </p:sp>
    </p:spTree>
    <p:extLst>
      <p:ext uri="{BB962C8B-B14F-4D97-AF65-F5344CB8AC3E}">
        <p14:creationId xmlns:p14="http://schemas.microsoft.com/office/powerpoint/2010/main" val="21305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4</a:t>
            </a:fld>
            <a:endParaRPr lang="en-US"/>
          </a:p>
        </p:txBody>
      </p:sp>
    </p:spTree>
    <p:extLst>
      <p:ext uri="{BB962C8B-B14F-4D97-AF65-F5344CB8AC3E}">
        <p14:creationId xmlns:p14="http://schemas.microsoft.com/office/powerpoint/2010/main" val="1432152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GB-Ins-Comparison-2026-MA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0" y="380890"/>
            <a:ext cx="3970220"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5903C89A-21F3-EC0D-1536-EB414C38D972}"/>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612120347"/>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308241-FB50-A9B5-28CF-B218DDCD8B2D}"/>
              </a:ext>
            </a:extLst>
          </p:cNvPr>
          <p:cNvGraphicFramePr>
            <a:graphicFrameLocks noGrp="1"/>
          </p:cNvGraphicFramePr>
          <p:nvPr>
            <p:extLst>
              <p:ext uri="{D42A27DB-BD31-4B8C-83A1-F6EECF244321}">
                <p14:modId xmlns:p14="http://schemas.microsoft.com/office/powerpoint/2010/main" val="1593242807"/>
              </p:ext>
            </p:extLst>
          </p:nvPr>
        </p:nvGraphicFramePr>
        <p:xfrm>
          <a:off x="445995" y="1849120"/>
          <a:ext cx="6858000" cy="550468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617857949"/>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Access Global</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2 claims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Minor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Pet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Sick While Away From Home Expense Protection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Post-Admission Continued Care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a:t>
                      </a:r>
                    </a:p>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Patient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Companion Emergency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Visitor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Vehicle &amp; RV Return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Retrieval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Recipient Transportation Coverage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Mortal Remains Transportation Coverage</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84330877"/>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EFE9C2-7B2A-2F86-9961-0C224445AE3A}"/>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AC55AEA-AA1E-E593-FB99-3767460F3217}"/>
              </a:ext>
            </a:extLst>
          </p:cNvPr>
          <p:cNvGraphicFramePr>
            <a:graphicFrameLocks noGrp="1"/>
          </p:cNvGraphicFramePr>
          <p:nvPr>
            <p:extLst>
              <p:ext uri="{D42A27DB-BD31-4B8C-83A1-F6EECF244321}">
                <p14:modId xmlns:p14="http://schemas.microsoft.com/office/powerpoint/2010/main" val="503651315"/>
              </p:ext>
            </p:extLst>
          </p:nvPr>
        </p:nvGraphicFramePr>
        <p:xfrm>
          <a:off x="445995" y="1849120"/>
          <a:ext cx="6858000" cy="550468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63931578"/>
                    </a:ext>
                  </a:extLst>
                </a:gridCol>
                <a:gridCol w="731520">
                  <a:extLst>
                    <a:ext uri="{9D8B030D-6E8A-4147-A177-3AD203B41FA5}">
                      <a16:colId xmlns:a16="http://schemas.microsoft.com/office/drawing/2014/main" val="1151231853"/>
                    </a:ext>
                  </a:extLst>
                </a:gridCol>
                <a:gridCol w="731520">
                  <a:extLst>
                    <a:ext uri="{9D8B030D-6E8A-4147-A177-3AD203B41FA5}">
                      <a16:colId xmlns:a16="http://schemas.microsoft.com/office/drawing/2014/main" val="617857949"/>
                    </a:ext>
                  </a:extLst>
                </a:gridCol>
                <a:gridCol w="731520">
                  <a:extLst>
                    <a:ext uri="{9D8B030D-6E8A-4147-A177-3AD203B41FA5}">
                      <a16:colId xmlns:a16="http://schemas.microsoft.com/office/drawing/2014/main" val="3835174812"/>
                    </a:ext>
                  </a:extLst>
                </a:gridCol>
                <a:gridCol w="731520">
                  <a:extLst>
                    <a:ext uri="{9D8B030D-6E8A-4147-A177-3AD203B41FA5}">
                      <a16:colId xmlns:a16="http://schemas.microsoft.com/office/drawing/2014/main" val="1783301157"/>
                    </a:ext>
                  </a:extLst>
                </a:gridCol>
                <a:gridCol w="731520">
                  <a:extLst>
                    <a:ext uri="{9D8B030D-6E8A-4147-A177-3AD203B41FA5}">
                      <a16:colId xmlns:a16="http://schemas.microsoft.com/office/drawing/2014/main" val="4138530766"/>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t">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Access Global</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add-on</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Limit 2 claims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$7,500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Minor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3</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Pet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Post-Admission Continued Care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$500 max pp,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0010221"/>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Patient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94216335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Companion Emergency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0665573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Visitor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301384044"/>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Vehicle &amp; RV Return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6049517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Retrieval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35792830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Organ Recipient Transportation Coverage</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401088"/>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Mortal Remains Transportation Coverage</a:t>
                      </a: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84330877"/>
                  </a:ext>
                </a:extLst>
              </a:tr>
            </a:tbl>
          </a:graphicData>
        </a:graphic>
      </p:graphicFrame>
    </p:spTree>
    <p:extLst>
      <p:ext uri="{BB962C8B-B14F-4D97-AF65-F5344CB8AC3E}">
        <p14:creationId xmlns:p14="http://schemas.microsoft.com/office/powerpoint/2010/main" val="224013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4C37-9B1F-DF3D-AD04-6EE6EBFF61FC}"/>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CDE790B-EFEE-81D3-7FFA-6DA98CF2F587}"/>
              </a:ext>
            </a:extLst>
          </p:cNvPr>
          <p:cNvGraphicFramePr>
            <a:graphicFrameLocks noGrp="1"/>
          </p:cNvGraphicFramePr>
          <p:nvPr>
            <p:extLst>
              <p:ext uri="{D42A27DB-BD31-4B8C-83A1-F6EECF244321}">
                <p14:modId xmlns:p14="http://schemas.microsoft.com/office/powerpoint/2010/main" val="1558410838"/>
              </p:ext>
            </p:extLst>
          </p:nvPr>
        </p:nvGraphicFramePr>
        <p:xfrm>
          <a:off x="445995" y="1849120"/>
          <a:ext cx="6858000" cy="198424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188720">
                  <a:extLst>
                    <a:ext uri="{9D8B030D-6E8A-4147-A177-3AD203B41FA5}">
                      <a16:colId xmlns:a16="http://schemas.microsoft.com/office/drawing/2014/main" val="3835174812"/>
                    </a:ext>
                  </a:extLst>
                </a:gridCol>
                <a:gridCol w="1188720">
                  <a:extLst>
                    <a:ext uri="{9D8B030D-6E8A-4147-A177-3AD203B41FA5}">
                      <a16:colId xmlns:a16="http://schemas.microsoft.com/office/drawing/2014/main" val="1783301157"/>
                    </a:ext>
                  </a:extLst>
                </a:gridCol>
                <a:gridCol w="1188720">
                  <a:extLst>
                    <a:ext uri="{9D8B030D-6E8A-4147-A177-3AD203B41FA5}">
                      <a16:colId xmlns:a16="http://schemas.microsoft.com/office/drawing/2014/main" val="338673945"/>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Access Indemnity+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Indemnity Plus</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Access Critical+</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$250 indemnity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$10k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$15k indemnity / claim, limit 2 pp/yr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ea typeface="Open Sans" pitchFamily="2" charset="0"/>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 ---</a:t>
                      </a:r>
                      <a:endPar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 ---</a:t>
                      </a:r>
                    </a:p>
                  </a:txBody>
                  <a:tcPr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ap="flat" cmpd="sng" algn="ctr">
                      <a:solidFill>
                        <a:schemeClr val="bg2">
                          <a:lumMod val="20000"/>
                          <a:lumOff val="8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bl>
          </a:graphicData>
        </a:graphic>
      </p:graphicFrame>
    </p:spTree>
    <p:extLst>
      <p:ext uri="{BB962C8B-B14F-4D97-AF65-F5344CB8AC3E}">
        <p14:creationId xmlns:p14="http://schemas.microsoft.com/office/powerpoint/2010/main" val="416322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170658"/>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3688</TotalTime>
  <Words>1129</Words>
  <Application>Microsoft Macintosh PowerPoint</Application>
  <PresentationFormat>Custom</PresentationFormat>
  <Paragraphs>238</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48</cp:revision>
  <dcterms:created xsi:type="dcterms:W3CDTF">2024-03-14T18:51:59Z</dcterms:created>
  <dcterms:modified xsi:type="dcterms:W3CDTF">2026-01-26T16:53:05Z</dcterms:modified>
</cp:coreProperties>
</file>