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5"/>
  </p:notesMasterIdLst>
  <p:handoutMasterIdLst>
    <p:handoutMasterId r:id="rId6"/>
  </p:handoutMasterIdLst>
  <p:sldIdLst>
    <p:sldId id="257" r:id="rId2"/>
    <p:sldId id="259" r:id="rId3"/>
    <p:sldId id="260" r:id="rId4"/>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8"/>
    <a:srgbClr val="0071CE"/>
    <a:srgbClr val="230871"/>
    <a:srgbClr val="EEEAF3"/>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37"/>
    <p:restoredTop sz="72323"/>
  </p:normalViewPr>
  <p:slideViewPr>
    <p:cSldViewPr snapToGrid="0">
      <p:cViewPr varScale="1">
        <p:scale>
          <a:sx n="48" d="100"/>
          <a:sy n="48" d="100"/>
        </p:scale>
        <p:origin x="4392" y="488"/>
      </p:cViewPr>
      <p:guideLst/>
    </p:cSldViewPr>
  </p:slideViewPr>
  <p:notesTextViewPr>
    <p:cViewPr>
      <p:scale>
        <a:sx n="90" d="100"/>
        <a:sy n="90" d="100"/>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307687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AFF-1F7A-8F6C-A95E-B0D5629CB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F0980-6C25-E06A-B0BC-5FB92B8E0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25CDF-7FB7-081C-C6D3-E05BCB17A4C0}"/>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8E4C2479-5B92-E154-E1F4-8A6709E31BDB}"/>
              </a:ext>
            </a:extLst>
          </p:cNvPr>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90337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D5E2AC-8C49-C778-D3EF-C60118494D39}"/>
              </a:ext>
            </a:extLst>
          </p:cNvPr>
          <p:cNvSpPr txBox="1"/>
          <p:nvPr userDrawn="1"/>
        </p:nvSpPr>
        <p:spPr>
          <a:xfrm>
            <a:off x="369469" y="864402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3: United States, Canada, Mexico, and the Caribbean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GB-Ins-Comparison-2026-NH   02/01</a:t>
            </a:r>
          </a:p>
        </p:txBody>
      </p:sp>
      <p:sp>
        <p:nvSpPr>
          <p:cNvPr id="2" name="TextBox 1">
            <a:extLst>
              <a:ext uri="{FF2B5EF4-FFF2-40B4-BE49-F238E27FC236}">
                <a16:creationId xmlns:a16="http://schemas.microsoft.com/office/drawing/2014/main" id="{73F8F6F2-6397-7E20-74C0-4738C4C7A42A}"/>
              </a:ext>
            </a:extLst>
          </p:cNvPr>
          <p:cNvSpPr txBox="1"/>
          <p:nvPr userDrawn="1"/>
        </p:nvSpPr>
        <p:spPr>
          <a:xfrm>
            <a:off x="369470" y="380890"/>
            <a:ext cx="3970220"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plan</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4" name="Picture 3" descr="A blue letter on a black background&#10;&#10;AI-generated content may be incorrect.">
            <a:extLst>
              <a:ext uri="{FF2B5EF4-FFF2-40B4-BE49-F238E27FC236}">
                <a16:creationId xmlns:a16="http://schemas.microsoft.com/office/drawing/2014/main" id="{81EF8135-1BD2-E2B6-CA6F-904CD561C3D3}"/>
              </a:ext>
            </a:extLst>
          </p:cNvPr>
          <p:cNvPicPr>
            <a:picLocks noChangeAspect="1"/>
          </p:cNvPicPr>
          <p:nvPr userDrawn="1"/>
        </p:nvPicPr>
        <p:blipFill>
          <a:blip r:embed="rId2"/>
          <a:stretch>
            <a:fillRect/>
          </a:stretch>
        </p:blipFill>
        <p:spPr>
          <a:xfrm>
            <a:off x="5722330" y="495951"/>
            <a:ext cx="1581665" cy="210889"/>
          </a:xfrm>
          <a:prstGeom prst="rect">
            <a:avLst/>
          </a:prstGeom>
        </p:spPr>
      </p:pic>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2" name="Picture 1" descr="A poster with text and images&#10;&#10;AI-generated content may be incorrect.">
            <a:extLst>
              <a:ext uri="{FF2B5EF4-FFF2-40B4-BE49-F238E27FC236}">
                <a16:creationId xmlns:a16="http://schemas.microsoft.com/office/drawing/2014/main" id="{408AF8FA-6733-9704-6737-29079AC52892}"/>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270730111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6308241-FB50-A9B5-28CF-B218DDCD8B2D}"/>
              </a:ext>
            </a:extLst>
          </p:cNvPr>
          <p:cNvGraphicFramePr>
            <a:graphicFrameLocks noGrp="1"/>
          </p:cNvGraphicFramePr>
          <p:nvPr>
            <p:extLst>
              <p:ext uri="{D42A27DB-BD31-4B8C-83A1-F6EECF244321}">
                <p14:modId xmlns:p14="http://schemas.microsoft.com/office/powerpoint/2010/main" val="1742112898"/>
              </p:ext>
            </p:extLst>
          </p:nvPr>
        </p:nvGraphicFramePr>
        <p:xfrm>
          <a:off x="445995" y="1849120"/>
          <a:ext cx="6858000" cy="326440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828800">
                  <a:extLst>
                    <a:ext uri="{9D8B030D-6E8A-4147-A177-3AD203B41FA5}">
                      <a16:colId xmlns:a16="http://schemas.microsoft.com/office/drawing/2014/main" val="617857949"/>
                    </a:ext>
                  </a:extLst>
                </a:gridCol>
                <a:gridCol w="1737360">
                  <a:extLst>
                    <a:ext uri="{9D8B030D-6E8A-4147-A177-3AD203B41FA5}">
                      <a16:colId xmlns:a16="http://schemas.microsoft.com/office/drawing/2014/main" val="3835174812"/>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baseline="0"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baseline="0" dirty="0">
                          <a:solidFill>
                            <a:srgbClr val="454548"/>
                          </a:solidFill>
                          <a:effectLst/>
                          <a:latin typeface="Open Sans" pitchFamily="2" charset="0"/>
                          <a:ea typeface="Open Sans" pitchFamily="2" charset="0"/>
                          <a:cs typeface="Open Sans" pitchFamily="2" charset="0"/>
                        </a:rPr>
                        <a:t>$500 max pp, 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4593628"/>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9EFE9C2-7B2A-2F86-9961-0C224445AE3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A51C58-8844-4C0A-C49F-2B5D88ED65A9}"/>
              </a:ext>
            </a:extLst>
          </p:cNvPr>
          <p:cNvGraphicFramePr>
            <a:graphicFrameLocks noGrp="1"/>
          </p:cNvGraphicFramePr>
          <p:nvPr>
            <p:extLst>
              <p:ext uri="{D42A27DB-BD31-4B8C-83A1-F6EECF244321}">
                <p14:modId xmlns:p14="http://schemas.microsoft.com/office/powerpoint/2010/main" val="2251741228"/>
              </p:ext>
            </p:extLst>
          </p:nvPr>
        </p:nvGraphicFramePr>
        <p:xfrm>
          <a:off x="445995" y="1849120"/>
          <a:ext cx="6858000" cy="3264408"/>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63931578"/>
                    </a:ext>
                  </a:extLst>
                </a:gridCol>
                <a:gridCol w="914400">
                  <a:extLst>
                    <a:ext uri="{9D8B030D-6E8A-4147-A177-3AD203B41FA5}">
                      <a16:colId xmlns:a16="http://schemas.microsoft.com/office/drawing/2014/main" val="1509510572"/>
                    </a:ext>
                  </a:extLst>
                </a:gridCol>
                <a:gridCol w="914400">
                  <a:extLst>
                    <a:ext uri="{9D8B030D-6E8A-4147-A177-3AD203B41FA5}">
                      <a16:colId xmlns:a16="http://schemas.microsoft.com/office/drawing/2014/main" val="617857949"/>
                    </a:ext>
                  </a:extLst>
                </a:gridCol>
                <a:gridCol w="914400">
                  <a:extLst>
                    <a:ext uri="{9D8B030D-6E8A-4147-A177-3AD203B41FA5}">
                      <a16:colId xmlns:a16="http://schemas.microsoft.com/office/drawing/2014/main" val="3835174812"/>
                    </a:ext>
                  </a:extLst>
                </a:gridCol>
                <a:gridCol w="914400">
                  <a:extLst>
                    <a:ext uri="{9D8B030D-6E8A-4147-A177-3AD203B41FA5}">
                      <a16:colId xmlns:a16="http://schemas.microsoft.com/office/drawing/2014/main" val="3797576353"/>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Essentials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a:t>
                      </a:r>
                    </a:p>
                    <a:p>
                      <a:pPr algn="l" fontAlgn="ctr">
                        <a:buNone/>
                      </a:pPr>
                      <a:r>
                        <a:rPr lang="en-US" sz="800" b="1" i="0" u="none" strike="noStrike" dirty="0">
                          <a:solidFill>
                            <a:srgbClr val="FFFFFF"/>
                          </a:solidFill>
                          <a:effectLst/>
                          <a:latin typeface="Poppins" pitchFamily="2" charset="77"/>
                          <a:cs typeface="Poppins" pitchFamily="2" charset="77"/>
                        </a:rPr>
                        <a:t>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t>
                      </a:r>
                    </a:p>
                    <a:p>
                      <a:pPr algn="l" fontAlgn="ctr">
                        <a:buNone/>
                      </a:pPr>
                      <a:r>
                        <a:rPr lang="en-US" sz="800" b="1" i="0" u="none" strike="noStrike" dirty="0">
                          <a:solidFill>
                            <a:srgbClr val="FFFFFF"/>
                          </a:solidFill>
                          <a:effectLst/>
                          <a:latin typeface="Poppins" pitchFamily="2" charset="77"/>
                          <a:cs typeface="Poppins" pitchFamily="2" charset="77"/>
                        </a:rPr>
                        <a:t>add-on</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kumimoji="0" lang="en-US" sz="600" b="0" i="0" u="none" strike="noStrike" kern="1200" cap="none" spc="0" normalizeH="0" baseline="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kumimoji="0" lang="en-US" sz="600" b="0" i="0" u="none" strike="noStrike" kern="1200" cap="none" spc="0" normalizeH="0" baseline="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baseline="0" dirty="0">
                          <a:solidFill>
                            <a:srgbClr val="454548"/>
                          </a:solidFill>
                          <a:effectLst/>
                          <a:latin typeface="Open Sans" pitchFamily="2" charset="0"/>
                          <a:ea typeface="Open Sans" pitchFamily="2" charset="0"/>
                          <a:cs typeface="Open Sans" pitchFamily="2" charset="0"/>
                        </a:rPr>
                        <a:t>---</a:t>
                      </a:r>
                      <a:endParaRPr lang="en-US" sz="600" b="0" i="0" u="none" strike="noStrike" baseline="30000"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kumimoji="0" lang="en-US" sz="600" b="0" i="0" u="none" strike="noStrike" kern="1200" cap="none" spc="0" normalizeH="0" baseline="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baseline="0" dirty="0">
                          <a:solidFill>
                            <a:srgbClr val="454548"/>
                          </a:solidFill>
                          <a:effectLst/>
                          <a:latin typeface="Open Sans" pitchFamily="2" charset="0"/>
                          <a:ea typeface="Open Sans" pitchFamily="2" charset="0"/>
                          <a:cs typeface="Open Sans" pitchFamily="2" charset="0"/>
                        </a:rPr>
                        <a:t>$500 max pp, 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baseline="0" dirty="0">
                          <a:solidFill>
                            <a:srgbClr val="454548"/>
                          </a:solidFill>
                          <a:effectLst/>
                          <a:latin typeface="Open Sans" pitchFamily="2" charset="0"/>
                          <a:ea typeface="Open Sans" pitchFamily="2" charset="0"/>
                          <a:cs typeface="Open Sans" pitchFamily="2" charset="0"/>
                        </a:rPr>
                        <a:t>$500 max pp,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1367691"/>
                  </a:ext>
                </a:extLst>
              </a:tr>
            </a:tbl>
          </a:graphicData>
        </a:graphic>
      </p:graphicFrame>
    </p:spTree>
    <p:extLst>
      <p:ext uri="{BB962C8B-B14F-4D97-AF65-F5344CB8AC3E}">
        <p14:creationId xmlns:p14="http://schemas.microsoft.com/office/powerpoint/2010/main" val="224013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136986"/>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3729</TotalTime>
  <Words>663</Words>
  <Application>Microsoft Macintosh PowerPoint</Application>
  <PresentationFormat>Custom</PresentationFormat>
  <Paragraphs>108</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51</cp:revision>
  <dcterms:created xsi:type="dcterms:W3CDTF">2024-03-14T18:51:59Z</dcterms:created>
  <dcterms:modified xsi:type="dcterms:W3CDTF">2026-01-26T16:56:33Z</dcterms:modified>
</cp:coreProperties>
</file>