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6"/>
  </p:notesMasterIdLst>
  <p:handoutMasterIdLst>
    <p:handoutMasterId r:id="rId7"/>
  </p:handoutMasterIdLst>
  <p:sldIdLst>
    <p:sldId id="257" r:id="rId2"/>
    <p:sldId id="259" r:id="rId3"/>
    <p:sldId id="260" r:id="rId4"/>
    <p:sldId id="261" r:id="rId5"/>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8"/>
    <a:srgbClr val="0071CE"/>
    <a:srgbClr val="230871"/>
    <a:srgbClr val="EEEAF3"/>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3"/>
    <p:restoredTop sz="73018"/>
  </p:normalViewPr>
  <p:slideViewPr>
    <p:cSldViewPr snapToGrid="0">
      <p:cViewPr varScale="1">
        <p:scale>
          <a:sx n="48" d="100"/>
          <a:sy n="48" d="100"/>
        </p:scale>
        <p:origin x="4392" y="504"/>
      </p:cViewPr>
      <p:guideLst/>
    </p:cSldViewPr>
  </p:slideViewPr>
  <p:notesTextViewPr>
    <p:cViewPr>
      <p:scale>
        <a:sx n="90" d="100"/>
        <a:sy n="90" d="100"/>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307687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AFF-1F7A-8F6C-A95E-B0D5629CB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F0980-6C25-E06A-B0BC-5FB92B8E0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25CDF-7FB7-081C-C6D3-E05BCB17A4C0}"/>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8E4C2479-5B92-E154-E1F4-8A6709E31BDB}"/>
              </a:ext>
            </a:extLst>
          </p:cNvPr>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9033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32739-78C9-8454-1C90-9205C4B66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9723B-7A0B-9E34-42C4-3DEACE582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52F36B-686A-6941-6CF1-96556ABEEBB7}"/>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39F19B39-4F7A-D3D1-740F-2B58077A47C9}"/>
              </a:ext>
            </a:extLst>
          </p:cNvPr>
          <p:cNvSpPr>
            <a:spLocks noGrp="1"/>
          </p:cNvSpPr>
          <p:nvPr>
            <p:ph type="sldNum" sz="quarter" idx="5"/>
          </p:nvPr>
        </p:nvSpPr>
        <p:spPr/>
        <p:txBody>
          <a:bodyPr/>
          <a:lstStyle/>
          <a:p>
            <a:fld id="{DFD626EB-7589-A045-9B2F-90336E973530}" type="slidenum">
              <a:rPr lang="en-US" smtClean="0"/>
              <a:t>3</a:t>
            </a:fld>
            <a:endParaRPr lang="en-US"/>
          </a:p>
        </p:txBody>
      </p:sp>
    </p:spTree>
    <p:extLst>
      <p:ext uri="{BB962C8B-B14F-4D97-AF65-F5344CB8AC3E}">
        <p14:creationId xmlns:p14="http://schemas.microsoft.com/office/powerpoint/2010/main" val="1509159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D5E2AC-8C49-C778-D3EF-C60118494D39}"/>
              </a:ext>
            </a:extLst>
          </p:cNvPr>
          <p:cNvSpPr txBox="1"/>
          <p:nvPr userDrawn="1"/>
        </p:nvSpPr>
        <p:spPr>
          <a:xfrm>
            <a:off x="369469" y="864402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GB-Ins-Comparison-2026-ND   02/01</a:t>
            </a:r>
          </a:p>
        </p:txBody>
      </p:sp>
      <p:sp>
        <p:nvSpPr>
          <p:cNvPr id="2" name="TextBox 1">
            <a:extLst>
              <a:ext uri="{FF2B5EF4-FFF2-40B4-BE49-F238E27FC236}">
                <a16:creationId xmlns:a16="http://schemas.microsoft.com/office/drawing/2014/main" id="{73F8F6F2-6397-7E20-74C0-4738C4C7A42A}"/>
              </a:ext>
            </a:extLst>
          </p:cNvPr>
          <p:cNvSpPr txBox="1"/>
          <p:nvPr userDrawn="1"/>
        </p:nvSpPr>
        <p:spPr>
          <a:xfrm>
            <a:off x="369470" y="380890"/>
            <a:ext cx="3970220"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plan</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4" name="Picture 3" descr="A blue letter on a black background&#10;&#10;AI-generated content may be incorrect.">
            <a:extLst>
              <a:ext uri="{FF2B5EF4-FFF2-40B4-BE49-F238E27FC236}">
                <a16:creationId xmlns:a16="http://schemas.microsoft.com/office/drawing/2014/main" id="{81EF8135-1BD2-E2B6-CA6F-904CD561C3D3}"/>
              </a:ext>
            </a:extLst>
          </p:cNvPr>
          <p:cNvPicPr>
            <a:picLocks noChangeAspect="1"/>
          </p:cNvPicPr>
          <p:nvPr userDrawn="1"/>
        </p:nvPicPr>
        <p:blipFill>
          <a:blip r:embed="rId2"/>
          <a:stretch>
            <a:fillRect/>
          </a:stretch>
        </p:blipFill>
        <p:spPr>
          <a:xfrm>
            <a:off x="5722330" y="495951"/>
            <a:ext cx="1581665" cy="210889"/>
          </a:xfrm>
          <a:prstGeom prst="rect">
            <a:avLst/>
          </a:prstGeom>
        </p:spPr>
      </p:pic>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2" name="Picture 1" descr="A poster with text and images&#10;&#10;AI-generated content may be incorrect.">
            <a:extLst>
              <a:ext uri="{FF2B5EF4-FFF2-40B4-BE49-F238E27FC236}">
                <a16:creationId xmlns:a16="http://schemas.microsoft.com/office/drawing/2014/main" id="{D9E15CF0-B7B7-4446-3761-23B0CDF0FE9B}"/>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25308258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6308241-FB50-A9B5-28CF-B218DDCD8B2D}"/>
              </a:ext>
            </a:extLst>
          </p:cNvPr>
          <p:cNvGraphicFramePr>
            <a:graphicFrameLocks noGrp="1"/>
          </p:cNvGraphicFramePr>
          <p:nvPr>
            <p:extLst>
              <p:ext uri="{D42A27DB-BD31-4B8C-83A1-F6EECF244321}">
                <p14:modId xmlns:p14="http://schemas.microsoft.com/office/powerpoint/2010/main" val="2300714615"/>
              </p:ext>
            </p:extLst>
          </p:nvPr>
        </p:nvGraphicFramePr>
        <p:xfrm>
          <a:off x="445995" y="1849120"/>
          <a:ext cx="6858000" cy="2304288"/>
        </p:xfrm>
        <a:graphic>
          <a:graphicData uri="http://schemas.openxmlformats.org/drawingml/2006/table">
            <a:tbl>
              <a:tblPr firstRow="1" bandRow="1">
                <a:tableStyleId>{5C22544A-7EE6-4342-B048-85BDC9FD1C3A}</a:tableStyleId>
              </a:tblPr>
              <a:tblGrid>
                <a:gridCol w="4407408">
                  <a:extLst>
                    <a:ext uri="{9D8B030D-6E8A-4147-A177-3AD203B41FA5}">
                      <a16:colId xmlns:a16="http://schemas.microsoft.com/office/drawing/2014/main" val="463931578"/>
                    </a:ext>
                  </a:extLst>
                </a:gridCol>
                <a:gridCol w="2450592">
                  <a:extLst>
                    <a:ext uri="{9D8B030D-6E8A-4147-A177-3AD203B41FA5}">
                      <a16:colId xmlns:a16="http://schemas.microsoft.com/office/drawing/2014/main" val="617857949"/>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Emergency Shield Core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COVID Quarantine Expense Protection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9EFE9C2-7B2A-2F86-9961-0C224445AE3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256681-8E32-28C4-273F-8F88B756595E}"/>
              </a:ext>
            </a:extLst>
          </p:cNvPr>
          <p:cNvGraphicFramePr>
            <a:graphicFrameLocks noGrp="1"/>
          </p:cNvGraphicFramePr>
          <p:nvPr>
            <p:extLst>
              <p:ext uri="{D42A27DB-BD31-4B8C-83A1-F6EECF244321}">
                <p14:modId xmlns:p14="http://schemas.microsoft.com/office/powerpoint/2010/main" val="3197554340"/>
              </p:ext>
            </p:extLst>
          </p:nvPr>
        </p:nvGraphicFramePr>
        <p:xfrm>
          <a:off x="445995" y="1849120"/>
          <a:ext cx="6858000" cy="262432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387916162"/>
                    </a:ext>
                  </a:extLst>
                </a:gridCol>
                <a:gridCol w="1188720">
                  <a:extLst>
                    <a:ext uri="{9D8B030D-6E8A-4147-A177-3AD203B41FA5}">
                      <a16:colId xmlns:a16="http://schemas.microsoft.com/office/drawing/2014/main" val="617857949"/>
                    </a:ext>
                  </a:extLst>
                </a:gridCol>
                <a:gridCol w="1188720">
                  <a:extLst>
                    <a:ext uri="{9D8B030D-6E8A-4147-A177-3AD203B41FA5}">
                      <a16:colId xmlns:a16="http://schemas.microsoft.com/office/drawing/2014/main" val="1932500195"/>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Essentials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Emergency </a:t>
                      </a:r>
                    </a:p>
                    <a:p>
                      <a:pPr algn="l" fontAlgn="ctr">
                        <a:buNone/>
                      </a:pPr>
                      <a:r>
                        <a:rPr lang="en-US" sz="800" b="1" i="0" u="none" strike="noStrike" dirty="0">
                          <a:solidFill>
                            <a:srgbClr val="FFFFFF"/>
                          </a:solidFill>
                          <a:effectLst/>
                          <a:latin typeface="Poppins" pitchFamily="2" charset="77"/>
                          <a:cs typeface="Poppins" pitchFamily="2" charset="77"/>
                        </a:rPr>
                        <a:t>Shield Core</a:t>
                      </a:r>
                    </a:p>
                  </a:txBody>
                  <a:tcPr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t>
                      </a:r>
                    </a:p>
                    <a:p>
                      <a:pPr algn="l" fontAlgn="ctr">
                        <a:buNone/>
                      </a:pPr>
                      <a:r>
                        <a:rPr lang="en-US" sz="800" b="1" i="0" u="none" strike="noStrike" dirty="0">
                          <a:solidFill>
                            <a:srgbClr val="FFFFFF"/>
                          </a:solidFill>
                          <a:effectLst/>
                          <a:latin typeface="Poppins" pitchFamily="2" charset="77"/>
                          <a:cs typeface="Poppins" pitchFamily="2" charset="77"/>
                        </a:rPr>
                        <a:t>add-on</a:t>
                      </a:r>
                    </a:p>
                  </a:txBody>
                  <a:tcPr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ap="flat" cmpd="sng" algn="ctr">
                      <a:solidFill>
                        <a:schemeClr val="tx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anchor="ctr">
                    <a:lnL w="12700" cap="flat" cmpd="sng" algn="ctr">
                      <a:solidFill>
                        <a:schemeClr val="tx2">
                          <a:lumMod val="40000"/>
                          <a:lumOff val="6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4</a:t>
                      </a:r>
                    </a:p>
                  </a:txBody>
                  <a:tcPr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COVID Quarantine Expense Protection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4</a:t>
                      </a:r>
                    </a:p>
                  </a:txBody>
                  <a:tcPr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p>
                  </a:txBody>
                  <a:tcPr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$500 max pp,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endParaRPr lang="en-US" sz="600" b="0" i="0" u="none" strike="noStrike" baseline="30000" dirty="0">
                        <a:solidFill>
                          <a:srgbClr val="454548"/>
                        </a:solidFill>
                        <a:effectLst/>
                        <a:latin typeface="Poppins" pitchFamily="2" charset="77"/>
                        <a:cs typeface="Poppins" pitchFamily="2" charset="77"/>
                      </a:endParaRPr>
                    </a:p>
                  </a:txBody>
                  <a:tcPr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4593628"/>
                  </a:ext>
                </a:extLst>
              </a:tr>
            </a:tbl>
          </a:graphicData>
        </a:graphic>
      </p:graphicFrame>
    </p:spTree>
    <p:extLst>
      <p:ext uri="{BB962C8B-B14F-4D97-AF65-F5344CB8AC3E}">
        <p14:creationId xmlns:p14="http://schemas.microsoft.com/office/powerpoint/2010/main" val="224013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608A6EF-634E-B476-702D-8144E871EF1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A7B5FB8-25D7-185A-E610-6558826D0744}"/>
              </a:ext>
            </a:extLst>
          </p:cNvPr>
          <p:cNvGraphicFramePr>
            <a:graphicFrameLocks noGrp="1"/>
          </p:cNvGraphicFramePr>
          <p:nvPr>
            <p:extLst>
              <p:ext uri="{D42A27DB-BD31-4B8C-83A1-F6EECF244321}">
                <p14:modId xmlns:p14="http://schemas.microsoft.com/office/powerpoint/2010/main" val="1478445164"/>
              </p:ext>
            </p:extLst>
          </p:nvPr>
        </p:nvGraphicFramePr>
        <p:xfrm>
          <a:off x="445995" y="1849120"/>
          <a:ext cx="6858000" cy="102412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828800">
                  <a:extLst>
                    <a:ext uri="{9D8B030D-6E8A-4147-A177-3AD203B41FA5}">
                      <a16:colId xmlns:a16="http://schemas.microsoft.com/office/drawing/2014/main" val="617857949"/>
                    </a:ext>
                  </a:extLst>
                </a:gridCol>
                <a:gridCol w="1737360">
                  <a:extLst>
                    <a:ext uri="{9D8B030D-6E8A-4147-A177-3AD203B41FA5}">
                      <a16:colId xmlns:a16="http://schemas.microsoft.com/office/drawing/2014/main" val="3835174812"/>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t">
                        <a:buNone/>
                      </a:pPr>
                      <a:r>
                        <a:rPr lang="en-US" sz="800" b="1" i="0" u="none" strike="noStrike">
                          <a:solidFill>
                            <a:srgbClr val="FFFFFF"/>
                          </a:solidFill>
                          <a:effectLst/>
                          <a:latin typeface="Poppins" pitchFamily="2" charset="77"/>
                          <a:cs typeface="Poppins" pitchFamily="2" charset="77"/>
                        </a:rPr>
                        <a:t>Indemnity Gold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t">
                        <a:buNone/>
                      </a:pPr>
                      <a:r>
                        <a:rPr lang="en-US" sz="800" b="1" i="0" u="none" strike="noStrike" dirty="0">
                          <a:solidFill>
                            <a:srgbClr val="FFFFFF"/>
                          </a:solidFill>
                          <a:effectLst/>
                          <a:latin typeface="Poppins" pitchFamily="2" charset="77"/>
                          <a:cs typeface="Poppins" pitchFamily="2" charset="77"/>
                        </a:rPr>
                        <a:t>Indemnity Plus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000000"/>
                          </a:solidFill>
                          <a:effectLst/>
                          <a:latin typeface="Open Sans"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000000"/>
                          </a:solidFill>
                          <a:effectLst/>
                          <a:latin typeface="Open Sans" pitchFamily="2" charset="0"/>
                        </a:rPr>
                        <a:t>$250 indemnity per claim</a:t>
                      </a:r>
                      <a:r>
                        <a:rPr lang="en-US" sz="600" b="0" i="0" u="none" strike="noStrike" baseline="30000" dirty="0">
                          <a:solidFill>
                            <a:srgbClr val="000000"/>
                          </a:solidFill>
                          <a:effectLst/>
                          <a:latin typeface="Open Sans" pitchFamily="2"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000000"/>
                          </a:solidFill>
                          <a:effectLst/>
                          <a:latin typeface="Open Sans" pitchFamily="2" charset="0"/>
                        </a:rPr>
                        <a:t>$15k indemnity / claim, limit 2 pp/yr</a:t>
                      </a:r>
                      <a:r>
                        <a:rPr lang="en-US" sz="600" b="0" i="0" u="none" strike="noStrike" baseline="30000" dirty="0">
                          <a:solidFill>
                            <a:srgbClr val="000000"/>
                          </a:solidFill>
                          <a:effectLst/>
                          <a:latin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000000"/>
                          </a:solidFill>
                          <a:effectLst/>
                          <a:latin typeface="Open Sans" pitchFamily="2" charset="0"/>
                        </a:rPr>
                        <a:t>$10k indemnity / claim, limit 2 pp/yr</a:t>
                      </a:r>
                      <a:r>
                        <a:rPr lang="en-US" sz="600" b="0" i="0" u="none" strike="noStrike" baseline="30000" dirty="0">
                          <a:solidFill>
                            <a:srgbClr val="000000"/>
                          </a:solidFill>
                          <a:effectLst/>
                          <a:latin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bl>
          </a:graphicData>
        </a:graphic>
      </p:graphicFrame>
    </p:spTree>
    <p:extLst>
      <p:ext uri="{BB962C8B-B14F-4D97-AF65-F5344CB8AC3E}">
        <p14:creationId xmlns:p14="http://schemas.microsoft.com/office/powerpoint/2010/main" val="156906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049184"/>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3731</TotalTime>
  <Words>776</Words>
  <Application>Microsoft Macintosh PowerPoint</Application>
  <PresentationFormat>Custom</PresentationFormat>
  <Paragraphs>96</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51</cp:revision>
  <dcterms:created xsi:type="dcterms:W3CDTF">2024-03-14T18:51:59Z</dcterms:created>
  <dcterms:modified xsi:type="dcterms:W3CDTF">2026-01-26T16:57:37Z</dcterms:modified>
</cp:coreProperties>
</file>