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CE"/>
    <a:srgbClr val="454548"/>
    <a:srgbClr val="230871"/>
    <a:srgbClr val="EEEAF3"/>
    <a:srgbClr val="FFFFFF"/>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70"/>
    <p:restoredTop sz="68150"/>
  </p:normalViewPr>
  <p:slideViewPr>
    <p:cSldViewPr snapToGrid="0">
      <p:cViewPr varScale="1">
        <p:scale>
          <a:sx n="44" d="100"/>
          <a:sy n="44" d="100"/>
        </p:scale>
        <p:origin x="4488" y="504"/>
      </p:cViewPr>
      <p:guideLst/>
    </p:cSldViewPr>
  </p:slideViewPr>
  <p:notesTextViewPr>
    <p:cViewPr>
      <p:scale>
        <a:sx n="90" d="100"/>
        <a:sy n="90" d="100"/>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3076875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D5E2AC-8C49-C778-D3EF-C60118494D39}"/>
              </a:ext>
            </a:extLst>
          </p:cNvPr>
          <p:cNvSpPr txBox="1"/>
          <p:nvPr userDrawn="1"/>
        </p:nvSpPr>
        <p:spPr>
          <a:xfrm>
            <a:off x="369469" y="8749307"/>
            <a:ext cx="5889356" cy="928203"/>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2: United States and Canada</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GB-Ins-Comparison-2026-WA   02/01</a:t>
            </a:r>
          </a:p>
        </p:txBody>
      </p:sp>
      <p:sp>
        <p:nvSpPr>
          <p:cNvPr id="2" name="TextBox 1">
            <a:extLst>
              <a:ext uri="{FF2B5EF4-FFF2-40B4-BE49-F238E27FC236}">
                <a16:creationId xmlns:a16="http://schemas.microsoft.com/office/drawing/2014/main" id="{73F8F6F2-6397-7E20-74C0-4738C4C7A42A}"/>
              </a:ext>
            </a:extLst>
          </p:cNvPr>
          <p:cNvSpPr txBox="1"/>
          <p:nvPr userDrawn="1"/>
        </p:nvSpPr>
        <p:spPr>
          <a:xfrm>
            <a:off x="369470" y="380890"/>
            <a:ext cx="3970220" cy="1171411"/>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plan</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a:t>
            </a:r>
          </a:p>
        </p:txBody>
      </p:sp>
      <p:pic>
        <p:nvPicPr>
          <p:cNvPr id="4" name="Picture 3" descr="A blue letter on a black background&#10;&#10;AI-generated content may be incorrect.">
            <a:extLst>
              <a:ext uri="{FF2B5EF4-FFF2-40B4-BE49-F238E27FC236}">
                <a16:creationId xmlns:a16="http://schemas.microsoft.com/office/drawing/2014/main" id="{81EF8135-1BD2-E2B6-CA6F-904CD561C3D3}"/>
              </a:ext>
            </a:extLst>
          </p:cNvPr>
          <p:cNvPicPr>
            <a:picLocks noChangeAspect="1"/>
          </p:cNvPicPr>
          <p:nvPr userDrawn="1"/>
        </p:nvPicPr>
        <p:blipFill>
          <a:blip r:embed="rId2"/>
          <a:stretch>
            <a:fillRect/>
          </a:stretch>
        </p:blipFill>
        <p:spPr>
          <a:xfrm>
            <a:off x="5722330" y="495951"/>
            <a:ext cx="1581665" cy="210889"/>
          </a:xfrm>
          <a:prstGeom prst="rect">
            <a:avLst/>
          </a:prstGeom>
        </p:spPr>
      </p:pic>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2" name="Picture 1" descr="A poster with text and images&#10;&#10;AI-generated content may be incorrect.">
            <a:extLst>
              <a:ext uri="{FF2B5EF4-FFF2-40B4-BE49-F238E27FC236}">
                <a16:creationId xmlns:a16="http://schemas.microsoft.com/office/drawing/2014/main" id="{EE166874-7FF8-99D5-8FFC-15B3D3B4C7AA}"/>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30681432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6308241-FB50-A9B5-28CF-B218DDCD8B2D}"/>
              </a:ext>
            </a:extLst>
          </p:cNvPr>
          <p:cNvGraphicFramePr>
            <a:graphicFrameLocks noGrp="1"/>
          </p:cNvGraphicFramePr>
          <p:nvPr>
            <p:extLst>
              <p:ext uri="{D42A27DB-BD31-4B8C-83A1-F6EECF244321}">
                <p14:modId xmlns:p14="http://schemas.microsoft.com/office/powerpoint/2010/main" val="159735805"/>
              </p:ext>
            </p:extLst>
          </p:nvPr>
        </p:nvGraphicFramePr>
        <p:xfrm>
          <a:off x="445995" y="1849120"/>
          <a:ext cx="6858000" cy="1024128"/>
        </p:xfrm>
        <a:graphic>
          <a:graphicData uri="http://schemas.openxmlformats.org/drawingml/2006/table">
            <a:tbl>
              <a:tblPr firstRow="1" bandRow="1">
                <a:tableStyleId>{5C22544A-7EE6-4342-B048-85BDC9FD1C3A}</a:tableStyleId>
              </a:tblPr>
              <a:tblGrid>
                <a:gridCol w="4408717">
                  <a:extLst>
                    <a:ext uri="{9D8B030D-6E8A-4147-A177-3AD203B41FA5}">
                      <a16:colId xmlns:a16="http://schemas.microsoft.com/office/drawing/2014/main" val="463931578"/>
                    </a:ext>
                  </a:extLst>
                </a:gridCol>
                <a:gridCol w="2449283">
                  <a:extLst>
                    <a:ext uri="{9D8B030D-6E8A-4147-A177-3AD203B41FA5}">
                      <a16:colId xmlns:a16="http://schemas.microsoft.com/office/drawing/2014/main" val="617857949"/>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Emergency Shield Indemnity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000000"/>
                          </a:solidFill>
                          <a:effectLst/>
                          <a:latin typeface="Open Sans" pitchFamily="2" charset="0"/>
                        </a:rPr>
                        <a:t>$2k indemnity / claim</a:t>
                      </a:r>
                      <a:r>
                        <a:rPr lang="en-US" sz="600" b="0" i="0" u="none" strike="noStrike" baseline="30000" dirty="0">
                          <a:solidFill>
                            <a:srgbClr val="000000"/>
                          </a:solidFill>
                          <a:effectLst/>
                          <a:latin typeface="Open Sans" pitchFamily="2"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000000"/>
                          </a:solidFill>
                          <a:effectLst/>
                          <a:latin typeface="Open Sans" pitchFamily="2" charset="0"/>
                        </a:rPr>
                        <a:t>$10k indemnity / claim, limit 2 pp/yr</a:t>
                      </a:r>
                      <a:r>
                        <a:rPr lang="en-US" sz="600" b="0" i="0" u="none" strike="noStrike" baseline="30000" dirty="0">
                          <a:solidFill>
                            <a:srgbClr val="000000"/>
                          </a:solidFill>
                          <a:effectLst/>
                          <a:latin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049802"/>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3735</TotalTime>
  <Words>222</Words>
  <Application>Microsoft Macintosh PowerPoint</Application>
  <PresentationFormat>Custom</PresentationFormat>
  <Paragraphs>19</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Open Sans</vt:lpstr>
      <vt:lpstr>Poppins</vt:lpstr>
      <vt:lpstr>MASA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54</cp:revision>
  <dcterms:created xsi:type="dcterms:W3CDTF">2024-03-14T18:51:59Z</dcterms:created>
  <dcterms:modified xsi:type="dcterms:W3CDTF">2026-01-26T16:58:44Z</dcterms:modified>
</cp:coreProperties>
</file>