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custDataLst>
    <p:tags r:id="rId4"/>
  </p:custDataLst>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0"/>
    <p:restoredTop sz="94673"/>
  </p:normalViewPr>
  <p:slideViewPr>
    <p:cSldViewPr snapToGrid="0">
      <p:cViewPr varScale="1">
        <p:scale>
          <a:sx n="73" d="100"/>
          <a:sy n="73" d="100"/>
        </p:scale>
        <p:origin x="2732" y="56"/>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3/4/2025</a:t>
            </a:fld>
            <a:endParaRPr lang="en-US"/>
          </a:p>
        </p:txBody>
      </p:sp>
      <p:sp>
        <p:nvSpPr>
          <p:cNvPr id="4" name="Footer Placeholder 3">
            <a:extLst>
              <a:ext uri="{FF2B5EF4-FFF2-40B4-BE49-F238E27FC236}">
                <a16:creationId xmlns:a16="http://schemas.microsoft.com/office/drawing/2014/main" xmlns=""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66BC1A3-4EE1-E7FA-C85E-954A68863810}"/>
              </a:ext>
            </a:extLst>
          </p:cNvPr>
          <p:cNvSpPr/>
          <p:nvPr userDrawn="1"/>
        </p:nvSpPr>
        <p:spPr>
          <a:xfrm>
            <a:off x="0" y="0"/>
            <a:ext cx="7772400" cy="100584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es-US"/>
          </a:p>
        </p:txBody>
      </p:sp>
      <p:pic>
        <p:nvPicPr>
          <p:cNvPr id="4" name="Picture 3">
            <a:extLst>
              <a:ext uri="{FF2B5EF4-FFF2-40B4-BE49-F238E27FC236}">
                <a16:creationId xmlns:a16="http://schemas.microsoft.com/office/drawing/2014/main" xmlns="" id="{E53674B7-5D01-7ADD-031A-862FCF2C57B4}"/>
              </a:ext>
            </a:extLst>
          </p:cNvPr>
          <p:cNvPicPr>
            <a:picLocks noChangeAspect="1"/>
          </p:cNvPicPr>
          <p:nvPr userDrawn="1"/>
        </p:nvPicPr>
        <p:blipFill>
          <a:blip r:embed="rId3">
            <a:alphaModFix/>
          </a:blip>
          <a:stretch>
            <a:fillRect/>
          </a:stretch>
        </p:blipFill>
        <p:spPr>
          <a:xfrm>
            <a:off x="5179217" y="302987"/>
            <a:ext cx="2407446" cy="499773"/>
          </a:xfrm>
          <a:prstGeom prst="rect">
            <a:avLst/>
          </a:prstGeom>
        </p:spPr>
      </p:pic>
      <p:sp>
        <p:nvSpPr>
          <p:cNvPr id="6" name="object 2">
            <a:extLst>
              <a:ext uri="{FF2B5EF4-FFF2-40B4-BE49-F238E27FC236}">
                <a16:creationId xmlns:a16="http://schemas.microsoft.com/office/drawing/2014/main" xmlns="" id="{97CD0D13-C3BF-1045-9B9C-12B95B178EC4}"/>
              </a:ext>
            </a:extLst>
          </p:cNvPr>
          <p:cNvSpPr txBox="1">
            <a:spLocks/>
          </p:cNvSpPr>
          <p:nvPr userDrawn="1"/>
        </p:nvSpPr>
        <p:spPr>
          <a:xfrm>
            <a:off x="430330" y="375435"/>
            <a:ext cx="4748887" cy="412934"/>
          </a:xfrm>
          <a:prstGeom prst="rect">
            <a:avLst/>
          </a:prstGeom>
        </p:spPr>
        <p:txBody>
          <a:bodyPr vert="horz" wrap="square" lIns="0" tIns="12700" rIns="0" bIns="0" rtlCol="0">
            <a:spAutoFit/>
          </a:bodyPr>
          <a:lstStyle>
            <a:lvl1pPr>
              <a:defRPr sz="2600" b="1" i="0">
                <a:solidFill>
                  <a:srgbClr val="3C3C72"/>
                </a:solidFill>
                <a:latin typeface="Verdana"/>
                <a:ea typeface="+mj-ea"/>
                <a:cs typeface="Verdana"/>
              </a:defRPr>
            </a:lvl1pPr>
          </a:lstStyle>
          <a:p>
            <a:pPr marL="12700" algn="l" defTabSz="914400" rtl="0">
              <a:spcBef>
                <a:spcPts val="100"/>
              </a:spcBef>
            </a:pPr>
            <a:r>
              <a:rPr lang="es-US" b="1" i="0" u="none" baseline="0" dirty="0">
                <a:latin typeface="Poppins" panose="00000500000000000000" pitchFamily="2" charset="0"/>
                <a:ea typeface="Poppins" panose="00000500000000000000" pitchFamily="2" charset="0"/>
                <a:cs typeface="Poppins" panose="00000500000000000000" pitchFamily="2" charset="0"/>
              </a:rPr>
              <a:t>Comparación de planes</a:t>
            </a:r>
            <a:endParaRPr lang="es-US" kern="0" spc="-50" baseline="0" dirty="0">
              <a:latin typeface="Poppins" panose="00000500000000000000" pitchFamily="2" charset="0"/>
              <a:cs typeface="Poppins" panose="00000500000000000000" pitchFamily="2" charset="0"/>
            </a:endParaRPr>
          </a:p>
        </p:txBody>
      </p:sp>
      <p:sp>
        <p:nvSpPr>
          <p:cNvPr id="7" name="object 4">
            <a:extLst>
              <a:ext uri="{FF2B5EF4-FFF2-40B4-BE49-F238E27FC236}">
                <a16:creationId xmlns:a16="http://schemas.microsoft.com/office/drawing/2014/main" xmlns="" id="{2EA0FC86-EAF0-083A-6D9C-570F1182A007}"/>
              </a:ext>
            </a:extLst>
          </p:cNvPr>
          <p:cNvSpPr txBox="1"/>
          <p:nvPr userDrawn="1"/>
        </p:nvSpPr>
        <p:spPr>
          <a:xfrm>
            <a:off x="442204" y="909633"/>
            <a:ext cx="6701546" cy="1162626"/>
          </a:xfrm>
          <a:prstGeom prst="rect">
            <a:avLst/>
          </a:prstGeom>
        </p:spPr>
        <p:txBody>
          <a:bodyPr vert="horz" wrap="square" lIns="0" tIns="9525" rIns="0" bIns="0" rtlCol="0">
            <a:spAutoFit/>
          </a:bodyPr>
          <a:lstStyle/>
          <a:p>
            <a:pPr marL="12700" marR="1950085" indent="4445" algn="l" defTabSz="914400" rtl="0">
              <a:lnSpc>
                <a:spcPct val="101400"/>
              </a:lnSpc>
              <a:spcBef>
                <a:spcPts val="75"/>
              </a:spcBef>
            </a:pPr>
            <a:r>
              <a:rPr lang="es-US" sz="1400" b="1" i="0" u="none" baseline="0" dirty="0">
                <a:solidFill>
                  <a:srgbClr val="3C3B70"/>
                </a:solidFill>
                <a:latin typeface="Poppins" panose="00000500000000000000" pitchFamily="2" charset="0"/>
                <a:ea typeface="Poppins" panose="00000500000000000000" pitchFamily="2" charset="0"/>
                <a:cs typeface="Poppins" panose="00000500000000000000" pitchFamily="2" charset="0"/>
              </a:rPr>
              <a:t>Obtenga cobertura de transporte médico de emergencia para proteger lo más importante</a:t>
            </a:r>
            <a:endParaRPr lang="es-US" sz="1400" kern="0" spc="-40" baseline="0" dirty="0">
              <a:solidFill>
                <a:sysClr val="windowText" lastClr="000000"/>
              </a:solidFill>
              <a:latin typeface="Poppins" panose="00000500000000000000" pitchFamily="2" charset="0"/>
              <a:cs typeface="Poppins" panose="00000500000000000000" pitchFamily="2" charset="0"/>
            </a:endParaRPr>
          </a:p>
          <a:p>
            <a:pPr marL="14604" marR="61594" indent="-635" algn="l" defTabSz="914400" rtl="0">
              <a:lnSpc>
                <a:spcPct val="111100"/>
              </a:lnSpc>
              <a:spcBef>
                <a:spcPts val="139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Con un plan MASA, tendrá una capa adicional de protección financiera contra los costos de bolsillo del transporte médico. Explore las opciones para comparar los beneficios que se ofrecen en cada plan.</a:t>
            </a:r>
          </a:p>
          <a:p>
            <a:pPr marL="14604" marR="61594" indent="-635" algn="l" defTabSz="914400" rtl="0">
              <a:lnSpc>
                <a:spcPct val="111100"/>
              </a:lnSpc>
              <a:spcBef>
                <a:spcPts val="60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Gane tranquilidad y proteja sus finanzas sabiendo que hay un plan MASA que mejor se adapta a sus necesidades.</a:t>
            </a:r>
          </a:p>
        </p:txBody>
      </p:sp>
      <p:sp>
        <p:nvSpPr>
          <p:cNvPr id="5" name="TextBox 4">
            <a:extLst>
              <a:ext uri="{FF2B5EF4-FFF2-40B4-BE49-F238E27FC236}">
                <a16:creationId xmlns:a16="http://schemas.microsoft.com/office/drawing/2014/main" xmlns="" id="{38D5E2AC-8C49-C778-D3EF-C60118494D39}"/>
              </a:ext>
            </a:extLst>
          </p:cNvPr>
          <p:cNvSpPr txBox="1"/>
          <p:nvPr userDrawn="1"/>
        </p:nvSpPr>
        <p:spPr>
          <a:xfrm>
            <a:off x="418455" y="8714952"/>
            <a:ext cx="6357902" cy="1039900"/>
          </a:xfrm>
          <a:prstGeom prst="rect">
            <a:avLst/>
          </a:prstGeom>
          <a:noFill/>
        </p:spPr>
        <p:txBody>
          <a:bodyPr wrap="square" rtlCol="0">
            <a:spAutoFit/>
          </a:bodyPr>
          <a:lstStyle/>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Territorios de cobertura</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1: Solo Estados Unidos | 2: Solo Estados Unidos y Canadá | 3: Estados Unidos, Canadá, México, el Caribe (excluyendo Cuba), las Bahamas y las Bermudas | </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4: Cobertura mundial que incluye todas las regiones excepto la Antártida y aquellas que no estén prohibidas por la ley de los EE. UU. o las alertas de viaje de los EE. UU.</a:t>
            </a:r>
          </a:p>
          <a:p>
            <a:pPr algn="l" rtl="0">
              <a:lnSpc>
                <a:spcPct val="114000"/>
              </a:lnSpc>
            </a:pP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Descargo de responsabilidad</a:t>
            </a: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Este material tiene fines informativos únicamente y no da ninguna cobertura. Los beneficios listados y sus descripciones no garantizan la cobertura ni representan los términos y condiciones completos aplicables para el uso, y es posible que solo se ofrezcan en algunas membresías o pólizas. Las primas, los beneficios y la cobertura varían según el plan seleccionado. Para obtener una lista completa de beneficios, primas, términos, condiciones y restricciones, consulte el acuerdo de servicios para miembros o la póliza correspondiente a su estado. Para obtener información adicional y revelaciones sobre los planes de MASA, visite: https://info.masaglobal.com/disclaimers</a:t>
            </a:r>
          </a:p>
        </p:txBody>
      </p:sp>
    </p:spTree>
    <p:custDataLst>
      <p:tags r:id="rId1"/>
    </p:custDataLst>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pPr algn="l" rtl="0"/>
            <a:r>
              <a:rPr lang="es-US" b="0" i="0" u="none" baseline="0"/>
              <a:t>Haga clic para editar el estilo del título maestro</a:t>
            </a:r>
          </a:p>
        </p:txBody>
      </p:sp>
      <p:sp>
        <p:nvSpPr>
          <p:cNvPr id="3" name="Text Placeholder 2">
            <a:extLst>
              <a:ext uri="{FF2B5EF4-FFF2-40B4-BE49-F238E27FC236}">
                <a16:creationId xmlns:a16="http://schemas.microsoft.com/office/drawing/2014/main" xmlns=""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lgn="l" rtl="0"/>
            <a:r>
              <a:rPr lang="es-US" b="0" i="0" u="none" baseline="0"/>
              <a:t>Haga clic para editar los estilos de texto maestro</a:t>
            </a:r>
          </a:p>
          <a:p>
            <a:pPr lvl="1" algn="l" rtl="0"/>
            <a:r>
              <a:rPr lang="es-US" b="0" i="0" u="none" baseline="0"/>
              <a:t>Segundo nivel</a:t>
            </a:r>
          </a:p>
          <a:p>
            <a:pPr lvl="2" algn="l" rtl="0"/>
            <a:r>
              <a:rPr lang="es-US" b="0" i="0" u="none" baseline="0"/>
              <a:t>Tercer nivel</a:t>
            </a:r>
          </a:p>
          <a:p>
            <a:pPr lvl="3" algn="l" rtl="0"/>
            <a:r>
              <a:rPr lang="es-US" b="0" i="0" u="none" baseline="0"/>
              <a:t>Cuarto nivel</a:t>
            </a:r>
          </a:p>
          <a:p>
            <a:pPr lvl="4" algn="l" rtl="0"/>
            <a:r>
              <a:rPr lang="es-US" b="0" i="0" u="none" baseline="0"/>
              <a:t>Quinto nivel</a:t>
            </a:r>
          </a:p>
        </p:txBody>
      </p:sp>
      <p:sp>
        <p:nvSpPr>
          <p:cNvPr id="4" name="Date Placeholder 3">
            <a:extLst>
              <a:ext uri="{FF2B5EF4-FFF2-40B4-BE49-F238E27FC236}">
                <a16:creationId xmlns:a16="http://schemas.microsoft.com/office/drawing/2014/main" xmlns=""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pPr algn="l" rtl="0"/>
            <a:fld id="{C764DE79-268F-4C1A-8933-263129D2AF90}" type="datetimeFigureOut">
              <a:rPr lang="zh-CN" altLang="en-US"/>
              <a:t>2025/3/4</a:t>
            </a:fld>
            <a:endParaRPr lang="es-US" dirty="0"/>
          </a:p>
        </p:txBody>
      </p:sp>
      <p:sp>
        <p:nvSpPr>
          <p:cNvPr id="5" name="Footer Placeholder 4">
            <a:extLst>
              <a:ext uri="{FF2B5EF4-FFF2-40B4-BE49-F238E27FC236}">
                <a16:creationId xmlns:a16="http://schemas.microsoft.com/office/drawing/2014/main" xmlns=""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s-US" dirty="0"/>
          </a:p>
        </p:txBody>
      </p:sp>
      <p:sp>
        <p:nvSpPr>
          <p:cNvPr id="6" name="Slide Number Placeholder 5">
            <a:extLst>
              <a:ext uri="{FF2B5EF4-FFF2-40B4-BE49-F238E27FC236}">
                <a16:creationId xmlns:a16="http://schemas.microsoft.com/office/drawing/2014/main" xmlns=""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pPr algn="l" rtl="0"/>
            <a:fld id="{48F63A3B-78C7-47BE-AE5E-E10140E04643}" type="slidenum">
              <a:rPr/>
              <a:t>‹#›</a:t>
            </a:fld>
            <a:endParaRPr lang="es-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s-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971415B7-5D59-9FD0-E036-2062A9280B72}"/>
              </a:ext>
            </a:extLst>
          </p:cNvPr>
          <p:cNvGraphicFramePr>
            <a:graphicFrameLocks noGrp="1"/>
          </p:cNvGraphicFramePr>
          <p:nvPr>
            <p:extLst>
              <p:ext uri="{D42A27DB-BD31-4B8C-83A1-F6EECF244321}">
                <p14:modId xmlns:p14="http://schemas.microsoft.com/office/powerpoint/2010/main" val="3635187861"/>
              </p:ext>
            </p:extLst>
          </p:nvPr>
        </p:nvGraphicFramePr>
        <p:xfrm>
          <a:off x="445995" y="2255520"/>
          <a:ext cx="6857999" cy="3456432"/>
        </p:xfrm>
        <a:graphic>
          <a:graphicData uri="http://schemas.openxmlformats.org/drawingml/2006/table">
            <a:tbl>
              <a:tblPr firstRow="1" bandRow="1">
                <a:tableStyleId>{5C22544A-7EE6-4342-B048-85BDC9FD1C3A}</a:tableStyleId>
              </a:tblPr>
              <a:tblGrid>
                <a:gridCol w="3248527">
                  <a:extLst>
                    <a:ext uri="{9D8B030D-6E8A-4147-A177-3AD203B41FA5}">
                      <a16:colId xmlns:a16="http://schemas.microsoft.com/office/drawing/2014/main" xmlns="" val="463931578"/>
                    </a:ext>
                  </a:extLst>
                </a:gridCol>
                <a:gridCol w="902368">
                  <a:extLst>
                    <a:ext uri="{9D8B030D-6E8A-4147-A177-3AD203B41FA5}">
                      <a16:colId xmlns:a16="http://schemas.microsoft.com/office/drawing/2014/main" xmlns="" val="617857949"/>
                    </a:ext>
                  </a:extLst>
                </a:gridCol>
                <a:gridCol w="902368">
                  <a:extLst>
                    <a:ext uri="{9D8B030D-6E8A-4147-A177-3AD203B41FA5}">
                      <a16:colId xmlns:a16="http://schemas.microsoft.com/office/drawing/2014/main" xmlns="" val="3835174812"/>
                    </a:ext>
                  </a:extLst>
                </a:gridCol>
                <a:gridCol w="831873">
                  <a:extLst>
                    <a:ext uri="{9D8B030D-6E8A-4147-A177-3AD203B41FA5}">
                      <a16:colId xmlns:a16="http://schemas.microsoft.com/office/drawing/2014/main" xmlns="" val="1783301157"/>
                    </a:ext>
                  </a:extLst>
                </a:gridCol>
                <a:gridCol w="972863">
                  <a:extLst>
                    <a:ext uri="{9D8B030D-6E8A-4147-A177-3AD203B41FA5}">
                      <a16:colId xmlns:a16="http://schemas.microsoft.com/office/drawing/2014/main" xmlns="" val="4214191286"/>
                    </a:ext>
                  </a:extLst>
                </a:gridCol>
              </a:tblGrid>
              <a:tr h="384048">
                <a:tc>
                  <a:txBody>
                    <a:bodyPr/>
                    <a:lstStyle/>
                    <a:p>
                      <a:pPr algn="l" rtl="0"/>
                      <a:endParaRPr lang="es-US" sz="800" dirty="0">
                        <a:solidFill>
                          <a:schemeClr val="tx1"/>
                        </a:solidFill>
                        <a:latin typeface="Poppins" pitchFamily="2" charset="77"/>
                        <a:cs typeface="Poppins" pitchFamily="2" charset="77"/>
                      </a:endParaRP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Essentials</a:t>
                      </a: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Emergent Plus</a:t>
                      </a: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Emergent Premier</a:t>
                      </a: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Complemento </a:t>
                      </a:r>
                    </a:p>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Family+</a:t>
                      </a:r>
                    </a:p>
                  </a:txBody>
                  <a:tcPr anchor="ctr">
                    <a:solidFill>
                      <a:schemeClr val="bg2"/>
                    </a:solidFill>
                  </a:tcPr>
                </a:tc>
                <a:extLst>
                  <a:ext uri="{0D108BD9-81ED-4DB2-BD59-A6C34878D82A}">
                    <a16:rowId xmlns:a16="http://schemas.microsoft.com/office/drawing/2014/main" xmlns="" val="93715697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terrestre de emergencia</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s-US" sz="800" b="0" i="0" u="none" strike="noStrike" cap="none" normalizeH="0" baseline="0">
                          <a:ln>
                            <a:noFill/>
                          </a:ln>
                          <a:solidFill>
                            <a:srgbClr val="230871"/>
                          </a:solidFill>
                          <a:effectLst/>
                          <a:uLnTx/>
                          <a:uFillTx/>
                          <a:latin typeface="Webdings" pitchFamily="2" charset="2"/>
                          <a:ea typeface="+mn-ea"/>
                          <a:cs typeface="+mn-cs"/>
                        </a:rPr>
                        <a:t>n </a:t>
                      </a:r>
                      <a:r>
                        <a:rPr kumimoji="0" lang="es-US" sz="800" b="0" i="0" u="none" strike="noStrike" cap="none" normalizeH="0" baseline="30000">
                          <a:ln>
                            <a:noFill/>
                          </a:ln>
                          <a:solidFill>
                            <a:srgbClr val="230871"/>
                          </a:solidFill>
                          <a:effectLst/>
                          <a:uLnTx/>
                          <a:uFillTx/>
                        </a:rPr>
                        <a:t>2</a:t>
                      </a:r>
                    </a:p>
                  </a:txBody>
                  <a:tcPr anchor="ctr">
                    <a:solidFill>
                      <a:schemeClr val="tx1"/>
                    </a:solidFill>
                  </a:tcPr>
                </a:tc>
                <a:extLst>
                  <a:ext uri="{0D108BD9-81ED-4DB2-BD59-A6C34878D82A}">
                    <a16:rowId xmlns:a16="http://schemas.microsoft.com/office/drawing/2014/main" xmlns="" val="200387647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aérea de emergencia</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s-US" sz="800" b="0" i="0" u="none" strike="noStrike" cap="none" normalizeH="0" baseline="0">
                          <a:ln>
                            <a:noFill/>
                          </a:ln>
                          <a:solidFill>
                            <a:srgbClr val="230871"/>
                          </a:solidFill>
                          <a:effectLst/>
                          <a:uLnTx/>
                          <a:uFillTx/>
                          <a:latin typeface="Webdings" pitchFamily="2" charset="2"/>
                          <a:ea typeface="+mn-ea"/>
                          <a:cs typeface="+mn-cs"/>
                        </a:rPr>
                        <a:t>n </a:t>
                      </a:r>
                      <a:r>
                        <a:rPr kumimoji="0" lang="es-US" sz="800" b="0" i="0" u="none" strike="noStrike" cap="none" normalizeH="0" baseline="30000">
                          <a:ln>
                            <a:noFill/>
                          </a:ln>
                          <a:solidFill>
                            <a:srgbClr val="230871"/>
                          </a:solidFill>
                          <a:effectLst/>
                          <a:uLnTx/>
                          <a:uFillTx/>
                        </a:rPr>
                        <a:t>2</a:t>
                      </a:r>
                    </a:p>
                  </a:txBody>
                  <a:tcPr anchor="ctr">
                    <a:solidFill>
                      <a:schemeClr val="bg2">
                        <a:alpha val="5000"/>
                      </a:schemeClr>
                    </a:solidFill>
                  </a:tcPr>
                </a:tc>
                <a:extLst>
                  <a:ext uri="{0D108BD9-81ED-4DB2-BD59-A6C34878D82A}">
                    <a16:rowId xmlns:a16="http://schemas.microsoft.com/office/drawing/2014/main" xmlns="" val="203117023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de hospital a hospital</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kumimoji="0" lang="es-US" sz="800" b="0" i="0" u="none" strike="noStrike" cap="none" normalizeH="0" baseline="0">
                          <a:ln>
                            <a:noFill/>
                          </a:ln>
                          <a:solidFill>
                            <a:srgbClr val="230871"/>
                          </a:solidFill>
                          <a:effectLst/>
                          <a:uLnTx/>
                          <a:uFillTx/>
                          <a:latin typeface="Webdings" pitchFamily="2" charset="2"/>
                          <a:ea typeface="+mn-ea"/>
                          <a:cs typeface="+mn-cs"/>
                        </a:rPr>
                        <a:t>n </a:t>
                      </a:r>
                      <a:r>
                        <a:rPr kumimoji="0" lang="es-US" sz="800" b="0" i="0" u="none" strike="noStrike" cap="none" normalizeH="0" baseline="30000">
                          <a:ln>
                            <a:noFill/>
                          </a:ln>
                          <a:solidFill>
                            <a:srgbClr val="230871"/>
                          </a:solidFill>
                          <a:effectLst/>
                          <a:uLnTx/>
                          <a:uFillTx/>
                        </a:rPr>
                        <a:t>2</a:t>
                      </a:r>
                    </a:p>
                  </a:txBody>
                  <a:tcPr anchor="ctr">
                    <a:solidFill>
                      <a:schemeClr val="tx1"/>
                    </a:solidFill>
                  </a:tcPr>
                </a:tc>
                <a:extLst>
                  <a:ext uri="{0D108BD9-81ED-4DB2-BD59-A6C34878D82A}">
                    <a16:rowId xmlns:a16="http://schemas.microsoft.com/office/drawing/2014/main" xmlns="" val="3437938605"/>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repatriación cerca de casa</a:t>
                      </a:r>
                    </a:p>
                  </a:txBody>
                  <a:tcPr anchor="ctr">
                    <a:solidFill>
                      <a:schemeClr val="bg2">
                        <a:alpha val="5000"/>
                      </a:schemeClr>
                    </a:solidFill>
                  </a:tcPr>
                </a:tc>
                <a:tc>
                  <a:txBody>
                    <a:bodyPr/>
                    <a:lstStyle/>
                    <a:p>
                      <a:endParaRPr lang="es-US" sz="800" baseline="30000" dirty="0">
                        <a:latin typeface="Poppins" pitchFamily="2" charset="77"/>
                        <a:cs typeface="Poppins" pitchFamily="2" charset="77"/>
                      </a:endParaRPr>
                    </a:p>
                  </a:txBody>
                  <a:tcPr anchor="ctr">
                    <a:solidFill>
                      <a:schemeClr val="bg2">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bg2">
                        <a:alpha val="5000"/>
                      </a:schemeClr>
                    </a:solidFill>
                  </a:tcPr>
                </a:tc>
                <a:tc>
                  <a:txBody>
                    <a:bodyPr/>
                    <a:lstStyle/>
                    <a:p>
                      <a:endParaRPr lang="es-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xmlns="" val="106139196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regreso de menores</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tx1"/>
                    </a:solidFill>
                  </a:tcPr>
                </a:tc>
                <a:tc>
                  <a:txBody>
                    <a:bodyPr/>
                    <a:lstStyle/>
                    <a:p>
                      <a:endParaRPr lang="es-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xmlns="" val="3309102074"/>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regreso de mascotas</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bg2">
                        <a:alpha val="5000"/>
                      </a:schemeClr>
                    </a:solidFill>
                  </a:tcPr>
                </a:tc>
                <a:tc>
                  <a:txBody>
                    <a:bodyPr/>
                    <a:lstStyle/>
                    <a:p>
                      <a:endParaRPr lang="es-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xmlns="" val="311763213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para atención continua después del ingreso</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dirty="0"/>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extLst>
                  <a:ext uri="{0D108BD9-81ED-4DB2-BD59-A6C34878D82A}">
                    <a16:rowId xmlns:a16="http://schemas.microsoft.com/office/drawing/2014/main" xmlns="" val="123230550"/>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Protección de gastos por enfermedad mientras está fuera de casa</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4</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kumimoji="0" lang="es-US" sz="800" b="0" i="0" u="none" strike="noStrike" kern="1200" cap="none" spc="0" normalizeH="0" baseline="30000" noProof="0" dirty="0">
                        <a:ln>
                          <a:noFill/>
                        </a:ln>
                        <a:solidFill>
                          <a:srgbClr val="230871"/>
                        </a:solidFill>
                        <a:effectLst/>
                        <a:uLnTx/>
                        <a:uFillTx/>
                        <a:latin typeface="Poppins" pitchFamily="2" charset="77"/>
                        <a:ea typeface="+mn-ea"/>
                        <a:cs typeface="Poppins" pitchFamily="2" charset="77"/>
                      </a:endParaRPr>
                    </a:p>
                  </a:txBody>
                  <a:tcPr anchor="ctr">
                    <a:solidFill>
                      <a:schemeClr val="bg2">
                        <a:alpha val="5000"/>
                      </a:schemeClr>
                    </a:solidFill>
                  </a:tcPr>
                </a:tc>
                <a:extLst>
                  <a:ext uri="{0D108BD9-81ED-4DB2-BD59-A6C34878D82A}">
                    <a16:rowId xmlns:a16="http://schemas.microsoft.com/office/drawing/2014/main" xmlns="" val="3941727503"/>
                  </a:ext>
                </a:extLst>
              </a:tr>
            </a:tbl>
          </a:graphicData>
        </a:graphic>
      </p:graphicFrame>
    </p:spTree>
    <p:custDataLst>
      <p:tags r:id="rId1"/>
    </p:custDataLst>
    <p:extLst>
      <p:ext uri="{BB962C8B-B14F-4D97-AF65-F5344CB8AC3E}">
        <p14:creationId xmlns:p14="http://schemas.microsoft.com/office/powerpoint/2010/main" val="3485281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
  <p:tag name="ARTICULATE_DESIGN_ID_MASA" val="u1t17PzI"/>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3201</TotalTime>
  <Words>102</Words>
  <Application>Microsoft Office PowerPoint</Application>
  <PresentationFormat>自定义</PresentationFormat>
  <Paragraphs>31</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Aptos Display</vt:lpstr>
      <vt:lpstr>等线</vt:lpstr>
      <vt:lpstr>Aptos</vt:lpstr>
      <vt:lpstr>Arial</vt:lpstr>
      <vt:lpstr>Open Sans</vt:lpstr>
      <vt:lpstr>Poppins</vt:lpstr>
      <vt:lpstr>Webdings</vt:lpstr>
      <vt:lpstr>MASA</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Microsoft 帐户</cp:lastModifiedBy>
  <cp:revision>38</cp:revision>
  <dcterms:created xsi:type="dcterms:W3CDTF">2024-03-14T18:51:59Z</dcterms:created>
  <dcterms:modified xsi:type="dcterms:W3CDTF">2025-03-03T23:19:53Z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3112C2B9-6962-427C-A97C-2BC93DE86EEE</vt:lpwstr>
  </property>
  <property fmtid="{D5CDD505-2E9C-101B-9397-08002B2CF9AE}" pid="3" name="ArticulatePath">
    <vt:lpwstr>MASA_Core-DE-Plan-Comparison_Eff-04-2025</vt:lpwstr>
  </property>
</Properties>
</file>