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7" r:id="rId1"/>
  </p:sldMasterIdLst>
  <p:handoutMasterIdLst>
    <p:handoutMasterId r:id="rId3"/>
  </p:handoutMasterIdLst>
  <p:sldIdLst>
    <p:sldId id="257" r:id="rId2"/>
  </p:sldIdLst>
  <p:sldSz cx="7772400" cy="10058400"/>
  <p:notesSz cx="6858000" cy="9144000"/>
  <p:defaultTextStyle>
    <a:defPPr>
      <a:defRPr lang="en-US"/>
    </a:defPPr>
    <a:lvl1pPr marL="0" algn="l" defTabSz="820583" rtl="0" eaLnBrk="1" latinLnBrk="0" hangingPunct="1">
      <a:defRPr sz="1615" kern="1200">
        <a:solidFill>
          <a:schemeClr val="tx1"/>
        </a:solidFill>
        <a:latin typeface="+mn-lt"/>
        <a:ea typeface="+mn-ea"/>
        <a:cs typeface="+mn-cs"/>
      </a:defRPr>
    </a:lvl1pPr>
    <a:lvl2pPr marL="410291" algn="l" defTabSz="820583" rtl="0" eaLnBrk="1" latinLnBrk="0" hangingPunct="1">
      <a:defRPr sz="1615" kern="1200">
        <a:solidFill>
          <a:schemeClr val="tx1"/>
        </a:solidFill>
        <a:latin typeface="+mn-lt"/>
        <a:ea typeface="+mn-ea"/>
        <a:cs typeface="+mn-cs"/>
      </a:defRPr>
    </a:lvl2pPr>
    <a:lvl3pPr marL="820583" algn="l" defTabSz="820583" rtl="0" eaLnBrk="1" latinLnBrk="0" hangingPunct="1">
      <a:defRPr sz="1615" kern="1200">
        <a:solidFill>
          <a:schemeClr val="tx1"/>
        </a:solidFill>
        <a:latin typeface="+mn-lt"/>
        <a:ea typeface="+mn-ea"/>
        <a:cs typeface="+mn-cs"/>
      </a:defRPr>
    </a:lvl3pPr>
    <a:lvl4pPr marL="1230874" algn="l" defTabSz="820583" rtl="0" eaLnBrk="1" latinLnBrk="0" hangingPunct="1">
      <a:defRPr sz="1615" kern="1200">
        <a:solidFill>
          <a:schemeClr val="tx1"/>
        </a:solidFill>
        <a:latin typeface="+mn-lt"/>
        <a:ea typeface="+mn-ea"/>
        <a:cs typeface="+mn-cs"/>
      </a:defRPr>
    </a:lvl4pPr>
    <a:lvl5pPr marL="1641165" algn="l" defTabSz="820583" rtl="0" eaLnBrk="1" latinLnBrk="0" hangingPunct="1">
      <a:defRPr sz="1615" kern="1200">
        <a:solidFill>
          <a:schemeClr val="tx1"/>
        </a:solidFill>
        <a:latin typeface="+mn-lt"/>
        <a:ea typeface="+mn-ea"/>
        <a:cs typeface="+mn-cs"/>
      </a:defRPr>
    </a:lvl5pPr>
    <a:lvl6pPr marL="2051456" algn="l" defTabSz="820583" rtl="0" eaLnBrk="1" latinLnBrk="0" hangingPunct="1">
      <a:defRPr sz="1615" kern="1200">
        <a:solidFill>
          <a:schemeClr val="tx1"/>
        </a:solidFill>
        <a:latin typeface="+mn-lt"/>
        <a:ea typeface="+mn-ea"/>
        <a:cs typeface="+mn-cs"/>
      </a:defRPr>
    </a:lvl6pPr>
    <a:lvl7pPr marL="2461748" algn="l" defTabSz="820583" rtl="0" eaLnBrk="1" latinLnBrk="0" hangingPunct="1">
      <a:defRPr sz="1615" kern="1200">
        <a:solidFill>
          <a:schemeClr val="tx1"/>
        </a:solidFill>
        <a:latin typeface="+mn-lt"/>
        <a:ea typeface="+mn-ea"/>
        <a:cs typeface="+mn-cs"/>
      </a:defRPr>
    </a:lvl7pPr>
    <a:lvl8pPr marL="2872039" algn="l" defTabSz="820583" rtl="0" eaLnBrk="1" latinLnBrk="0" hangingPunct="1">
      <a:defRPr sz="1615" kern="1200">
        <a:solidFill>
          <a:schemeClr val="tx1"/>
        </a:solidFill>
        <a:latin typeface="+mn-lt"/>
        <a:ea typeface="+mn-ea"/>
        <a:cs typeface="+mn-cs"/>
      </a:defRPr>
    </a:lvl8pPr>
    <a:lvl9pPr marL="3282330" algn="l" defTabSz="820583" rtl="0" eaLnBrk="1" latinLnBrk="0" hangingPunct="1">
      <a:defRPr sz="1615"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54548"/>
    <a:srgbClr val="FFFFFF"/>
    <a:srgbClr val="000000"/>
    <a:srgbClr val="D3C9E0"/>
    <a:srgbClr val="A996C5"/>
    <a:srgbClr val="E64B38"/>
    <a:srgbClr val="7F65A9"/>
    <a:srgbClr val="23087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190"/>
    <p:restoredTop sz="94673"/>
  </p:normalViewPr>
  <p:slideViewPr>
    <p:cSldViewPr snapToGrid="0">
      <p:cViewPr varScale="1">
        <p:scale>
          <a:sx n="75" d="100"/>
          <a:sy n="75" d="100"/>
        </p:scale>
        <p:origin x="3544" y="472"/>
      </p:cViewPr>
      <p:guideLst/>
    </p:cSldViewPr>
  </p:slideViewPr>
  <p:notesTextViewPr>
    <p:cViewPr>
      <p:scale>
        <a:sx n="1" d="1"/>
        <a:sy n="1" d="1"/>
      </p:scale>
      <p:origin x="0" y="0"/>
    </p:cViewPr>
  </p:notesTextViewPr>
  <p:notesViewPr>
    <p:cSldViewPr snapToGrid="0">
      <p:cViewPr varScale="1">
        <p:scale>
          <a:sx n="105" d="100"/>
          <a:sy n="105" d="100"/>
        </p:scale>
        <p:origin x="4472" y="184"/>
      </p:cViewPr>
      <p:guideLst/>
    </p:cSldViewPr>
  </p:notes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handoutMaster" Target="handoutMasters/handout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FEE7E299-6BD0-8186-9B90-A6C910DF0665}"/>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70DFDE7E-7651-777D-F092-806CCDDBEE02}"/>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3CA0F514-0C8C-504E-84CF-028AEC83F33E}" type="datetimeFigureOut">
              <a:rPr lang="en-US" smtClean="0"/>
              <a:t>1/30/25</a:t>
            </a:fld>
            <a:endParaRPr lang="en-US"/>
          </a:p>
        </p:txBody>
      </p:sp>
      <p:sp>
        <p:nvSpPr>
          <p:cNvPr id="4" name="Footer Placeholder 3">
            <a:extLst>
              <a:ext uri="{FF2B5EF4-FFF2-40B4-BE49-F238E27FC236}">
                <a16:creationId xmlns:a16="http://schemas.microsoft.com/office/drawing/2014/main" id="{B0C55D0A-88B1-1CC5-F9C7-26D508C61751}"/>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3DED780C-D787-78FC-170D-088FD8D0549D}"/>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723E1530-7AF0-D14F-ABA6-DCBCD160D36A}" type="slidenum">
              <a:rPr lang="en-US" smtClean="0"/>
              <a:t>‹#›</a:t>
            </a:fld>
            <a:endParaRPr lang="en-US"/>
          </a:p>
        </p:txBody>
      </p:sp>
    </p:spTree>
    <p:extLst>
      <p:ext uri="{BB962C8B-B14F-4D97-AF65-F5344CB8AC3E}">
        <p14:creationId xmlns:p14="http://schemas.microsoft.com/office/powerpoint/2010/main" val="3968588421"/>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2_Title Slide">
    <p:spTree>
      <p:nvGrpSpPr>
        <p:cNvPr id="1" name=""/>
        <p:cNvGrpSpPr/>
        <p:nvPr/>
      </p:nvGrpSpPr>
      <p:grpSpPr>
        <a:xfrm>
          <a:off x="0" y="0"/>
          <a:ext cx="0" cy="0"/>
          <a:chOff x="0" y="0"/>
          <a:chExt cx="0" cy="0"/>
        </a:xfrm>
      </p:grpSpPr>
      <p:pic>
        <p:nvPicPr>
          <p:cNvPr id="3" name="Picture 2" descr="A screenshot of a document&#10;&#10;AI-generated content may be incorrect.">
            <a:extLst>
              <a:ext uri="{FF2B5EF4-FFF2-40B4-BE49-F238E27FC236}">
                <a16:creationId xmlns:a16="http://schemas.microsoft.com/office/drawing/2014/main" id="{2BC0A47F-8A89-DD3B-E59F-DF0B6AA4EBC6}"/>
              </a:ext>
            </a:extLst>
          </p:cNvPr>
          <p:cNvPicPr>
            <a:picLocks noChangeAspect="1"/>
          </p:cNvPicPr>
          <p:nvPr userDrawn="1"/>
        </p:nvPicPr>
        <p:blipFill>
          <a:blip r:embed="rId2"/>
          <a:stretch>
            <a:fillRect/>
          </a:stretch>
        </p:blipFill>
        <p:spPr>
          <a:xfrm>
            <a:off x="0" y="0"/>
            <a:ext cx="7772400" cy="10058400"/>
          </a:xfrm>
          <a:prstGeom prst="rect">
            <a:avLst/>
          </a:prstGeom>
        </p:spPr>
      </p:pic>
      <p:sp>
        <p:nvSpPr>
          <p:cNvPr id="5" name="TextBox 4">
            <a:extLst>
              <a:ext uri="{FF2B5EF4-FFF2-40B4-BE49-F238E27FC236}">
                <a16:creationId xmlns:a16="http://schemas.microsoft.com/office/drawing/2014/main" id="{38D5E2AC-8C49-C778-D3EF-C60118494D39}"/>
              </a:ext>
            </a:extLst>
          </p:cNvPr>
          <p:cNvSpPr txBox="1"/>
          <p:nvPr userDrawn="1"/>
        </p:nvSpPr>
        <p:spPr>
          <a:xfrm>
            <a:off x="418455" y="8714952"/>
            <a:ext cx="5889356" cy="1033488"/>
          </a:xfrm>
          <a:prstGeom prst="rect">
            <a:avLst/>
          </a:prstGeom>
          <a:noFill/>
        </p:spPr>
        <p:txBody>
          <a:bodyPr wrap="square" rtlCol="0">
            <a:spAutoFit/>
          </a:bodyPr>
          <a:lstStyle/>
          <a:p>
            <a:pPr>
              <a:lnSpc>
                <a:spcPct val="114000"/>
              </a:lnSpc>
            </a:pPr>
            <a:r>
              <a:rPr lang="en-US" sz="600" b="1" dirty="0">
                <a:solidFill>
                  <a:srgbClr val="454548"/>
                </a:solidFill>
                <a:latin typeface="Open Sans" pitchFamily="2" charset="0"/>
                <a:ea typeface="Open Sans" pitchFamily="2" charset="0"/>
                <a:cs typeface="Open Sans" pitchFamily="2" charset="0"/>
              </a:rPr>
              <a:t>Coverage territories</a:t>
            </a:r>
          </a:p>
          <a:p>
            <a:pPr>
              <a:lnSpc>
                <a:spcPct val="114000"/>
              </a:lnSpc>
            </a:pPr>
            <a:r>
              <a:rPr lang="en-US" sz="600" dirty="0">
                <a:solidFill>
                  <a:srgbClr val="454548"/>
                </a:solidFill>
                <a:latin typeface="Open Sans" pitchFamily="2" charset="0"/>
                <a:ea typeface="Open Sans" pitchFamily="2" charset="0"/>
                <a:cs typeface="Open Sans" pitchFamily="2" charset="0"/>
              </a:rPr>
              <a:t>1: United States only | 2: United States and Canada | 3: United Sates, Canada, Mexico, the Caribbean (excluding Cuba), the Bahamas, and Bermuda | </a:t>
            </a:r>
          </a:p>
          <a:p>
            <a:pPr>
              <a:lnSpc>
                <a:spcPct val="114000"/>
              </a:lnSpc>
            </a:pPr>
            <a:r>
              <a:rPr lang="en-US" sz="600" dirty="0">
                <a:solidFill>
                  <a:srgbClr val="454548"/>
                </a:solidFill>
                <a:latin typeface="Open Sans" pitchFamily="2" charset="0"/>
                <a:ea typeface="Open Sans" pitchFamily="2" charset="0"/>
                <a:cs typeface="Open Sans" pitchFamily="2" charset="0"/>
              </a:rPr>
              <a:t>4: Worldwide coverage to include any region with the exclusion of Antarctica and not prohibited by U.S. law or U.S. travel advisories</a:t>
            </a:r>
          </a:p>
          <a:p>
            <a:pPr>
              <a:lnSpc>
                <a:spcPct val="114000"/>
              </a:lnSpc>
            </a:pPr>
            <a:endParaRPr lang="en-US" sz="600" dirty="0">
              <a:solidFill>
                <a:srgbClr val="454548"/>
              </a:solidFill>
              <a:latin typeface="Open Sans" pitchFamily="2" charset="0"/>
              <a:ea typeface="Open Sans" pitchFamily="2" charset="0"/>
              <a:cs typeface="Open Sans" pitchFamily="2" charset="0"/>
            </a:endParaRPr>
          </a:p>
          <a:p>
            <a:pPr>
              <a:lnSpc>
                <a:spcPct val="114000"/>
              </a:lnSpc>
            </a:pPr>
            <a:r>
              <a:rPr lang="en-US" sz="600" b="1" dirty="0">
                <a:solidFill>
                  <a:srgbClr val="454548"/>
                </a:solidFill>
                <a:latin typeface="Open Sans" pitchFamily="2" charset="0"/>
                <a:ea typeface="Open Sans" pitchFamily="2" charset="0"/>
                <a:cs typeface="Open Sans" pitchFamily="2" charset="0"/>
              </a:rPr>
              <a:t>Disclaimer</a:t>
            </a:r>
            <a:endParaRPr lang="en-US" sz="600" dirty="0">
              <a:solidFill>
                <a:srgbClr val="454548"/>
              </a:solidFill>
              <a:latin typeface="Open Sans" pitchFamily="2" charset="0"/>
              <a:ea typeface="Open Sans" pitchFamily="2" charset="0"/>
              <a:cs typeface="Open Sans" pitchFamily="2" charset="0"/>
            </a:endParaRPr>
          </a:p>
          <a:p>
            <a:pPr>
              <a:lnSpc>
                <a:spcPct val="114000"/>
              </a:lnSpc>
            </a:pPr>
            <a:r>
              <a:rPr lang="en-US" sz="600" dirty="0">
                <a:solidFill>
                  <a:srgbClr val="454548"/>
                </a:solidFill>
                <a:latin typeface="Open Sans" pitchFamily="2" charset="0"/>
                <a:ea typeface="Open Sans" pitchFamily="2" charset="0"/>
                <a:cs typeface="Open Sans" pitchFamily="2" charset="0"/>
              </a:rPr>
              <a:t>This material is for informational purposes only and does not provide any coverage. The benefits listed, and the descriptions thereof, do not guarantee coverage and do not represent the full terms and conditions applicable for usage and may only be offered in some memberships or policies. Premiums, benefits, and coverage vary depending on the plan selected. For a complete list of benefits, premiums, terms, conditions, and restrictions, please refer to the applicable member services agreement or policy for your state. For additional information and disclosures about MASA plans, visit: https://</a:t>
            </a:r>
            <a:r>
              <a:rPr lang="en-US" sz="600" dirty="0" err="1">
                <a:solidFill>
                  <a:srgbClr val="454548"/>
                </a:solidFill>
                <a:latin typeface="Open Sans" pitchFamily="2" charset="0"/>
                <a:ea typeface="Open Sans" pitchFamily="2" charset="0"/>
                <a:cs typeface="Open Sans" pitchFamily="2" charset="0"/>
              </a:rPr>
              <a:t>info.masaglobal.com</a:t>
            </a:r>
            <a:r>
              <a:rPr lang="en-US" sz="600" dirty="0">
                <a:solidFill>
                  <a:srgbClr val="454548"/>
                </a:solidFill>
                <a:latin typeface="Open Sans" pitchFamily="2" charset="0"/>
                <a:ea typeface="Open Sans" pitchFamily="2" charset="0"/>
                <a:cs typeface="Open Sans" pitchFamily="2" charset="0"/>
              </a:rPr>
              <a:t>/disclaimers</a:t>
            </a:r>
          </a:p>
        </p:txBody>
      </p:sp>
    </p:spTree>
    <p:extLst>
      <p:ext uri="{BB962C8B-B14F-4D97-AF65-F5344CB8AC3E}">
        <p14:creationId xmlns:p14="http://schemas.microsoft.com/office/powerpoint/2010/main" val="1912555562"/>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42C1FE5-D44A-04E2-B40B-33DC7EA2B566}"/>
              </a:ext>
            </a:extLst>
          </p:cNvPr>
          <p:cNvSpPr>
            <a:spLocks noGrp="1"/>
          </p:cNvSpPr>
          <p:nvPr>
            <p:ph type="title"/>
          </p:nvPr>
        </p:nvSpPr>
        <p:spPr>
          <a:xfrm>
            <a:off x="534353" y="535519"/>
            <a:ext cx="6703695" cy="1944159"/>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581BF0A-CBC0-F3CC-8438-5FB99D8BAD7F}"/>
              </a:ext>
            </a:extLst>
          </p:cNvPr>
          <p:cNvSpPr>
            <a:spLocks noGrp="1"/>
          </p:cNvSpPr>
          <p:nvPr>
            <p:ph type="body" idx="1"/>
          </p:nvPr>
        </p:nvSpPr>
        <p:spPr>
          <a:xfrm>
            <a:off x="534353" y="2677584"/>
            <a:ext cx="6703695" cy="638196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AA58B89-2245-AD1B-7135-6AE9FEF9B575}"/>
              </a:ext>
            </a:extLst>
          </p:cNvPr>
          <p:cNvSpPr>
            <a:spLocks noGrp="1"/>
          </p:cNvSpPr>
          <p:nvPr>
            <p:ph type="dt" sz="half" idx="2"/>
          </p:nvPr>
        </p:nvSpPr>
        <p:spPr>
          <a:xfrm>
            <a:off x="534353" y="9322647"/>
            <a:ext cx="1748790" cy="535517"/>
          </a:xfrm>
          <a:prstGeom prst="rect">
            <a:avLst/>
          </a:prstGeom>
        </p:spPr>
        <p:txBody>
          <a:bodyPr vert="horz" lIns="91440" tIns="45720" rIns="91440" bIns="45720" rtlCol="0" anchor="ctr"/>
          <a:lstStyle>
            <a:lvl1pPr algn="l">
              <a:defRPr sz="1282">
                <a:solidFill>
                  <a:schemeClr val="tx1">
                    <a:tint val="82000"/>
                  </a:schemeClr>
                </a:solidFill>
              </a:defRPr>
            </a:lvl1pPr>
          </a:lstStyle>
          <a:p>
            <a:fld id="{C764DE79-268F-4C1A-8933-263129D2AF90}" type="datetimeFigureOut">
              <a:rPr lang="en-US" smtClean="0"/>
              <a:t>1/30/25</a:t>
            </a:fld>
            <a:endParaRPr lang="en-US" dirty="0"/>
          </a:p>
        </p:txBody>
      </p:sp>
      <p:sp>
        <p:nvSpPr>
          <p:cNvPr id="5" name="Footer Placeholder 4">
            <a:extLst>
              <a:ext uri="{FF2B5EF4-FFF2-40B4-BE49-F238E27FC236}">
                <a16:creationId xmlns:a16="http://schemas.microsoft.com/office/drawing/2014/main" id="{74F43D69-D0DB-2C02-E347-85BD313FF70A}"/>
              </a:ext>
            </a:extLst>
          </p:cNvPr>
          <p:cNvSpPr>
            <a:spLocks noGrp="1"/>
          </p:cNvSpPr>
          <p:nvPr>
            <p:ph type="ftr" sz="quarter" idx="3"/>
          </p:nvPr>
        </p:nvSpPr>
        <p:spPr>
          <a:xfrm>
            <a:off x="2574608" y="9322647"/>
            <a:ext cx="2623185" cy="535517"/>
          </a:xfrm>
          <a:prstGeom prst="rect">
            <a:avLst/>
          </a:prstGeom>
        </p:spPr>
        <p:txBody>
          <a:bodyPr vert="horz" lIns="91440" tIns="45720" rIns="91440" bIns="45720" rtlCol="0" anchor="ctr"/>
          <a:lstStyle>
            <a:lvl1pPr algn="ctr">
              <a:defRPr sz="1282">
                <a:solidFill>
                  <a:schemeClr val="tx1">
                    <a:tint val="82000"/>
                  </a:schemeClr>
                </a:solidFill>
              </a:defRPr>
            </a:lvl1pPr>
          </a:lstStyle>
          <a:p>
            <a:endParaRPr lang="en-US" dirty="0"/>
          </a:p>
        </p:txBody>
      </p:sp>
      <p:sp>
        <p:nvSpPr>
          <p:cNvPr id="6" name="Slide Number Placeholder 5">
            <a:extLst>
              <a:ext uri="{FF2B5EF4-FFF2-40B4-BE49-F238E27FC236}">
                <a16:creationId xmlns:a16="http://schemas.microsoft.com/office/drawing/2014/main" id="{667C3984-C48F-07E4-C909-EBC8BA60B157}"/>
              </a:ext>
            </a:extLst>
          </p:cNvPr>
          <p:cNvSpPr>
            <a:spLocks noGrp="1"/>
          </p:cNvSpPr>
          <p:nvPr>
            <p:ph type="sldNum" sz="quarter" idx="4"/>
          </p:nvPr>
        </p:nvSpPr>
        <p:spPr>
          <a:xfrm>
            <a:off x="5489258" y="9322647"/>
            <a:ext cx="1748790" cy="535517"/>
          </a:xfrm>
          <a:prstGeom prst="rect">
            <a:avLst/>
          </a:prstGeom>
        </p:spPr>
        <p:txBody>
          <a:bodyPr vert="horz" lIns="91440" tIns="45720" rIns="91440" bIns="45720" rtlCol="0" anchor="ctr"/>
          <a:lstStyle>
            <a:lvl1pPr algn="r">
              <a:defRPr sz="1282">
                <a:solidFill>
                  <a:schemeClr val="tx1">
                    <a:tint val="82000"/>
                  </a:schemeClr>
                </a:solidFill>
              </a:defRPr>
            </a:lvl1pPr>
          </a:lstStyle>
          <a:p>
            <a:fld id="{48F63A3B-78C7-47BE-AE5E-E10140E04643}" type="slidenum">
              <a:rPr lang="en-US" smtClean="0"/>
              <a:t>‹#›</a:t>
            </a:fld>
            <a:endParaRPr lang="en-US" dirty="0"/>
          </a:p>
        </p:txBody>
      </p:sp>
    </p:spTree>
    <p:extLst>
      <p:ext uri="{BB962C8B-B14F-4D97-AF65-F5344CB8AC3E}">
        <p14:creationId xmlns:p14="http://schemas.microsoft.com/office/powerpoint/2010/main" val="2042602556"/>
      </p:ext>
    </p:extLst>
  </p:cSld>
  <p:clrMap bg1="dk1" tx1="lt1" bg2="dk2" tx2="lt2" accent1="accent1" accent2="accent2" accent3="accent3" accent4="accent4" accent5="accent5" accent6="accent6" hlink="hlink" folHlink="folHlink"/>
  <p:sldLayoutIdLst>
    <p:sldLayoutId id="2147483699" r:id="rId1"/>
  </p:sldLayoutIdLst>
  <p:txStyles>
    <p:titleStyle>
      <a:lvl1pPr algn="l" defTabSz="976331" rtl="0" eaLnBrk="1" latinLnBrk="0" hangingPunct="1">
        <a:lnSpc>
          <a:spcPct val="90000"/>
        </a:lnSpc>
        <a:spcBef>
          <a:spcPct val="0"/>
        </a:spcBef>
        <a:buNone/>
        <a:defRPr sz="4698"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44082" indent="-244082" algn="l" defTabSz="976331" rtl="0" eaLnBrk="1" latinLnBrk="0" hangingPunct="1">
        <a:lnSpc>
          <a:spcPct val="90000"/>
        </a:lnSpc>
        <a:spcBef>
          <a:spcPts val="1068"/>
        </a:spcBef>
        <a:buFont typeface="Arial" panose="020B0604020202020204" pitchFamily="34" charset="0"/>
        <a:buChar char="•"/>
        <a:defRPr sz="2989" kern="1200">
          <a:solidFill>
            <a:schemeClr val="tx1"/>
          </a:solidFill>
          <a:latin typeface="+mn-lt"/>
          <a:ea typeface="+mn-ea"/>
          <a:cs typeface="+mn-cs"/>
        </a:defRPr>
      </a:lvl1pPr>
      <a:lvl2pPr marL="732249" indent="-244082" algn="l" defTabSz="976331" rtl="0" eaLnBrk="1" latinLnBrk="0" hangingPunct="1">
        <a:lnSpc>
          <a:spcPct val="90000"/>
        </a:lnSpc>
        <a:spcBef>
          <a:spcPts val="534"/>
        </a:spcBef>
        <a:buFont typeface="Arial" panose="020B0604020202020204" pitchFamily="34" charset="0"/>
        <a:buChar char="•"/>
        <a:defRPr sz="2562" kern="1200">
          <a:solidFill>
            <a:schemeClr val="tx1"/>
          </a:solidFill>
          <a:latin typeface="+mn-lt"/>
          <a:ea typeface="+mn-ea"/>
          <a:cs typeface="+mn-cs"/>
        </a:defRPr>
      </a:lvl2pPr>
      <a:lvl3pPr marL="1220413" indent="-244082" algn="l" defTabSz="976331" rtl="0" eaLnBrk="1" latinLnBrk="0" hangingPunct="1">
        <a:lnSpc>
          <a:spcPct val="90000"/>
        </a:lnSpc>
        <a:spcBef>
          <a:spcPts val="534"/>
        </a:spcBef>
        <a:buFont typeface="Arial" panose="020B0604020202020204" pitchFamily="34" charset="0"/>
        <a:buChar char="•"/>
        <a:defRPr sz="2136" kern="1200">
          <a:solidFill>
            <a:schemeClr val="tx1"/>
          </a:solidFill>
          <a:latin typeface="+mn-lt"/>
          <a:ea typeface="+mn-ea"/>
          <a:cs typeface="+mn-cs"/>
        </a:defRPr>
      </a:lvl3pPr>
      <a:lvl4pPr marL="1708579" indent="-244082" algn="l" defTabSz="976331" rtl="0" eaLnBrk="1" latinLnBrk="0" hangingPunct="1">
        <a:lnSpc>
          <a:spcPct val="90000"/>
        </a:lnSpc>
        <a:spcBef>
          <a:spcPts val="534"/>
        </a:spcBef>
        <a:buFont typeface="Arial" panose="020B0604020202020204" pitchFamily="34" charset="0"/>
        <a:buChar char="•"/>
        <a:defRPr sz="1921" kern="1200">
          <a:solidFill>
            <a:schemeClr val="tx1"/>
          </a:solidFill>
          <a:latin typeface="+mn-lt"/>
          <a:ea typeface="+mn-ea"/>
          <a:cs typeface="+mn-cs"/>
        </a:defRPr>
      </a:lvl4pPr>
      <a:lvl5pPr marL="2196744" indent="-244082" algn="l" defTabSz="976331" rtl="0" eaLnBrk="1" latinLnBrk="0" hangingPunct="1">
        <a:lnSpc>
          <a:spcPct val="90000"/>
        </a:lnSpc>
        <a:spcBef>
          <a:spcPts val="534"/>
        </a:spcBef>
        <a:buFont typeface="Arial" panose="020B0604020202020204" pitchFamily="34" charset="0"/>
        <a:buChar char="•"/>
        <a:defRPr sz="1921" kern="1200">
          <a:solidFill>
            <a:schemeClr val="tx1"/>
          </a:solidFill>
          <a:latin typeface="+mn-lt"/>
          <a:ea typeface="+mn-ea"/>
          <a:cs typeface="+mn-cs"/>
        </a:defRPr>
      </a:lvl5pPr>
      <a:lvl6pPr marL="2684910" indent="-244082" algn="l" defTabSz="976331" rtl="0" eaLnBrk="1" latinLnBrk="0" hangingPunct="1">
        <a:lnSpc>
          <a:spcPct val="90000"/>
        </a:lnSpc>
        <a:spcBef>
          <a:spcPts val="534"/>
        </a:spcBef>
        <a:buFont typeface="Arial" panose="020B0604020202020204" pitchFamily="34" charset="0"/>
        <a:buChar char="•"/>
        <a:defRPr sz="1921" kern="1200">
          <a:solidFill>
            <a:schemeClr val="tx1"/>
          </a:solidFill>
          <a:latin typeface="+mn-lt"/>
          <a:ea typeface="+mn-ea"/>
          <a:cs typeface="+mn-cs"/>
        </a:defRPr>
      </a:lvl6pPr>
      <a:lvl7pPr marL="3173075" indent="-244082" algn="l" defTabSz="976331" rtl="0" eaLnBrk="1" latinLnBrk="0" hangingPunct="1">
        <a:lnSpc>
          <a:spcPct val="90000"/>
        </a:lnSpc>
        <a:spcBef>
          <a:spcPts val="534"/>
        </a:spcBef>
        <a:buFont typeface="Arial" panose="020B0604020202020204" pitchFamily="34" charset="0"/>
        <a:buChar char="•"/>
        <a:defRPr sz="1921" kern="1200">
          <a:solidFill>
            <a:schemeClr val="tx1"/>
          </a:solidFill>
          <a:latin typeface="+mn-lt"/>
          <a:ea typeface="+mn-ea"/>
          <a:cs typeface="+mn-cs"/>
        </a:defRPr>
      </a:lvl7pPr>
      <a:lvl8pPr marL="3661240" indent="-244082" algn="l" defTabSz="976331" rtl="0" eaLnBrk="1" latinLnBrk="0" hangingPunct="1">
        <a:lnSpc>
          <a:spcPct val="90000"/>
        </a:lnSpc>
        <a:spcBef>
          <a:spcPts val="534"/>
        </a:spcBef>
        <a:buFont typeface="Arial" panose="020B0604020202020204" pitchFamily="34" charset="0"/>
        <a:buChar char="•"/>
        <a:defRPr sz="1921" kern="1200">
          <a:solidFill>
            <a:schemeClr val="tx1"/>
          </a:solidFill>
          <a:latin typeface="+mn-lt"/>
          <a:ea typeface="+mn-ea"/>
          <a:cs typeface="+mn-cs"/>
        </a:defRPr>
      </a:lvl8pPr>
      <a:lvl9pPr marL="4149406" indent="-244082" algn="l" defTabSz="976331" rtl="0" eaLnBrk="1" latinLnBrk="0" hangingPunct="1">
        <a:lnSpc>
          <a:spcPct val="90000"/>
        </a:lnSpc>
        <a:spcBef>
          <a:spcPts val="534"/>
        </a:spcBef>
        <a:buFont typeface="Arial" panose="020B0604020202020204" pitchFamily="34" charset="0"/>
        <a:buChar char="•"/>
        <a:defRPr sz="1921" kern="1200">
          <a:solidFill>
            <a:schemeClr val="tx1"/>
          </a:solidFill>
          <a:latin typeface="+mn-lt"/>
          <a:ea typeface="+mn-ea"/>
          <a:cs typeface="+mn-cs"/>
        </a:defRPr>
      </a:lvl9pPr>
    </p:bodyStyle>
    <p:otherStyle>
      <a:defPPr>
        <a:defRPr lang="en-US"/>
      </a:defPPr>
      <a:lvl1pPr marL="0" algn="l" defTabSz="976331" rtl="0" eaLnBrk="1" latinLnBrk="0" hangingPunct="1">
        <a:defRPr sz="1921" kern="1200">
          <a:solidFill>
            <a:schemeClr val="tx1"/>
          </a:solidFill>
          <a:latin typeface="+mn-lt"/>
          <a:ea typeface="+mn-ea"/>
          <a:cs typeface="+mn-cs"/>
        </a:defRPr>
      </a:lvl1pPr>
      <a:lvl2pPr marL="488165" algn="l" defTabSz="976331" rtl="0" eaLnBrk="1" latinLnBrk="0" hangingPunct="1">
        <a:defRPr sz="1921" kern="1200">
          <a:solidFill>
            <a:schemeClr val="tx1"/>
          </a:solidFill>
          <a:latin typeface="+mn-lt"/>
          <a:ea typeface="+mn-ea"/>
          <a:cs typeface="+mn-cs"/>
        </a:defRPr>
      </a:lvl2pPr>
      <a:lvl3pPr marL="976331" algn="l" defTabSz="976331" rtl="0" eaLnBrk="1" latinLnBrk="0" hangingPunct="1">
        <a:defRPr sz="1921" kern="1200">
          <a:solidFill>
            <a:schemeClr val="tx1"/>
          </a:solidFill>
          <a:latin typeface="+mn-lt"/>
          <a:ea typeface="+mn-ea"/>
          <a:cs typeface="+mn-cs"/>
        </a:defRPr>
      </a:lvl3pPr>
      <a:lvl4pPr marL="1464496" algn="l" defTabSz="976331" rtl="0" eaLnBrk="1" latinLnBrk="0" hangingPunct="1">
        <a:defRPr sz="1921" kern="1200">
          <a:solidFill>
            <a:schemeClr val="tx1"/>
          </a:solidFill>
          <a:latin typeface="+mn-lt"/>
          <a:ea typeface="+mn-ea"/>
          <a:cs typeface="+mn-cs"/>
        </a:defRPr>
      </a:lvl4pPr>
      <a:lvl5pPr marL="1952662" algn="l" defTabSz="976331" rtl="0" eaLnBrk="1" latinLnBrk="0" hangingPunct="1">
        <a:defRPr sz="1921" kern="1200">
          <a:solidFill>
            <a:schemeClr val="tx1"/>
          </a:solidFill>
          <a:latin typeface="+mn-lt"/>
          <a:ea typeface="+mn-ea"/>
          <a:cs typeface="+mn-cs"/>
        </a:defRPr>
      </a:lvl5pPr>
      <a:lvl6pPr marL="2440826" algn="l" defTabSz="976331" rtl="0" eaLnBrk="1" latinLnBrk="0" hangingPunct="1">
        <a:defRPr sz="1921" kern="1200">
          <a:solidFill>
            <a:schemeClr val="tx1"/>
          </a:solidFill>
          <a:latin typeface="+mn-lt"/>
          <a:ea typeface="+mn-ea"/>
          <a:cs typeface="+mn-cs"/>
        </a:defRPr>
      </a:lvl6pPr>
      <a:lvl7pPr marL="2928993" algn="l" defTabSz="976331" rtl="0" eaLnBrk="1" latinLnBrk="0" hangingPunct="1">
        <a:defRPr sz="1921" kern="1200">
          <a:solidFill>
            <a:schemeClr val="tx1"/>
          </a:solidFill>
          <a:latin typeface="+mn-lt"/>
          <a:ea typeface="+mn-ea"/>
          <a:cs typeface="+mn-cs"/>
        </a:defRPr>
      </a:lvl7pPr>
      <a:lvl8pPr marL="3417157" algn="l" defTabSz="976331" rtl="0" eaLnBrk="1" latinLnBrk="0" hangingPunct="1">
        <a:defRPr sz="1921" kern="1200">
          <a:solidFill>
            <a:schemeClr val="tx1"/>
          </a:solidFill>
          <a:latin typeface="+mn-lt"/>
          <a:ea typeface="+mn-ea"/>
          <a:cs typeface="+mn-cs"/>
        </a:defRPr>
      </a:lvl8pPr>
      <a:lvl9pPr marL="3905323" algn="l" defTabSz="976331" rtl="0" eaLnBrk="1" latinLnBrk="0" hangingPunct="1">
        <a:defRPr sz="192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971415B7-5D59-9FD0-E036-2062A9280B72}"/>
              </a:ext>
            </a:extLst>
          </p:cNvPr>
          <p:cNvGraphicFramePr>
            <a:graphicFrameLocks noGrp="1"/>
          </p:cNvGraphicFramePr>
          <p:nvPr>
            <p:extLst>
              <p:ext uri="{D42A27DB-BD31-4B8C-83A1-F6EECF244321}">
                <p14:modId xmlns:p14="http://schemas.microsoft.com/office/powerpoint/2010/main" val="127706264"/>
              </p:ext>
            </p:extLst>
          </p:nvPr>
        </p:nvGraphicFramePr>
        <p:xfrm>
          <a:off x="445995" y="2255520"/>
          <a:ext cx="6857999" cy="3456432"/>
        </p:xfrm>
        <a:graphic>
          <a:graphicData uri="http://schemas.openxmlformats.org/drawingml/2006/table">
            <a:tbl>
              <a:tblPr firstRow="1" bandRow="1">
                <a:tableStyleId>{5C22544A-7EE6-4342-B048-85BDC9FD1C3A}</a:tableStyleId>
              </a:tblPr>
              <a:tblGrid>
                <a:gridCol w="3248527">
                  <a:extLst>
                    <a:ext uri="{9D8B030D-6E8A-4147-A177-3AD203B41FA5}">
                      <a16:colId xmlns:a16="http://schemas.microsoft.com/office/drawing/2014/main" val="463931578"/>
                    </a:ext>
                  </a:extLst>
                </a:gridCol>
                <a:gridCol w="902368">
                  <a:extLst>
                    <a:ext uri="{9D8B030D-6E8A-4147-A177-3AD203B41FA5}">
                      <a16:colId xmlns:a16="http://schemas.microsoft.com/office/drawing/2014/main" val="617857949"/>
                    </a:ext>
                  </a:extLst>
                </a:gridCol>
                <a:gridCol w="902368">
                  <a:extLst>
                    <a:ext uri="{9D8B030D-6E8A-4147-A177-3AD203B41FA5}">
                      <a16:colId xmlns:a16="http://schemas.microsoft.com/office/drawing/2014/main" val="3835174812"/>
                    </a:ext>
                  </a:extLst>
                </a:gridCol>
                <a:gridCol w="902368">
                  <a:extLst>
                    <a:ext uri="{9D8B030D-6E8A-4147-A177-3AD203B41FA5}">
                      <a16:colId xmlns:a16="http://schemas.microsoft.com/office/drawing/2014/main" val="1783301157"/>
                    </a:ext>
                  </a:extLst>
                </a:gridCol>
                <a:gridCol w="902368">
                  <a:extLst>
                    <a:ext uri="{9D8B030D-6E8A-4147-A177-3AD203B41FA5}">
                      <a16:colId xmlns:a16="http://schemas.microsoft.com/office/drawing/2014/main" val="4214191286"/>
                    </a:ext>
                  </a:extLst>
                </a:gridCol>
              </a:tblGrid>
              <a:tr h="384048">
                <a:tc>
                  <a:txBody>
                    <a:bodyPr/>
                    <a:lstStyle/>
                    <a:p>
                      <a:pPr algn="l"/>
                      <a:endParaRPr lang="en-US" sz="800" dirty="0">
                        <a:solidFill>
                          <a:schemeClr val="tx1"/>
                        </a:solidFill>
                        <a:latin typeface="Poppins" pitchFamily="2" charset="77"/>
                        <a:cs typeface="Poppins" pitchFamily="2" charset="77"/>
                      </a:endParaRPr>
                    </a:p>
                  </a:txBody>
                  <a:tcPr anchor="ctr">
                    <a:solidFill>
                      <a:schemeClr val="bg2"/>
                    </a:solidFill>
                  </a:tcPr>
                </a:tc>
                <a:tc>
                  <a:txBody>
                    <a:bodyPr/>
                    <a:lstStyle/>
                    <a:p>
                      <a:pPr algn="l" fontAlgn="ctr"/>
                      <a:r>
                        <a:rPr lang="en-US" sz="800" b="1" i="0" u="none" strike="noStrike" dirty="0">
                          <a:solidFill>
                            <a:schemeClr val="tx1"/>
                          </a:solidFill>
                          <a:effectLst/>
                          <a:latin typeface="Poppins" pitchFamily="2" charset="77"/>
                          <a:cs typeface="Poppins" pitchFamily="2" charset="77"/>
                        </a:rPr>
                        <a:t>Essentials</a:t>
                      </a:r>
                    </a:p>
                  </a:txBody>
                  <a:tcPr anchor="ctr">
                    <a:solidFill>
                      <a:schemeClr val="bg2"/>
                    </a:solidFill>
                  </a:tcPr>
                </a:tc>
                <a:tc>
                  <a:txBody>
                    <a:bodyPr/>
                    <a:lstStyle/>
                    <a:p>
                      <a:pPr algn="l" fontAlgn="ctr"/>
                      <a:r>
                        <a:rPr lang="en-US" sz="800" b="1" i="0" u="none" strike="noStrike" dirty="0">
                          <a:solidFill>
                            <a:schemeClr val="tx1"/>
                          </a:solidFill>
                          <a:effectLst/>
                          <a:latin typeface="Poppins" pitchFamily="2" charset="77"/>
                          <a:cs typeface="Poppins" pitchFamily="2" charset="77"/>
                        </a:rPr>
                        <a:t>Emergent Plus</a:t>
                      </a:r>
                    </a:p>
                  </a:txBody>
                  <a:tcPr anchor="ctr">
                    <a:solidFill>
                      <a:schemeClr val="bg2"/>
                    </a:solidFill>
                  </a:tcPr>
                </a:tc>
                <a:tc>
                  <a:txBody>
                    <a:bodyPr/>
                    <a:lstStyle/>
                    <a:p>
                      <a:pPr algn="l" fontAlgn="ctr"/>
                      <a:r>
                        <a:rPr lang="en-US" sz="800" b="1" i="0" u="none" strike="noStrike">
                          <a:solidFill>
                            <a:schemeClr val="tx1"/>
                          </a:solidFill>
                          <a:effectLst/>
                          <a:latin typeface="Poppins" pitchFamily="2" charset="77"/>
                          <a:cs typeface="Poppins" pitchFamily="2" charset="77"/>
                        </a:rPr>
                        <a:t>Emergent Premier</a:t>
                      </a:r>
                    </a:p>
                  </a:txBody>
                  <a:tcPr anchor="ctr">
                    <a:solidFill>
                      <a:schemeClr val="bg2"/>
                    </a:solidFill>
                  </a:tcPr>
                </a:tc>
                <a:tc>
                  <a:txBody>
                    <a:bodyPr/>
                    <a:lstStyle/>
                    <a:p>
                      <a:pPr algn="l" fontAlgn="ctr"/>
                      <a:r>
                        <a:rPr lang="en-US" sz="800" b="1" i="0" u="none" strike="noStrike" dirty="0">
                          <a:solidFill>
                            <a:schemeClr val="tx1"/>
                          </a:solidFill>
                          <a:effectLst/>
                          <a:latin typeface="Poppins" pitchFamily="2" charset="77"/>
                          <a:cs typeface="Poppins" pitchFamily="2" charset="77"/>
                        </a:rPr>
                        <a:t>Family+ </a:t>
                      </a:r>
                    </a:p>
                    <a:p>
                      <a:pPr algn="l" fontAlgn="ctr"/>
                      <a:r>
                        <a:rPr lang="en-US" sz="800" b="1" i="0" u="none" strike="noStrike" dirty="0">
                          <a:solidFill>
                            <a:schemeClr val="tx1"/>
                          </a:solidFill>
                          <a:effectLst/>
                          <a:latin typeface="Poppins" pitchFamily="2" charset="77"/>
                          <a:cs typeface="Poppins" pitchFamily="2" charset="77"/>
                        </a:rPr>
                        <a:t>add-on</a:t>
                      </a:r>
                    </a:p>
                  </a:txBody>
                  <a:tcPr anchor="ctr">
                    <a:solidFill>
                      <a:schemeClr val="bg2"/>
                    </a:solidFill>
                  </a:tcPr>
                </a:tc>
                <a:extLst>
                  <a:ext uri="{0D108BD9-81ED-4DB2-BD59-A6C34878D82A}">
                    <a16:rowId xmlns:a16="http://schemas.microsoft.com/office/drawing/2014/main" val="937156973"/>
                  </a:ext>
                </a:extLst>
              </a:tr>
              <a:tr h="384048">
                <a:tc>
                  <a:txBody>
                    <a:bodyPr/>
                    <a:lstStyle/>
                    <a:p>
                      <a:pPr algn="l" fontAlgn="t"/>
                      <a:r>
                        <a:rPr lang="en-US" sz="800" b="1" i="0" u="none" strike="noStrike" dirty="0">
                          <a:solidFill>
                            <a:schemeClr val="bg1"/>
                          </a:solidFill>
                          <a:effectLst/>
                          <a:latin typeface="Poppins" pitchFamily="2" charset="77"/>
                          <a:cs typeface="Poppins" pitchFamily="2" charset="77"/>
                        </a:rPr>
                        <a:t>Emergency Ground Ambulance Coverage</a:t>
                      </a:r>
                    </a:p>
                  </a:txBody>
                  <a:tcPr anchor="ctr">
                    <a:solidFill>
                      <a:schemeClr val="tx1"/>
                    </a:solidFill>
                  </a:tcPr>
                </a:tc>
                <a:tc>
                  <a:txBody>
                    <a:bodyPr/>
                    <a:lstStyle/>
                    <a:p>
                      <a:r>
                        <a:rPr lang="en-US" sz="800" dirty="0">
                          <a:latin typeface="Webdings" pitchFamily="2" charset="2"/>
                        </a:rPr>
                        <a:t>n </a:t>
                      </a:r>
                      <a:r>
                        <a:rPr lang="en-US" sz="800" baseline="30000" dirty="0">
                          <a:latin typeface="Poppins" pitchFamily="2" charset="77"/>
                          <a:cs typeface="Poppins" pitchFamily="2" charset="77"/>
                        </a:rPr>
                        <a:t>2</a:t>
                      </a:r>
                    </a:p>
                  </a:txBody>
                  <a:tcPr anchor="ctr">
                    <a:solidFill>
                      <a:schemeClr val="tx1"/>
                    </a:solidFill>
                  </a:tcPr>
                </a:tc>
                <a:tc>
                  <a:txBody>
                    <a:bodyPr/>
                    <a:lstStyle/>
                    <a:p>
                      <a:r>
                        <a:rPr lang="en-US" sz="800" dirty="0">
                          <a:latin typeface="Webdings" pitchFamily="2" charset="2"/>
                        </a:rPr>
                        <a:t>n </a:t>
                      </a:r>
                      <a:r>
                        <a:rPr lang="en-US" sz="800" baseline="30000" dirty="0">
                          <a:latin typeface="Poppins" pitchFamily="2" charset="77"/>
                          <a:cs typeface="Poppins" pitchFamily="2" charset="77"/>
                        </a:rPr>
                        <a:t>2</a:t>
                      </a:r>
                    </a:p>
                  </a:txBody>
                  <a:tcPr anchor="ctr">
                    <a:solidFill>
                      <a:schemeClr val="tx1"/>
                    </a:solidFill>
                  </a:tcPr>
                </a:tc>
                <a:tc>
                  <a:txBody>
                    <a:bodyPr/>
                    <a:lstStyle/>
                    <a:p>
                      <a:r>
                        <a:rPr lang="en-US" sz="800" dirty="0">
                          <a:latin typeface="Webdings" pitchFamily="2" charset="2"/>
                        </a:rPr>
                        <a:t>n </a:t>
                      </a:r>
                      <a:r>
                        <a:rPr lang="en-US" sz="800" baseline="30000" dirty="0">
                          <a:latin typeface="Poppins" pitchFamily="2" charset="77"/>
                          <a:cs typeface="Poppins" pitchFamily="2" charset="77"/>
                        </a:rPr>
                        <a:t>2</a:t>
                      </a:r>
                    </a:p>
                  </a:txBody>
                  <a:tcPr anchor="ctr">
                    <a:solidFill>
                      <a:schemeClr val="tx1"/>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srgbClr val="230871"/>
                          </a:solidFill>
                          <a:effectLst/>
                          <a:uLnTx/>
                          <a:uFillTx/>
                          <a:latin typeface="Webdings" pitchFamily="2" charset="2"/>
                          <a:ea typeface="+mn-ea"/>
                          <a:cs typeface="+mn-cs"/>
                        </a:rPr>
                        <a:t>n </a:t>
                      </a:r>
                      <a:r>
                        <a:rPr kumimoji="0" lang="en-US" sz="800" b="0" i="0" u="none" strike="noStrike" kern="1200" cap="none" spc="0" normalizeH="0" baseline="30000" noProof="0" dirty="0">
                          <a:ln>
                            <a:noFill/>
                          </a:ln>
                          <a:solidFill>
                            <a:srgbClr val="230871"/>
                          </a:solidFill>
                          <a:effectLst/>
                          <a:uLnTx/>
                          <a:uFillTx/>
                          <a:latin typeface="Poppins" pitchFamily="2" charset="77"/>
                          <a:ea typeface="+mn-ea"/>
                          <a:cs typeface="Poppins" pitchFamily="2" charset="77"/>
                        </a:rPr>
                        <a:t>2</a:t>
                      </a:r>
                    </a:p>
                  </a:txBody>
                  <a:tcPr anchor="ctr">
                    <a:solidFill>
                      <a:schemeClr val="tx1"/>
                    </a:solidFill>
                  </a:tcPr>
                </a:tc>
                <a:extLst>
                  <a:ext uri="{0D108BD9-81ED-4DB2-BD59-A6C34878D82A}">
                    <a16:rowId xmlns:a16="http://schemas.microsoft.com/office/drawing/2014/main" val="2003876479"/>
                  </a:ext>
                </a:extLst>
              </a:tr>
              <a:tr h="384048">
                <a:tc>
                  <a:txBody>
                    <a:bodyPr/>
                    <a:lstStyle/>
                    <a:p>
                      <a:pPr algn="l" fontAlgn="t"/>
                      <a:r>
                        <a:rPr lang="en-US" sz="800" b="1" i="0" u="none" strike="noStrike" dirty="0">
                          <a:solidFill>
                            <a:schemeClr val="bg1"/>
                          </a:solidFill>
                          <a:effectLst/>
                          <a:latin typeface="Poppins" pitchFamily="2" charset="77"/>
                          <a:cs typeface="Poppins" pitchFamily="2" charset="77"/>
                        </a:rPr>
                        <a:t>Emergency Air Ambulance Coverage</a:t>
                      </a:r>
                    </a:p>
                  </a:txBody>
                  <a:tcPr anchor="ctr">
                    <a:solidFill>
                      <a:schemeClr val="bg2">
                        <a:alpha val="5000"/>
                      </a:schemeClr>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lang="en-US" sz="800" dirty="0">
                          <a:latin typeface="Webdings" pitchFamily="2" charset="2"/>
                        </a:rPr>
                        <a:t>n </a:t>
                      </a:r>
                      <a:r>
                        <a:rPr lang="en-US" sz="800" baseline="30000" dirty="0">
                          <a:latin typeface="Poppins" pitchFamily="2" charset="77"/>
                          <a:cs typeface="Poppins" pitchFamily="2" charset="77"/>
                        </a:rPr>
                        <a:t>2</a:t>
                      </a:r>
                    </a:p>
                  </a:txBody>
                  <a:tcPr anchor="ctr">
                    <a:solidFill>
                      <a:schemeClr val="bg2">
                        <a:alpha val="5000"/>
                      </a:schemeClr>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lang="en-US" sz="800" dirty="0">
                          <a:latin typeface="Webdings" pitchFamily="2" charset="2"/>
                        </a:rPr>
                        <a:t>n </a:t>
                      </a:r>
                      <a:r>
                        <a:rPr lang="en-US" sz="800" baseline="30000" dirty="0">
                          <a:latin typeface="Poppins" pitchFamily="2" charset="77"/>
                          <a:cs typeface="Poppins" pitchFamily="2" charset="77"/>
                        </a:rPr>
                        <a:t>2</a:t>
                      </a:r>
                    </a:p>
                  </a:txBody>
                  <a:tcPr anchor="ctr">
                    <a:solidFill>
                      <a:schemeClr val="bg2">
                        <a:alpha val="5000"/>
                      </a:schemeClr>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lang="en-US" sz="800" dirty="0">
                          <a:latin typeface="Webdings" pitchFamily="2" charset="2"/>
                        </a:rPr>
                        <a:t>n </a:t>
                      </a:r>
                      <a:r>
                        <a:rPr lang="en-US" sz="800" baseline="30000" dirty="0">
                          <a:latin typeface="Poppins" pitchFamily="2" charset="77"/>
                          <a:cs typeface="Poppins" pitchFamily="2" charset="77"/>
                        </a:rPr>
                        <a:t>2</a:t>
                      </a:r>
                    </a:p>
                  </a:txBody>
                  <a:tcPr anchor="ctr">
                    <a:solidFill>
                      <a:schemeClr val="bg2">
                        <a:alpha val="5000"/>
                      </a:schemeClr>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srgbClr val="230871"/>
                          </a:solidFill>
                          <a:effectLst/>
                          <a:uLnTx/>
                          <a:uFillTx/>
                          <a:latin typeface="Webdings" pitchFamily="2" charset="2"/>
                          <a:ea typeface="+mn-ea"/>
                          <a:cs typeface="+mn-cs"/>
                        </a:rPr>
                        <a:t>n </a:t>
                      </a:r>
                      <a:r>
                        <a:rPr kumimoji="0" lang="en-US" sz="800" b="0" i="0" u="none" strike="noStrike" kern="1200" cap="none" spc="0" normalizeH="0" baseline="30000" noProof="0" dirty="0">
                          <a:ln>
                            <a:noFill/>
                          </a:ln>
                          <a:solidFill>
                            <a:srgbClr val="230871"/>
                          </a:solidFill>
                          <a:effectLst/>
                          <a:uLnTx/>
                          <a:uFillTx/>
                          <a:latin typeface="Poppins" pitchFamily="2" charset="77"/>
                          <a:ea typeface="+mn-ea"/>
                          <a:cs typeface="Poppins" pitchFamily="2" charset="77"/>
                        </a:rPr>
                        <a:t>2</a:t>
                      </a:r>
                    </a:p>
                  </a:txBody>
                  <a:tcPr anchor="ctr">
                    <a:solidFill>
                      <a:schemeClr val="bg2">
                        <a:alpha val="5000"/>
                      </a:schemeClr>
                    </a:solidFill>
                  </a:tcPr>
                </a:tc>
                <a:extLst>
                  <a:ext uri="{0D108BD9-81ED-4DB2-BD59-A6C34878D82A}">
                    <a16:rowId xmlns:a16="http://schemas.microsoft.com/office/drawing/2014/main" val="2031170236"/>
                  </a:ext>
                </a:extLst>
              </a:tr>
              <a:tr h="384048">
                <a:tc>
                  <a:txBody>
                    <a:bodyPr/>
                    <a:lstStyle/>
                    <a:p>
                      <a:pPr algn="l" fontAlgn="t"/>
                      <a:r>
                        <a:rPr lang="en-US" sz="800" b="1" i="0" u="none" strike="noStrike" dirty="0">
                          <a:solidFill>
                            <a:schemeClr val="bg1"/>
                          </a:solidFill>
                          <a:effectLst/>
                          <a:latin typeface="Poppins" pitchFamily="2" charset="77"/>
                          <a:cs typeface="Poppins" pitchFamily="2" charset="77"/>
                        </a:rPr>
                        <a:t>Hospital to Hospital Ambulance Coverage</a:t>
                      </a:r>
                    </a:p>
                  </a:txBody>
                  <a:tcPr anchor="ctr">
                    <a:solidFill>
                      <a:schemeClr val="tx1"/>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lang="en-US" sz="800" dirty="0">
                          <a:latin typeface="Webdings" pitchFamily="2" charset="2"/>
                        </a:rPr>
                        <a:t>n </a:t>
                      </a:r>
                      <a:r>
                        <a:rPr lang="en-US" sz="800" baseline="30000" dirty="0">
                          <a:latin typeface="Poppins" pitchFamily="2" charset="77"/>
                          <a:cs typeface="Poppins" pitchFamily="2" charset="77"/>
                        </a:rPr>
                        <a:t>2</a:t>
                      </a:r>
                    </a:p>
                  </a:txBody>
                  <a:tcPr anchor="ctr">
                    <a:solidFill>
                      <a:schemeClr val="tx1"/>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lang="en-US" sz="800" dirty="0">
                          <a:latin typeface="Webdings" pitchFamily="2" charset="2"/>
                        </a:rPr>
                        <a:t>n </a:t>
                      </a:r>
                      <a:r>
                        <a:rPr lang="en-US" sz="800" baseline="30000" dirty="0">
                          <a:latin typeface="Poppins" pitchFamily="2" charset="77"/>
                          <a:cs typeface="Poppins" pitchFamily="2" charset="77"/>
                        </a:rPr>
                        <a:t>2</a:t>
                      </a:r>
                    </a:p>
                  </a:txBody>
                  <a:tcPr anchor="ctr">
                    <a:solidFill>
                      <a:schemeClr val="tx1"/>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lang="en-US" sz="800" dirty="0">
                          <a:latin typeface="Webdings" pitchFamily="2" charset="2"/>
                        </a:rPr>
                        <a:t>n </a:t>
                      </a:r>
                      <a:r>
                        <a:rPr lang="en-US" sz="800" baseline="30000" dirty="0">
                          <a:latin typeface="Poppins" pitchFamily="2" charset="77"/>
                          <a:cs typeface="Poppins" pitchFamily="2" charset="77"/>
                        </a:rPr>
                        <a:t>2</a:t>
                      </a:r>
                    </a:p>
                  </a:txBody>
                  <a:tcPr anchor="ctr">
                    <a:solidFill>
                      <a:schemeClr val="tx1"/>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srgbClr val="230871"/>
                          </a:solidFill>
                          <a:effectLst/>
                          <a:uLnTx/>
                          <a:uFillTx/>
                          <a:latin typeface="Webdings" pitchFamily="2" charset="2"/>
                          <a:ea typeface="+mn-ea"/>
                          <a:cs typeface="+mn-cs"/>
                        </a:rPr>
                        <a:t>n </a:t>
                      </a:r>
                      <a:r>
                        <a:rPr kumimoji="0" lang="en-US" sz="800" b="0" i="0" u="none" strike="noStrike" kern="1200" cap="none" spc="0" normalizeH="0" baseline="30000" noProof="0" dirty="0">
                          <a:ln>
                            <a:noFill/>
                          </a:ln>
                          <a:solidFill>
                            <a:srgbClr val="230871"/>
                          </a:solidFill>
                          <a:effectLst/>
                          <a:uLnTx/>
                          <a:uFillTx/>
                          <a:latin typeface="Poppins" pitchFamily="2" charset="77"/>
                          <a:ea typeface="+mn-ea"/>
                          <a:cs typeface="Poppins" pitchFamily="2" charset="77"/>
                        </a:rPr>
                        <a:t>2</a:t>
                      </a:r>
                    </a:p>
                  </a:txBody>
                  <a:tcPr anchor="ctr">
                    <a:solidFill>
                      <a:schemeClr val="tx1"/>
                    </a:solidFill>
                  </a:tcPr>
                </a:tc>
                <a:extLst>
                  <a:ext uri="{0D108BD9-81ED-4DB2-BD59-A6C34878D82A}">
                    <a16:rowId xmlns:a16="http://schemas.microsoft.com/office/drawing/2014/main" val="3437938605"/>
                  </a:ext>
                </a:extLst>
              </a:tr>
              <a:tr h="384048">
                <a:tc>
                  <a:txBody>
                    <a:bodyPr/>
                    <a:lstStyle/>
                    <a:p>
                      <a:pPr algn="l" fontAlgn="t"/>
                      <a:r>
                        <a:rPr lang="en-US" sz="800" b="1" i="0" u="none" strike="noStrike" dirty="0">
                          <a:solidFill>
                            <a:schemeClr val="bg1"/>
                          </a:solidFill>
                          <a:effectLst/>
                          <a:latin typeface="Poppins" pitchFamily="2" charset="77"/>
                          <a:cs typeface="Poppins" pitchFamily="2" charset="77"/>
                        </a:rPr>
                        <a:t>Repatriation Near Home Coverage</a:t>
                      </a:r>
                    </a:p>
                  </a:txBody>
                  <a:tcPr anchor="ctr">
                    <a:solidFill>
                      <a:schemeClr val="bg2">
                        <a:alpha val="5000"/>
                      </a:schemeClr>
                    </a:solidFill>
                  </a:tcPr>
                </a:tc>
                <a:tc>
                  <a:txBody>
                    <a:bodyPr/>
                    <a:lstStyle/>
                    <a:p>
                      <a:endParaRPr lang="en-US" sz="800" baseline="30000" dirty="0">
                        <a:latin typeface="Poppins" pitchFamily="2" charset="77"/>
                        <a:cs typeface="Poppins" pitchFamily="2" charset="77"/>
                      </a:endParaRPr>
                    </a:p>
                  </a:txBody>
                  <a:tcPr anchor="ctr">
                    <a:solidFill>
                      <a:schemeClr val="bg2">
                        <a:alpha val="5000"/>
                      </a:schemeClr>
                    </a:solidFill>
                  </a:tcPr>
                </a:tc>
                <a:tc>
                  <a:txBody>
                    <a:bodyPr/>
                    <a:lstStyle/>
                    <a:p>
                      <a:r>
                        <a:rPr lang="en-US" sz="800" dirty="0">
                          <a:latin typeface="Webdings" pitchFamily="2" charset="2"/>
                        </a:rPr>
                        <a:t>n </a:t>
                      </a:r>
                      <a:r>
                        <a:rPr lang="en-US" sz="800" baseline="30000" dirty="0">
                          <a:latin typeface="Poppins" pitchFamily="2" charset="77"/>
                          <a:cs typeface="Poppins" pitchFamily="2" charset="77"/>
                        </a:rPr>
                        <a:t>2</a:t>
                      </a:r>
                    </a:p>
                  </a:txBody>
                  <a:tcPr anchor="ctr">
                    <a:solidFill>
                      <a:schemeClr val="bg2">
                        <a:alpha val="5000"/>
                      </a:schemeClr>
                    </a:solidFill>
                  </a:tcPr>
                </a:tc>
                <a:tc>
                  <a:txBody>
                    <a:bodyPr/>
                    <a:lstStyle/>
                    <a:p>
                      <a:r>
                        <a:rPr lang="en-US" sz="800" dirty="0">
                          <a:latin typeface="Webdings" pitchFamily="2" charset="2"/>
                        </a:rPr>
                        <a:t>n </a:t>
                      </a:r>
                      <a:r>
                        <a:rPr lang="en-US" sz="800" baseline="30000" dirty="0">
                          <a:latin typeface="Poppins" pitchFamily="2" charset="77"/>
                          <a:cs typeface="Poppins" pitchFamily="2" charset="77"/>
                        </a:rPr>
                        <a:t>3</a:t>
                      </a:r>
                    </a:p>
                  </a:txBody>
                  <a:tcPr anchor="ctr">
                    <a:solidFill>
                      <a:schemeClr val="bg2">
                        <a:alpha val="5000"/>
                      </a:schemeClr>
                    </a:solidFill>
                  </a:tcPr>
                </a:tc>
                <a:tc>
                  <a:txBody>
                    <a:bodyPr/>
                    <a:lstStyle/>
                    <a:p>
                      <a:endParaRPr lang="en-US" sz="800" baseline="30000" dirty="0">
                        <a:latin typeface="Poppins" pitchFamily="2" charset="77"/>
                        <a:cs typeface="Poppins" pitchFamily="2" charset="77"/>
                      </a:endParaRPr>
                    </a:p>
                  </a:txBody>
                  <a:tcPr anchor="ctr">
                    <a:solidFill>
                      <a:schemeClr val="bg2">
                        <a:alpha val="5000"/>
                      </a:schemeClr>
                    </a:solidFill>
                  </a:tcPr>
                </a:tc>
                <a:extLst>
                  <a:ext uri="{0D108BD9-81ED-4DB2-BD59-A6C34878D82A}">
                    <a16:rowId xmlns:a16="http://schemas.microsoft.com/office/drawing/2014/main" val="1061391966"/>
                  </a:ext>
                </a:extLst>
              </a:tr>
              <a:tr h="384048">
                <a:tc>
                  <a:txBody>
                    <a:bodyPr/>
                    <a:lstStyle/>
                    <a:p>
                      <a:pPr algn="l" fontAlgn="t"/>
                      <a:r>
                        <a:rPr lang="en-US" sz="800" b="1" i="0" u="none" strike="noStrike" dirty="0">
                          <a:solidFill>
                            <a:schemeClr val="bg1"/>
                          </a:solidFill>
                          <a:effectLst/>
                          <a:latin typeface="Poppins" pitchFamily="2" charset="77"/>
                          <a:cs typeface="Poppins" pitchFamily="2" charset="77"/>
                        </a:rPr>
                        <a:t>Minor Return Transportation Coverage</a:t>
                      </a:r>
                    </a:p>
                  </a:txBody>
                  <a:tcPr anchor="ctr">
                    <a:solidFill>
                      <a:schemeClr val="tx1"/>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endParaRPr lang="en-US" sz="800" baseline="30000" dirty="0">
                        <a:latin typeface="Poppins" pitchFamily="2" charset="77"/>
                        <a:cs typeface="Poppins" pitchFamily="2" charset="77"/>
                      </a:endParaRPr>
                    </a:p>
                  </a:txBody>
                  <a:tcPr anchor="ctr">
                    <a:solidFill>
                      <a:schemeClr val="tx1"/>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endParaRPr lang="en-US" sz="800" baseline="30000" dirty="0">
                        <a:latin typeface="Poppins" pitchFamily="2" charset="77"/>
                        <a:cs typeface="Poppins" pitchFamily="2" charset="77"/>
                      </a:endParaRPr>
                    </a:p>
                  </a:txBody>
                  <a:tcPr anchor="ctr">
                    <a:solidFill>
                      <a:schemeClr val="tx1"/>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lang="en-US" sz="800" dirty="0">
                          <a:latin typeface="Webdings" pitchFamily="2" charset="2"/>
                        </a:rPr>
                        <a:t>n </a:t>
                      </a:r>
                      <a:r>
                        <a:rPr lang="en-US" sz="800" baseline="30000" dirty="0">
                          <a:latin typeface="Poppins" pitchFamily="2" charset="77"/>
                          <a:cs typeface="Poppins" pitchFamily="2" charset="77"/>
                        </a:rPr>
                        <a:t>3</a:t>
                      </a:r>
                    </a:p>
                  </a:txBody>
                  <a:tcPr anchor="ctr">
                    <a:solidFill>
                      <a:schemeClr val="tx1"/>
                    </a:solidFill>
                  </a:tcPr>
                </a:tc>
                <a:tc>
                  <a:txBody>
                    <a:bodyPr/>
                    <a:lstStyle/>
                    <a:p>
                      <a:endParaRPr lang="en-US" sz="800" baseline="30000" dirty="0">
                        <a:latin typeface="Poppins" pitchFamily="2" charset="77"/>
                        <a:cs typeface="Poppins" pitchFamily="2" charset="77"/>
                      </a:endParaRPr>
                    </a:p>
                  </a:txBody>
                  <a:tcPr anchor="ctr">
                    <a:solidFill>
                      <a:schemeClr val="tx1"/>
                    </a:solidFill>
                  </a:tcPr>
                </a:tc>
                <a:extLst>
                  <a:ext uri="{0D108BD9-81ED-4DB2-BD59-A6C34878D82A}">
                    <a16:rowId xmlns:a16="http://schemas.microsoft.com/office/drawing/2014/main" val="3309102074"/>
                  </a:ext>
                </a:extLst>
              </a:tr>
              <a:tr h="384048">
                <a:tc>
                  <a:txBody>
                    <a:bodyPr/>
                    <a:lstStyle/>
                    <a:p>
                      <a:pPr algn="l" fontAlgn="t"/>
                      <a:r>
                        <a:rPr lang="en-US" sz="800" b="1" i="0" u="none" strike="noStrike" dirty="0">
                          <a:solidFill>
                            <a:schemeClr val="bg1"/>
                          </a:solidFill>
                          <a:effectLst/>
                          <a:latin typeface="Poppins" pitchFamily="2" charset="77"/>
                          <a:cs typeface="Poppins" pitchFamily="2" charset="77"/>
                        </a:rPr>
                        <a:t>Pet Return Transportation Coverage</a:t>
                      </a:r>
                    </a:p>
                  </a:txBody>
                  <a:tcPr anchor="ctr">
                    <a:solidFill>
                      <a:schemeClr val="bg2">
                        <a:alpha val="5000"/>
                      </a:schemeClr>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endParaRPr lang="en-US" sz="800" baseline="30000" dirty="0">
                        <a:latin typeface="Poppins" pitchFamily="2" charset="77"/>
                        <a:cs typeface="Poppins" pitchFamily="2" charset="77"/>
                      </a:endParaRPr>
                    </a:p>
                  </a:txBody>
                  <a:tcPr anchor="ctr">
                    <a:solidFill>
                      <a:schemeClr val="bg2">
                        <a:alpha val="5000"/>
                      </a:schemeClr>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endParaRPr lang="en-US" sz="800" baseline="30000" dirty="0">
                        <a:latin typeface="Poppins" pitchFamily="2" charset="77"/>
                        <a:cs typeface="Poppins" pitchFamily="2" charset="77"/>
                      </a:endParaRPr>
                    </a:p>
                  </a:txBody>
                  <a:tcPr anchor="ctr">
                    <a:solidFill>
                      <a:schemeClr val="bg2">
                        <a:alpha val="5000"/>
                      </a:schemeClr>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endParaRPr lang="en-US" sz="800" baseline="30000" dirty="0">
                        <a:latin typeface="Poppins" pitchFamily="2" charset="77"/>
                        <a:cs typeface="Poppins" pitchFamily="2" charset="77"/>
                      </a:endParaRPr>
                    </a:p>
                  </a:txBody>
                  <a:tcPr anchor="ctr">
                    <a:solidFill>
                      <a:schemeClr val="bg2">
                        <a:alpha val="5000"/>
                      </a:schemeClr>
                    </a:solidFill>
                  </a:tcPr>
                </a:tc>
                <a:tc>
                  <a:txBody>
                    <a:bodyPr/>
                    <a:lstStyle/>
                    <a:p>
                      <a:endParaRPr lang="en-US" sz="800" baseline="30000" dirty="0">
                        <a:latin typeface="Poppins" pitchFamily="2" charset="77"/>
                        <a:cs typeface="Poppins" pitchFamily="2" charset="77"/>
                      </a:endParaRPr>
                    </a:p>
                  </a:txBody>
                  <a:tcPr anchor="ctr">
                    <a:solidFill>
                      <a:schemeClr val="bg2">
                        <a:alpha val="5000"/>
                      </a:schemeClr>
                    </a:solidFill>
                  </a:tcPr>
                </a:tc>
                <a:extLst>
                  <a:ext uri="{0D108BD9-81ED-4DB2-BD59-A6C34878D82A}">
                    <a16:rowId xmlns:a16="http://schemas.microsoft.com/office/drawing/2014/main" val="3117632133"/>
                  </a:ext>
                </a:extLst>
              </a:tr>
              <a:tr h="384048">
                <a:tc>
                  <a:txBody>
                    <a:bodyPr/>
                    <a:lstStyle/>
                    <a:p>
                      <a:pPr algn="l" fontAlgn="t"/>
                      <a:r>
                        <a:rPr lang="en-US" sz="800" b="1" i="0" u="none" strike="noStrike" dirty="0">
                          <a:solidFill>
                            <a:schemeClr val="bg1"/>
                          </a:solidFill>
                          <a:effectLst/>
                          <a:latin typeface="Poppins" pitchFamily="2" charset="77"/>
                          <a:cs typeface="Poppins" pitchFamily="2" charset="77"/>
                        </a:rPr>
                        <a:t>Post Admission Continued Care Transportation Coverage</a:t>
                      </a:r>
                    </a:p>
                  </a:txBody>
                  <a:tcPr anchor="ctr">
                    <a:solidFill>
                      <a:schemeClr val="tx1"/>
                    </a:solidFill>
                  </a:tcPr>
                </a:tc>
                <a:tc>
                  <a:txBody>
                    <a:bodyPr/>
                    <a:lstStyle/>
                    <a:p>
                      <a:endParaRPr lang="en-US" sz="800" dirty="0"/>
                    </a:p>
                  </a:txBody>
                  <a:tcPr anchor="ctr">
                    <a:solidFill>
                      <a:schemeClr val="tx1"/>
                    </a:solidFill>
                  </a:tcPr>
                </a:tc>
                <a:tc>
                  <a:txBody>
                    <a:bodyPr/>
                    <a:lstStyle/>
                    <a:p>
                      <a:endParaRPr lang="en-US" sz="800" dirty="0"/>
                    </a:p>
                  </a:txBody>
                  <a:tcPr anchor="ctr">
                    <a:solidFill>
                      <a:schemeClr val="tx1"/>
                    </a:solidFill>
                  </a:tcPr>
                </a:tc>
                <a:tc>
                  <a:txBody>
                    <a:bodyPr/>
                    <a:lstStyle/>
                    <a:p>
                      <a:r>
                        <a:rPr lang="en-US" sz="800" dirty="0">
                          <a:latin typeface="Webdings" pitchFamily="2" charset="2"/>
                        </a:rPr>
                        <a:t>n </a:t>
                      </a:r>
                      <a:r>
                        <a:rPr lang="en-US" sz="800" baseline="30000" dirty="0">
                          <a:latin typeface="Poppins" pitchFamily="2" charset="77"/>
                          <a:cs typeface="Poppins" pitchFamily="2" charset="77"/>
                        </a:rPr>
                        <a:t>1</a:t>
                      </a:r>
                    </a:p>
                  </a:txBody>
                  <a:tcPr anchor="ctr">
                    <a:solidFill>
                      <a:schemeClr val="tx1"/>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lang="en-US" sz="800" dirty="0">
                          <a:latin typeface="Webdings" pitchFamily="2" charset="2"/>
                        </a:rPr>
                        <a:t>n </a:t>
                      </a:r>
                      <a:r>
                        <a:rPr lang="en-US" sz="800" baseline="30000" dirty="0">
                          <a:latin typeface="Poppins" pitchFamily="2" charset="77"/>
                          <a:cs typeface="Poppins" pitchFamily="2" charset="77"/>
                        </a:rPr>
                        <a:t>1</a:t>
                      </a:r>
                    </a:p>
                  </a:txBody>
                  <a:tcPr anchor="ctr">
                    <a:solidFill>
                      <a:schemeClr val="tx1"/>
                    </a:solidFill>
                  </a:tcPr>
                </a:tc>
                <a:extLst>
                  <a:ext uri="{0D108BD9-81ED-4DB2-BD59-A6C34878D82A}">
                    <a16:rowId xmlns:a16="http://schemas.microsoft.com/office/drawing/2014/main" val="123230550"/>
                  </a:ext>
                </a:extLst>
              </a:tr>
              <a:tr h="384048">
                <a:tc>
                  <a:txBody>
                    <a:bodyPr/>
                    <a:lstStyle/>
                    <a:p>
                      <a:pPr algn="l" fontAlgn="t"/>
                      <a:r>
                        <a:rPr lang="en-US" sz="800" b="1" i="0" u="none" strike="noStrike" dirty="0">
                          <a:solidFill>
                            <a:schemeClr val="bg1"/>
                          </a:solidFill>
                          <a:effectLst/>
                          <a:latin typeface="Poppins" pitchFamily="2" charset="77"/>
                          <a:cs typeface="Poppins" pitchFamily="2" charset="77"/>
                        </a:rPr>
                        <a:t>Sick While Away From Home Expense Protection</a:t>
                      </a:r>
                    </a:p>
                  </a:txBody>
                  <a:tcPr anchor="ctr">
                    <a:solidFill>
                      <a:schemeClr val="bg2">
                        <a:alpha val="5000"/>
                      </a:schemeClr>
                    </a:solidFill>
                  </a:tcPr>
                </a:tc>
                <a:tc>
                  <a:txBody>
                    <a:bodyPr/>
                    <a:lstStyle/>
                    <a:p>
                      <a:endParaRPr lang="en-US" sz="800" dirty="0"/>
                    </a:p>
                  </a:txBody>
                  <a:tcPr anchor="ctr">
                    <a:solidFill>
                      <a:schemeClr val="bg2">
                        <a:alpha val="5000"/>
                      </a:schemeClr>
                    </a:solidFill>
                  </a:tcPr>
                </a:tc>
                <a:tc>
                  <a:txBody>
                    <a:bodyPr/>
                    <a:lstStyle/>
                    <a:p>
                      <a:endParaRPr lang="en-US" sz="800" dirty="0"/>
                    </a:p>
                  </a:txBody>
                  <a:tcPr anchor="ctr">
                    <a:solidFill>
                      <a:schemeClr val="bg2">
                        <a:alpha val="5000"/>
                      </a:schemeClr>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lang="en-US" sz="800" dirty="0">
                          <a:latin typeface="Webdings" pitchFamily="2" charset="2"/>
                        </a:rPr>
                        <a:t>n </a:t>
                      </a:r>
                      <a:r>
                        <a:rPr lang="en-US" sz="800" baseline="30000" dirty="0">
                          <a:latin typeface="Poppins" pitchFamily="2" charset="77"/>
                          <a:cs typeface="Poppins" pitchFamily="2" charset="77"/>
                        </a:rPr>
                        <a:t>4</a:t>
                      </a:r>
                    </a:p>
                  </a:txBody>
                  <a:tcPr anchor="ctr">
                    <a:solidFill>
                      <a:schemeClr val="bg2">
                        <a:alpha val="5000"/>
                      </a:schemeClr>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endParaRPr kumimoji="0" lang="en-US" sz="800" b="0" i="0" u="none" strike="noStrike" kern="1200" cap="none" spc="0" normalizeH="0" baseline="30000" noProof="0" dirty="0">
                        <a:ln>
                          <a:noFill/>
                        </a:ln>
                        <a:solidFill>
                          <a:srgbClr val="230871"/>
                        </a:solidFill>
                        <a:effectLst/>
                        <a:uLnTx/>
                        <a:uFillTx/>
                        <a:latin typeface="Poppins" pitchFamily="2" charset="77"/>
                        <a:ea typeface="+mn-ea"/>
                        <a:cs typeface="Poppins" pitchFamily="2" charset="77"/>
                      </a:endParaRPr>
                    </a:p>
                  </a:txBody>
                  <a:tcPr anchor="ctr">
                    <a:solidFill>
                      <a:schemeClr val="bg2">
                        <a:alpha val="5000"/>
                      </a:schemeClr>
                    </a:solidFill>
                  </a:tcPr>
                </a:tc>
                <a:extLst>
                  <a:ext uri="{0D108BD9-81ED-4DB2-BD59-A6C34878D82A}">
                    <a16:rowId xmlns:a16="http://schemas.microsoft.com/office/drawing/2014/main" val="3941727503"/>
                  </a:ext>
                </a:extLst>
              </a:tr>
            </a:tbl>
          </a:graphicData>
        </a:graphic>
      </p:graphicFrame>
    </p:spTree>
    <p:extLst>
      <p:ext uri="{BB962C8B-B14F-4D97-AF65-F5344CB8AC3E}">
        <p14:creationId xmlns:p14="http://schemas.microsoft.com/office/powerpoint/2010/main" val="348528106"/>
      </p:ext>
    </p:extLst>
  </p:cSld>
  <p:clrMapOvr>
    <a:masterClrMapping/>
  </p:clrMapOvr>
</p:sld>
</file>

<file path=ppt/theme/theme1.xml><?xml version="1.0" encoding="utf-8"?>
<a:theme xmlns:a="http://schemas.openxmlformats.org/drawingml/2006/main" name="MASA">
  <a:themeElements>
    <a:clrScheme name="MASA">
      <a:dk1>
        <a:srgbClr val="230871"/>
      </a:dk1>
      <a:lt1>
        <a:srgbClr val="FFFFFF"/>
      </a:lt1>
      <a:dk2>
        <a:srgbClr val="0071CE"/>
      </a:dk2>
      <a:lt2>
        <a:srgbClr val="FFFFFF"/>
      </a:lt2>
      <a:accent1>
        <a:srgbClr val="E64B38"/>
      </a:accent1>
      <a:accent2>
        <a:srgbClr val="FFD040"/>
      </a:accent2>
      <a:accent3>
        <a:srgbClr val="968693"/>
      </a:accent3>
      <a:accent4>
        <a:srgbClr val="54378D"/>
      </a:accent4>
      <a:accent5>
        <a:srgbClr val="7F65A9"/>
      </a:accent5>
      <a:accent6>
        <a:srgbClr val="A996C5"/>
      </a:accent6>
      <a:hlink>
        <a:srgbClr val="0071CE"/>
      </a:hlink>
      <a:folHlink>
        <a:srgbClr val="A996C3"/>
      </a:folHlink>
    </a:clrScheme>
    <a:fontScheme name="Office Them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MASA" id="{88ED9641-9416-B945-959F-93E71249B652}" vid="{BF9284B3-030E-4B44-8EFF-CFD511DE663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MASA</Template>
  <TotalTime>3180</TotalTime>
  <Words>82</Words>
  <Application>Microsoft Macintosh PowerPoint</Application>
  <PresentationFormat>Custom</PresentationFormat>
  <Paragraphs>31</Paragraphs>
  <Slides>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Aptos</vt:lpstr>
      <vt:lpstr>Aptos Display</vt:lpstr>
      <vt:lpstr>Arial</vt:lpstr>
      <vt:lpstr>Open Sans</vt:lpstr>
      <vt:lpstr>Poppins</vt:lpstr>
      <vt:lpstr>Webdings</vt:lpstr>
      <vt:lpstr>MASA</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MM/DD/YYYY</dc:title>
  <dc:creator>Griffin Croft</dc:creator>
  <cp:lastModifiedBy>Griffin Croft</cp:lastModifiedBy>
  <cp:revision>36</cp:revision>
  <dcterms:created xsi:type="dcterms:W3CDTF">2024-03-14T18:51:59Z</dcterms:created>
  <dcterms:modified xsi:type="dcterms:W3CDTF">2025-01-30T21:22:05Z</dcterms:modified>
</cp:coreProperties>
</file>