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79"/>
    <p:restoredTop sz="94722"/>
  </p:normalViewPr>
  <p:slideViewPr>
    <p:cSldViewPr snapToGrid="0">
      <p:cViewPr>
        <p:scale>
          <a:sx n="105" d="100"/>
          <a:sy n="105" d="100"/>
        </p:scale>
        <p:origin x="2672" y="464"/>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1/30/25</a:t>
            </a:fld>
            <a:endParaRPr lang="en-US"/>
          </a:p>
        </p:txBody>
      </p:sp>
      <p:sp>
        <p:nvSpPr>
          <p:cNvPr id="4" name="Footer Placeholder 3">
            <a:extLst>
              <a:ext uri="{FF2B5EF4-FFF2-40B4-BE49-F238E27FC236}">
                <a16:creationId xmlns:a16="http://schemas.microsoft.com/office/drawing/2014/main"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descr="A screenshot of a document&#10;&#10;AI-generated content may be incorrect.">
            <a:extLst>
              <a:ext uri="{FF2B5EF4-FFF2-40B4-BE49-F238E27FC236}">
                <a16:creationId xmlns:a16="http://schemas.microsoft.com/office/drawing/2014/main" id="{2BC0A47F-8A89-DD3B-E59F-DF0B6AA4EBC6}"/>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5" name="TextBox 4">
            <a:extLst>
              <a:ext uri="{FF2B5EF4-FFF2-40B4-BE49-F238E27FC236}">
                <a16:creationId xmlns:a16="http://schemas.microsoft.com/office/drawing/2014/main" id="{38D5E2AC-8C49-C778-D3EF-C60118494D39}"/>
              </a:ext>
            </a:extLst>
          </p:cNvPr>
          <p:cNvSpPr txBox="1"/>
          <p:nvPr userDrawn="1"/>
        </p:nvSpPr>
        <p:spPr>
          <a:xfrm>
            <a:off x="418455" y="8820237"/>
            <a:ext cx="5889356" cy="928203"/>
          </a:xfrm>
          <a:prstGeom prst="rect">
            <a:avLst/>
          </a:prstGeom>
          <a:noFill/>
        </p:spPr>
        <p:txBody>
          <a:bodyPr wrap="square" rtlCol="0">
            <a:spAutoFit/>
          </a:bodyPr>
          <a:lstStyle/>
          <a:p>
            <a:pPr>
              <a:lnSpc>
                <a:spcPct val="114000"/>
              </a:lnSpc>
            </a:pPr>
            <a:r>
              <a:rPr lang="en-US" sz="600" b="1" dirty="0">
                <a:solidFill>
                  <a:srgbClr val="454548"/>
                </a:solidFill>
                <a:latin typeface="Open Sans" pitchFamily="2" charset="0"/>
                <a:ea typeface="Open Sans" pitchFamily="2" charset="0"/>
                <a:cs typeface="Open Sans" pitchFamily="2" charset="0"/>
              </a:rPr>
              <a:t>Coverage territories</a:t>
            </a:r>
          </a:p>
          <a:p>
            <a:pPr>
              <a:lnSpc>
                <a:spcPct val="114000"/>
              </a:lnSpc>
            </a:pPr>
            <a:r>
              <a:rPr lang="en-US" sz="600" dirty="0">
                <a:solidFill>
                  <a:srgbClr val="454548"/>
                </a:solidFill>
                <a:latin typeface="Open Sans" pitchFamily="2" charset="0"/>
                <a:ea typeface="Open Sans" pitchFamily="2" charset="0"/>
                <a:cs typeface="Open Sans" pitchFamily="2" charset="0"/>
              </a:rPr>
              <a:t>1: United States only | 2: United States and Canada</a:t>
            </a:r>
          </a:p>
          <a:p>
            <a:pPr>
              <a:lnSpc>
                <a:spcPct val="114000"/>
              </a:lnSpc>
            </a:pP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b="1" dirty="0">
                <a:solidFill>
                  <a:srgbClr val="454548"/>
                </a:solidFill>
                <a:latin typeface="Open Sans" pitchFamily="2" charset="0"/>
                <a:ea typeface="Open Sans" pitchFamily="2" charset="0"/>
                <a:cs typeface="Open Sans" pitchFamily="2" charset="0"/>
              </a:rPr>
              <a:t>Disclaimer</a:t>
            </a: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dirty="0">
                <a:solidFill>
                  <a:srgbClr val="454548"/>
                </a:solidFill>
                <a:latin typeface="Open Sans" pitchFamily="2" charset="0"/>
                <a:ea typeface="Open Sans" pitchFamily="2" charset="0"/>
                <a:cs typeface="Open Sans" pitchFamily="2" charset="0"/>
              </a:rPr>
              <a:t>This material is for informational purposes only and does not provide any coverage. The benefits listed, and the descriptions thereof, do not guarantee coverage and do not represent the full terms and conditions applicable for usage and may only be offered in some memberships or policies. Premiums, benefits, and coverage vary depending on the plan selected. For a complete list of benefits, premiums, terms, conditions, and restrictions, please refer to the applicable member services agreement or policy for your state. For additional information and disclosures about MASA plans, visit: https://</a:t>
            </a:r>
            <a:r>
              <a:rPr lang="en-US" sz="600" dirty="0" err="1">
                <a:solidFill>
                  <a:srgbClr val="454548"/>
                </a:solidFill>
                <a:latin typeface="Open Sans" pitchFamily="2" charset="0"/>
                <a:ea typeface="Open Sans" pitchFamily="2" charset="0"/>
                <a:cs typeface="Open Sans" pitchFamily="2" charset="0"/>
              </a:rPr>
              <a:t>info.masaglobal.com</a:t>
            </a:r>
            <a:r>
              <a:rPr lang="en-US" sz="600" dirty="0">
                <a:solidFill>
                  <a:srgbClr val="454548"/>
                </a:solidFill>
                <a:latin typeface="Open Sans" pitchFamily="2" charset="0"/>
                <a:ea typeface="Open Sans" pitchFamily="2" charset="0"/>
                <a:cs typeface="Open Sans" pitchFamily="2" charset="0"/>
              </a:rPr>
              <a:t>/disclaimers</a:t>
            </a:r>
          </a:p>
        </p:txBody>
      </p:sp>
    </p:spTree>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fld id="{C764DE79-268F-4C1A-8933-263129D2AF90}" type="datetimeFigureOut">
              <a:rPr lang="en-US" smtClean="0"/>
              <a:t>1/30/25</a:t>
            </a:fld>
            <a:endParaRPr lang="en-US" dirty="0"/>
          </a:p>
        </p:txBody>
      </p:sp>
      <p:sp>
        <p:nvSpPr>
          <p:cNvPr id="5" name="Footer Placeholder 4">
            <a:extLst>
              <a:ext uri="{FF2B5EF4-FFF2-40B4-BE49-F238E27FC236}">
                <a16:creationId xmlns:a16="http://schemas.microsoft.com/office/drawing/2014/main"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n-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71415B7-5D59-9FD0-E036-2062A9280B72}"/>
              </a:ext>
            </a:extLst>
          </p:cNvPr>
          <p:cNvGraphicFramePr>
            <a:graphicFrameLocks noGrp="1"/>
          </p:cNvGraphicFramePr>
          <p:nvPr>
            <p:extLst>
              <p:ext uri="{D42A27DB-BD31-4B8C-83A1-F6EECF244321}">
                <p14:modId xmlns:p14="http://schemas.microsoft.com/office/powerpoint/2010/main" val="3900244602"/>
              </p:ext>
            </p:extLst>
          </p:nvPr>
        </p:nvGraphicFramePr>
        <p:xfrm>
          <a:off x="445995" y="2255520"/>
          <a:ext cx="6858000" cy="2304288"/>
        </p:xfrm>
        <a:graphic>
          <a:graphicData uri="http://schemas.openxmlformats.org/drawingml/2006/table">
            <a:tbl>
              <a:tblPr firstRow="1" bandRow="1">
                <a:tableStyleId>{5C22544A-7EE6-4342-B048-85BDC9FD1C3A}</a:tableStyleId>
              </a:tblPr>
              <a:tblGrid>
                <a:gridCol w="3758730">
                  <a:extLst>
                    <a:ext uri="{9D8B030D-6E8A-4147-A177-3AD203B41FA5}">
                      <a16:colId xmlns:a16="http://schemas.microsoft.com/office/drawing/2014/main" val="463931578"/>
                    </a:ext>
                  </a:extLst>
                </a:gridCol>
                <a:gridCol w="1033090">
                  <a:extLst>
                    <a:ext uri="{9D8B030D-6E8A-4147-A177-3AD203B41FA5}">
                      <a16:colId xmlns:a16="http://schemas.microsoft.com/office/drawing/2014/main" val="617857949"/>
                    </a:ext>
                  </a:extLst>
                </a:gridCol>
                <a:gridCol w="1033090">
                  <a:extLst>
                    <a:ext uri="{9D8B030D-6E8A-4147-A177-3AD203B41FA5}">
                      <a16:colId xmlns:a16="http://schemas.microsoft.com/office/drawing/2014/main" val="3835174812"/>
                    </a:ext>
                  </a:extLst>
                </a:gridCol>
                <a:gridCol w="1033090">
                  <a:extLst>
                    <a:ext uri="{9D8B030D-6E8A-4147-A177-3AD203B41FA5}">
                      <a16:colId xmlns:a16="http://schemas.microsoft.com/office/drawing/2014/main" val="1783301157"/>
                    </a:ext>
                  </a:extLst>
                </a:gridCol>
              </a:tblGrid>
              <a:tr h="384048">
                <a:tc>
                  <a:txBody>
                    <a:bodyPr/>
                    <a:lstStyle/>
                    <a:p>
                      <a:pPr algn="l"/>
                      <a:endParaRPr lang="en-US" sz="800" dirty="0">
                        <a:solidFill>
                          <a:schemeClr val="tx1"/>
                        </a:solidFill>
                        <a:latin typeface="Poppins" pitchFamily="2" charset="77"/>
                        <a:cs typeface="Poppins" pitchFamily="2" charset="77"/>
                      </a:endParaRP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Essentials</a:t>
                      </a: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Emergent Plus</a:t>
                      </a: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Family+ add-on</a:t>
                      </a:r>
                    </a:p>
                  </a:txBody>
                  <a:tcPr anchor="ctr">
                    <a:solidFill>
                      <a:schemeClr val="bg2"/>
                    </a:solidFill>
                  </a:tcPr>
                </a:tc>
                <a:extLst>
                  <a:ext uri="{0D108BD9-81ED-4DB2-BD59-A6C34878D82A}">
                    <a16:rowId xmlns:a16="http://schemas.microsoft.com/office/drawing/2014/main" val="93715697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Ground Ambulance Coverage</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extLst>
                  <a:ext uri="{0D108BD9-81ED-4DB2-BD59-A6C34878D82A}">
                    <a16:rowId xmlns:a16="http://schemas.microsoft.com/office/drawing/2014/main" val="200387647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Air Ambulance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extLst>
                  <a:ext uri="{0D108BD9-81ED-4DB2-BD59-A6C34878D82A}">
                    <a16:rowId xmlns:a16="http://schemas.microsoft.com/office/drawing/2014/main" val="203117023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Hospital to Hospital Ambulance Coverage</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extLst>
                  <a:ext uri="{0D108BD9-81ED-4DB2-BD59-A6C34878D82A}">
                    <a16:rowId xmlns:a16="http://schemas.microsoft.com/office/drawing/2014/main" val="3437938605"/>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Repatriation Near Home Coverage</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endParaRPr lang="en-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val="106139196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Post Admission Continued Care Transportation Coverage</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dirty="0"/>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extLst>
                  <a:ext uri="{0D108BD9-81ED-4DB2-BD59-A6C34878D82A}">
                    <a16:rowId xmlns:a16="http://schemas.microsoft.com/office/drawing/2014/main" val="123230550"/>
                  </a:ext>
                </a:extLst>
              </a:tr>
            </a:tbl>
          </a:graphicData>
        </a:graphic>
      </p:graphicFrame>
    </p:spTree>
    <p:extLst>
      <p:ext uri="{BB962C8B-B14F-4D97-AF65-F5344CB8AC3E}">
        <p14:creationId xmlns:p14="http://schemas.microsoft.com/office/powerpoint/2010/main" val="348528106"/>
      </p:ext>
    </p:extLst>
  </p:cSld>
  <p:clrMapOvr>
    <a:masterClrMapping/>
  </p:clrMapOvr>
</p:sld>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3180</TotalTime>
  <Words>51</Words>
  <Application>Microsoft Macintosh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Open Sans</vt:lpstr>
      <vt:lpstr>Poppins</vt:lpstr>
      <vt:lpstr>Webdings</vt:lpstr>
      <vt:lpstr>MASA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Griffin Croft</cp:lastModifiedBy>
  <cp:revision>33</cp:revision>
  <dcterms:created xsi:type="dcterms:W3CDTF">2024-03-14T18:51:59Z</dcterms:created>
  <dcterms:modified xsi:type="dcterms:W3CDTF">2025-01-30T16:29:55Z</dcterms:modified>
</cp:coreProperties>
</file>