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custDataLst>
    <p:tags r:id="rId4"/>
  </p:custDataLst>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0"/>
    <p:restoredTop sz="94694"/>
  </p:normalViewPr>
  <p:slideViewPr>
    <p:cSldViewPr snapToGrid="0">
      <p:cViewPr varScale="1">
        <p:scale>
          <a:sx n="73" d="100"/>
          <a:sy n="73" d="100"/>
        </p:scale>
        <p:origin x="2732" y="56"/>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handoutMaster" Target="handoutMasters/handout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se Yancey" userId="da350038-5415-440d-a3a0-39230d3f8ae8" providerId="ADAL" clId="{2A24A5F2-18FE-4009-93E3-C501F3E4BADB}"/>
    <pc:docChg chg="modSld">
      <pc:chgData name="Elise Yancey" userId="da350038-5415-440d-a3a0-39230d3f8ae8" providerId="ADAL" clId="{2A24A5F2-18FE-4009-93E3-C501F3E4BADB}" dt="2025-01-31T14:57:24.932" v="0" actId="2165"/>
      <pc:docMkLst>
        <pc:docMk/>
      </pc:docMkLst>
      <pc:sldChg chg="modSp mod">
        <pc:chgData name="Elise Yancey" userId="da350038-5415-440d-a3a0-39230d3f8ae8" providerId="ADAL" clId="{2A24A5F2-18FE-4009-93E3-C501F3E4BADB}" dt="2025-01-31T14:57:24.932" v="0" actId="2165"/>
        <pc:sldMkLst>
          <pc:docMk/>
          <pc:sldMk cId="348528106" sldId="257"/>
        </pc:sldMkLst>
        <pc:graphicFrameChg chg="modGraphic">
          <ac:chgData name="Elise Yancey" userId="da350038-5415-440d-a3a0-39230d3f8ae8" providerId="ADAL" clId="{2A24A5F2-18FE-4009-93E3-C501F3E4BADB}" dt="2025-01-31T14:57:24.932" v="0" actId="2165"/>
          <ac:graphicFrameMkLst>
            <pc:docMk/>
            <pc:sldMk cId="348528106" sldId="257"/>
            <ac:graphicFrameMk id="2" creationId="{971415B7-5D59-9FD0-E036-2062A9280B72}"/>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3/4/2025</a:t>
            </a:fld>
            <a:endParaRPr lang="en-US"/>
          </a:p>
        </p:txBody>
      </p:sp>
      <p:sp>
        <p:nvSpPr>
          <p:cNvPr id="4" name="Footer Placeholder 3">
            <a:extLst>
              <a:ext uri="{FF2B5EF4-FFF2-40B4-BE49-F238E27FC236}">
                <a16:creationId xmlns:a16="http://schemas.microsoft.com/office/drawing/2014/main" xmlns=""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91DDDB4-4F34-F74A-B72F-7D2D84AE06D8}"/>
              </a:ext>
            </a:extLst>
          </p:cNvPr>
          <p:cNvSpPr/>
          <p:nvPr userDrawn="1"/>
        </p:nvSpPr>
        <p:spPr>
          <a:xfrm>
            <a:off x="0" y="0"/>
            <a:ext cx="7772400" cy="100584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es-US"/>
          </a:p>
        </p:txBody>
      </p:sp>
      <p:pic>
        <p:nvPicPr>
          <p:cNvPr id="4" name="Picture 3">
            <a:extLst>
              <a:ext uri="{FF2B5EF4-FFF2-40B4-BE49-F238E27FC236}">
                <a16:creationId xmlns:a16="http://schemas.microsoft.com/office/drawing/2014/main" xmlns="" id="{B8CCFE1D-46E5-8053-0687-77984613BA9A}"/>
              </a:ext>
            </a:extLst>
          </p:cNvPr>
          <p:cNvPicPr>
            <a:picLocks noChangeAspect="1"/>
          </p:cNvPicPr>
          <p:nvPr userDrawn="1"/>
        </p:nvPicPr>
        <p:blipFill>
          <a:blip r:embed="rId3">
            <a:alphaModFix/>
          </a:blip>
          <a:stretch>
            <a:fillRect/>
          </a:stretch>
        </p:blipFill>
        <p:spPr>
          <a:xfrm>
            <a:off x="5179217" y="302987"/>
            <a:ext cx="2407446" cy="499773"/>
          </a:xfrm>
          <a:prstGeom prst="rect">
            <a:avLst/>
          </a:prstGeom>
        </p:spPr>
      </p:pic>
      <p:sp>
        <p:nvSpPr>
          <p:cNvPr id="6" name="object 2">
            <a:extLst>
              <a:ext uri="{FF2B5EF4-FFF2-40B4-BE49-F238E27FC236}">
                <a16:creationId xmlns:a16="http://schemas.microsoft.com/office/drawing/2014/main" xmlns="" id="{18B5DF99-617F-837C-7B5C-AD03ABF2C354}"/>
              </a:ext>
            </a:extLst>
          </p:cNvPr>
          <p:cNvSpPr txBox="1">
            <a:spLocks/>
          </p:cNvSpPr>
          <p:nvPr userDrawn="1"/>
        </p:nvSpPr>
        <p:spPr>
          <a:xfrm>
            <a:off x="430330" y="375435"/>
            <a:ext cx="4563150" cy="412934"/>
          </a:xfrm>
          <a:prstGeom prst="rect">
            <a:avLst/>
          </a:prstGeom>
        </p:spPr>
        <p:txBody>
          <a:bodyPr vert="horz" wrap="square" lIns="0" tIns="12700" rIns="0" bIns="0" rtlCol="0">
            <a:spAutoFit/>
          </a:bodyPr>
          <a:lstStyle>
            <a:lvl1pPr>
              <a:defRPr sz="2600" b="1" i="0">
                <a:solidFill>
                  <a:srgbClr val="3C3C72"/>
                </a:solidFill>
                <a:latin typeface="Verdana"/>
                <a:ea typeface="+mj-ea"/>
                <a:cs typeface="Verdana"/>
              </a:defRPr>
            </a:lvl1pPr>
          </a:lstStyle>
          <a:p>
            <a:pPr marL="12700" algn="l" defTabSz="914400" rtl="0">
              <a:spcBef>
                <a:spcPts val="100"/>
              </a:spcBef>
            </a:pPr>
            <a:r>
              <a:rPr lang="es-US" b="1" i="0" u="none" baseline="0" dirty="0">
                <a:latin typeface="Poppins" panose="00000500000000000000" pitchFamily="2" charset="0"/>
                <a:ea typeface="Poppins" panose="00000500000000000000" pitchFamily="2" charset="0"/>
                <a:cs typeface="Poppins" panose="00000500000000000000" pitchFamily="2" charset="0"/>
              </a:rPr>
              <a:t>Comparación de planes</a:t>
            </a:r>
            <a:endParaRPr lang="es-US" kern="0" spc="-50" baseline="0" dirty="0">
              <a:latin typeface="Poppins" panose="00000500000000000000" pitchFamily="2" charset="0"/>
              <a:cs typeface="Poppins" panose="00000500000000000000" pitchFamily="2" charset="0"/>
            </a:endParaRPr>
          </a:p>
        </p:txBody>
      </p:sp>
      <p:sp>
        <p:nvSpPr>
          <p:cNvPr id="7" name="object 4">
            <a:extLst>
              <a:ext uri="{FF2B5EF4-FFF2-40B4-BE49-F238E27FC236}">
                <a16:creationId xmlns:a16="http://schemas.microsoft.com/office/drawing/2014/main" xmlns="" id="{9666D670-CA22-7539-048D-C923776D6A5D}"/>
              </a:ext>
            </a:extLst>
          </p:cNvPr>
          <p:cNvSpPr txBox="1"/>
          <p:nvPr userDrawn="1"/>
        </p:nvSpPr>
        <p:spPr>
          <a:xfrm>
            <a:off x="442204" y="909633"/>
            <a:ext cx="6766859" cy="1156535"/>
          </a:xfrm>
          <a:prstGeom prst="rect">
            <a:avLst/>
          </a:prstGeom>
        </p:spPr>
        <p:txBody>
          <a:bodyPr vert="horz" wrap="square" lIns="0" tIns="9525" rIns="0" bIns="0" rtlCol="0">
            <a:spAutoFit/>
          </a:bodyPr>
          <a:lstStyle/>
          <a:p>
            <a:pPr marL="12700" marR="1950085" indent="4445" algn="l" defTabSz="914400" rtl="0">
              <a:lnSpc>
                <a:spcPct val="101400"/>
              </a:lnSpc>
              <a:spcBef>
                <a:spcPts val="75"/>
              </a:spcBef>
            </a:pPr>
            <a:r>
              <a:rPr lang="es-US" sz="1400" b="1" i="0" u="none" baseline="0" dirty="0">
                <a:solidFill>
                  <a:srgbClr val="3C3B70"/>
                </a:solidFill>
                <a:latin typeface="Poppins" panose="00000500000000000000" pitchFamily="2" charset="0"/>
                <a:ea typeface="Poppins" panose="00000500000000000000" pitchFamily="2" charset="0"/>
                <a:cs typeface="Poppins" panose="00000500000000000000" pitchFamily="2" charset="0"/>
              </a:rPr>
              <a:t>Obtenga cobertura de transporte médico de emergencia para proteger lo más importante</a:t>
            </a:r>
            <a:endParaRPr lang="es-US" sz="1400" kern="0" spc="-40" baseline="0" dirty="0">
              <a:solidFill>
                <a:sysClr val="windowText" lastClr="000000"/>
              </a:solidFill>
              <a:latin typeface="Poppins" panose="00000500000000000000" pitchFamily="2" charset="0"/>
              <a:cs typeface="Poppins" panose="00000500000000000000" pitchFamily="2" charset="0"/>
            </a:endParaRPr>
          </a:p>
          <a:p>
            <a:pPr marL="14604" marR="61594" indent="-635" algn="l" defTabSz="914400" rtl="0">
              <a:lnSpc>
                <a:spcPct val="111100"/>
              </a:lnSpc>
              <a:spcBef>
                <a:spcPts val="139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Con un plan MASA, tendrá una capa adicional de protección financiera contra los costos de bolsillo del transporte médico. Explore las opciones para comparar los beneficios que se ofrecen en cada plan.</a:t>
            </a:r>
          </a:p>
          <a:p>
            <a:pPr marL="14604" marR="61594" indent="-635" algn="l" defTabSz="914400" rtl="0">
              <a:lnSpc>
                <a:spcPct val="111100"/>
              </a:lnSpc>
              <a:spcBef>
                <a:spcPts val="60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Gane tranquilidad y proteja sus finanzas sabiendo que hay un plan MASA que mejor se adapta a sus necesidades.</a:t>
            </a:r>
          </a:p>
        </p:txBody>
      </p:sp>
      <p:sp>
        <p:nvSpPr>
          <p:cNvPr id="5" name="TextBox 4">
            <a:extLst>
              <a:ext uri="{FF2B5EF4-FFF2-40B4-BE49-F238E27FC236}">
                <a16:creationId xmlns:a16="http://schemas.microsoft.com/office/drawing/2014/main" xmlns="" id="{38D5E2AC-8C49-C778-D3EF-C60118494D39}"/>
              </a:ext>
            </a:extLst>
          </p:cNvPr>
          <p:cNvSpPr txBox="1"/>
          <p:nvPr userDrawn="1"/>
        </p:nvSpPr>
        <p:spPr>
          <a:xfrm>
            <a:off x="418454" y="8820237"/>
            <a:ext cx="6317081" cy="928203"/>
          </a:xfrm>
          <a:prstGeom prst="rect">
            <a:avLst/>
          </a:prstGeom>
          <a:noFill/>
        </p:spPr>
        <p:txBody>
          <a:bodyPr wrap="square" rtlCol="0">
            <a:spAutoFit/>
          </a:bodyPr>
          <a:lstStyle/>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Territorios de cobertura</a:t>
            </a: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1: Estados Unidos y Canadá</a:t>
            </a:r>
          </a:p>
          <a:p>
            <a:pPr algn="l" rtl="0">
              <a:lnSpc>
                <a:spcPct val="114000"/>
              </a:lnSpc>
            </a:pP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Descargo de responsabilidad</a:t>
            </a: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Este material tiene fines informativos únicamente y no da ninguna cobertura. Los beneficios listados y sus descripciones no garantizan la cobertura ni representan los términos y condiciones completos aplicables para el uso, y es posible que solo se ofrezcan en algunas membresías o pólizas. Las primas, los beneficios y la cobertura varían según el plan seleccionado. Para obtener una lista completa de beneficios, primas, términos, condiciones y restricciones, consulte el acuerdo de servicios para miembros o la póliza correspondiente a su estado. Para obtener información adicional y revelaciones sobre los planes de MASA, visite: https://info.masaglobal.com/disclaimers</a:t>
            </a:r>
          </a:p>
        </p:txBody>
      </p:sp>
    </p:spTree>
    <p:custDataLst>
      <p:tags r:id="rId1"/>
    </p:custDataLst>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pPr algn="l" rtl="0"/>
            <a:r>
              <a:rPr lang="es-US" b="0" i="0" u="none" baseline="0"/>
              <a:t>Haga clic para editar el estilo del título maestro</a:t>
            </a:r>
          </a:p>
        </p:txBody>
      </p:sp>
      <p:sp>
        <p:nvSpPr>
          <p:cNvPr id="3" name="Text Placeholder 2">
            <a:extLst>
              <a:ext uri="{FF2B5EF4-FFF2-40B4-BE49-F238E27FC236}">
                <a16:creationId xmlns:a16="http://schemas.microsoft.com/office/drawing/2014/main" xmlns=""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lgn="l" rtl="0"/>
            <a:r>
              <a:rPr lang="es-US" b="0" i="0" u="none" baseline="0"/>
              <a:t>Haga clic para editar los estilos de texto maestro</a:t>
            </a:r>
          </a:p>
          <a:p>
            <a:pPr lvl="1" algn="l" rtl="0"/>
            <a:r>
              <a:rPr lang="es-US" b="0" i="0" u="none" baseline="0"/>
              <a:t>Segundo nivel</a:t>
            </a:r>
          </a:p>
          <a:p>
            <a:pPr lvl="2" algn="l" rtl="0"/>
            <a:r>
              <a:rPr lang="es-US" b="0" i="0" u="none" baseline="0"/>
              <a:t>Tercer nivel</a:t>
            </a:r>
          </a:p>
          <a:p>
            <a:pPr lvl="3" algn="l" rtl="0"/>
            <a:r>
              <a:rPr lang="es-US" b="0" i="0" u="none" baseline="0"/>
              <a:t>Cuarto nivel</a:t>
            </a:r>
          </a:p>
          <a:p>
            <a:pPr lvl="4" algn="l" rtl="0"/>
            <a:r>
              <a:rPr lang="es-US" b="0" i="0" u="none" baseline="0"/>
              <a:t>Quinto nivel</a:t>
            </a:r>
          </a:p>
        </p:txBody>
      </p:sp>
      <p:sp>
        <p:nvSpPr>
          <p:cNvPr id="4" name="Date Placeholder 3">
            <a:extLst>
              <a:ext uri="{FF2B5EF4-FFF2-40B4-BE49-F238E27FC236}">
                <a16:creationId xmlns:a16="http://schemas.microsoft.com/office/drawing/2014/main" xmlns=""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pPr algn="l" rtl="0"/>
            <a:fld id="{C764DE79-268F-4C1A-8933-263129D2AF90}" type="datetimeFigureOut">
              <a:rPr lang="zh-CN" altLang="en-US"/>
              <a:t>2025/3/4</a:t>
            </a:fld>
            <a:endParaRPr lang="es-US" dirty="0"/>
          </a:p>
        </p:txBody>
      </p:sp>
      <p:sp>
        <p:nvSpPr>
          <p:cNvPr id="5" name="Footer Placeholder 4">
            <a:extLst>
              <a:ext uri="{FF2B5EF4-FFF2-40B4-BE49-F238E27FC236}">
                <a16:creationId xmlns:a16="http://schemas.microsoft.com/office/drawing/2014/main" xmlns=""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s-US" dirty="0"/>
          </a:p>
        </p:txBody>
      </p:sp>
      <p:sp>
        <p:nvSpPr>
          <p:cNvPr id="6" name="Slide Number Placeholder 5">
            <a:extLst>
              <a:ext uri="{FF2B5EF4-FFF2-40B4-BE49-F238E27FC236}">
                <a16:creationId xmlns:a16="http://schemas.microsoft.com/office/drawing/2014/main" xmlns=""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pPr algn="l" rtl="0"/>
            <a:fld id="{48F63A3B-78C7-47BE-AE5E-E10140E04643}" type="slidenum">
              <a:rPr/>
              <a:t>‹#›</a:t>
            </a:fld>
            <a:endParaRPr lang="es-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s-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971415B7-5D59-9FD0-E036-2062A9280B72}"/>
              </a:ext>
            </a:extLst>
          </p:cNvPr>
          <p:cNvGraphicFramePr>
            <a:graphicFrameLocks noGrp="1"/>
          </p:cNvGraphicFramePr>
          <p:nvPr>
            <p:extLst>
              <p:ext uri="{D42A27DB-BD31-4B8C-83A1-F6EECF244321}">
                <p14:modId xmlns:p14="http://schemas.microsoft.com/office/powerpoint/2010/main" val="250826371"/>
              </p:ext>
            </p:extLst>
          </p:nvPr>
        </p:nvGraphicFramePr>
        <p:xfrm>
          <a:off x="445995" y="2255520"/>
          <a:ext cx="6858000" cy="1920240"/>
        </p:xfrm>
        <a:graphic>
          <a:graphicData uri="http://schemas.openxmlformats.org/drawingml/2006/table">
            <a:tbl>
              <a:tblPr firstRow="1" bandRow="1">
                <a:tableStyleId>{5C22544A-7EE6-4342-B048-85BDC9FD1C3A}</a:tableStyleId>
              </a:tblPr>
              <a:tblGrid>
                <a:gridCol w="3291840">
                  <a:extLst>
                    <a:ext uri="{9D8B030D-6E8A-4147-A177-3AD203B41FA5}">
                      <a16:colId xmlns:a16="http://schemas.microsoft.com/office/drawing/2014/main" xmlns="" val="463931578"/>
                    </a:ext>
                  </a:extLst>
                </a:gridCol>
                <a:gridCol w="1188720">
                  <a:extLst>
                    <a:ext uri="{9D8B030D-6E8A-4147-A177-3AD203B41FA5}">
                      <a16:colId xmlns:a16="http://schemas.microsoft.com/office/drawing/2014/main" xmlns="" val="617857949"/>
                    </a:ext>
                  </a:extLst>
                </a:gridCol>
                <a:gridCol w="1188720">
                  <a:extLst>
                    <a:ext uri="{9D8B030D-6E8A-4147-A177-3AD203B41FA5}">
                      <a16:colId xmlns:a16="http://schemas.microsoft.com/office/drawing/2014/main" xmlns="" val="3835174812"/>
                    </a:ext>
                  </a:extLst>
                </a:gridCol>
                <a:gridCol w="1188720">
                  <a:extLst>
                    <a:ext uri="{9D8B030D-6E8A-4147-A177-3AD203B41FA5}">
                      <a16:colId xmlns:a16="http://schemas.microsoft.com/office/drawing/2014/main" xmlns="" val="1783301157"/>
                    </a:ext>
                  </a:extLst>
                </a:gridCol>
              </a:tblGrid>
              <a:tr h="384048">
                <a:tc>
                  <a:txBody>
                    <a:bodyPr/>
                    <a:lstStyle/>
                    <a:p>
                      <a:pPr algn="l" rtl="0"/>
                      <a:endParaRPr lang="es-US" sz="800" dirty="0">
                        <a:solidFill>
                          <a:schemeClr val="tx1"/>
                        </a:solidFill>
                        <a:latin typeface="Poppins" pitchFamily="2" charset="77"/>
                        <a:cs typeface="Poppins" pitchFamily="2" charset="77"/>
                      </a:endParaRPr>
                    </a:p>
                  </a:txBody>
                  <a:tcPr anchor="ctr">
                    <a:solidFill>
                      <a:schemeClr val="bg2"/>
                    </a:solidFill>
                  </a:tcPr>
                </a:tc>
                <a:tc>
                  <a:txBody>
                    <a:bodyPr/>
                    <a:lstStyle/>
                    <a:p>
                      <a:pPr algn="l" rtl="0" fontAlgn="t"/>
                      <a:r>
                        <a:rPr lang="es-US" sz="800" b="1" i="0" u="none" strike="noStrike" baseline="0" dirty="0">
                          <a:solidFill>
                            <a:schemeClr val="tx1"/>
                          </a:solidFill>
                          <a:effectLst/>
                          <a:latin typeface="Poppins" pitchFamily="2" charset="77"/>
                          <a:ea typeface="Poppins" pitchFamily="2" charset="77"/>
                          <a:cs typeface="Poppins" pitchFamily="2" charset="77"/>
                        </a:rPr>
                        <a:t>Emergent Gold</a:t>
                      </a:r>
                    </a:p>
                  </a:txBody>
                  <a:tcPr anchor="ctr">
                    <a:solidFill>
                      <a:schemeClr val="bg2"/>
                    </a:solidFill>
                  </a:tcPr>
                </a:tc>
                <a:tc>
                  <a:txBody>
                    <a:bodyPr/>
                    <a:lstStyle/>
                    <a:p>
                      <a:pPr algn="l" rtl="0" fontAlgn="t"/>
                      <a:r>
                        <a:rPr lang="es-US" sz="800" b="1" i="0" u="none" strike="noStrike" baseline="0">
                          <a:solidFill>
                            <a:schemeClr val="tx1"/>
                          </a:solidFill>
                          <a:effectLst/>
                          <a:latin typeface="Poppins" pitchFamily="2" charset="77"/>
                          <a:ea typeface="Poppins" pitchFamily="2" charset="77"/>
                          <a:cs typeface="Poppins" pitchFamily="2" charset="77"/>
                        </a:rPr>
                        <a:t>Indemnity Gold</a:t>
                      </a:r>
                    </a:p>
                  </a:txBody>
                  <a:tcPr anchor="ctr">
                    <a:solidFill>
                      <a:schemeClr val="bg2"/>
                    </a:solidFill>
                  </a:tcPr>
                </a:tc>
                <a:tc>
                  <a:txBody>
                    <a:bodyPr/>
                    <a:lstStyle/>
                    <a:p>
                      <a:pPr algn="l" rtl="0" fontAlgn="t"/>
                      <a:r>
                        <a:rPr lang="es-US" sz="800" b="1" i="0" u="none" strike="noStrike" baseline="0">
                          <a:solidFill>
                            <a:schemeClr val="tx1"/>
                          </a:solidFill>
                          <a:effectLst/>
                          <a:latin typeface="Poppins" pitchFamily="2" charset="77"/>
                          <a:ea typeface="Poppins" pitchFamily="2" charset="77"/>
                          <a:cs typeface="Poppins" pitchFamily="2" charset="77"/>
                        </a:rPr>
                        <a:t>Indemnity Plus</a:t>
                      </a:r>
                    </a:p>
                  </a:txBody>
                  <a:tcPr anchor="ctr">
                    <a:solidFill>
                      <a:schemeClr val="bg2"/>
                    </a:solidFill>
                  </a:tcPr>
                </a:tc>
                <a:extLst>
                  <a:ext uri="{0D108BD9-81ED-4DB2-BD59-A6C34878D82A}">
                    <a16:rowId xmlns:a16="http://schemas.microsoft.com/office/drawing/2014/main" xmlns="" val="93715697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terrestre de emergencia</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tx1"/>
                    </a:solidFill>
                  </a:tcPr>
                </a:tc>
                <a:tc>
                  <a:txBody>
                    <a:bodyPr/>
                    <a:lstStyle/>
                    <a:p>
                      <a:endParaRPr lang="es-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1" i="0" u="none" strike="noStrike" baseline="0">
                          <a:solidFill>
                            <a:schemeClr val="bg1"/>
                          </a:solidFill>
                          <a:effectLst/>
                          <a:latin typeface="Poppins" pitchFamily="2" charset="77"/>
                          <a:ea typeface="Poppins" pitchFamily="2" charset="77"/>
                          <a:cs typeface="Poppins" pitchFamily="2" charset="77"/>
                        </a:rPr>
                        <a:t>$250 de indemnización</a:t>
                      </a:r>
                      <a:r>
                        <a:rPr lang="es-US" sz="800" b="0" i="0" u="none" strike="noStrike" baseline="30000">
                          <a:solidFill>
                            <a:schemeClr val="bg1"/>
                          </a:solidFill>
                          <a:effectLst/>
                          <a:latin typeface="Poppins" pitchFamily="2" charset="77"/>
                          <a:ea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xmlns="" val="2003876479"/>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aérea de emergencia</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1" i="0" u="none" strike="noStrike" baseline="0">
                          <a:solidFill>
                            <a:schemeClr val="bg1"/>
                          </a:solidFill>
                          <a:effectLst/>
                          <a:latin typeface="Poppins" pitchFamily="2" charset="77"/>
                          <a:ea typeface="Poppins" pitchFamily="2" charset="77"/>
                          <a:cs typeface="Poppins" pitchFamily="2" charset="77"/>
                        </a:rPr>
                        <a:t>$15,000 de indemnización</a:t>
                      </a:r>
                      <a:r>
                        <a:rPr lang="es-US" sz="800" b="0" i="0" u="none" strike="noStrike" baseline="30000">
                          <a:solidFill>
                            <a:schemeClr val="bg1"/>
                          </a:solidFill>
                          <a:effectLst/>
                          <a:latin typeface="Poppins" pitchFamily="2" charset="77"/>
                          <a:ea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1" i="0" u="none" strike="noStrike" baseline="0">
                          <a:solidFill>
                            <a:schemeClr val="bg1"/>
                          </a:solidFill>
                          <a:effectLst/>
                          <a:latin typeface="Poppins" pitchFamily="2" charset="77"/>
                          <a:ea typeface="Poppins" pitchFamily="2" charset="77"/>
                          <a:cs typeface="Poppins" pitchFamily="2" charset="77"/>
                        </a:rPr>
                        <a:t>$15,000 de indemnización</a:t>
                      </a:r>
                      <a:r>
                        <a:rPr lang="es-US" sz="800" b="0" i="0" u="none" strike="noStrike" baseline="30000">
                          <a:solidFill>
                            <a:schemeClr val="bg1"/>
                          </a:solidFill>
                          <a:effectLst/>
                          <a:latin typeface="Poppins" pitchFamily="2" charset="77"/>
                          <a:ea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1" i="0" u="none" strike="noStrike" baseline="0">
                          <a:solidFill>
                            <a:schemeClr val="bg1"/>
                          </a:solidFill>
                          <a:effectLst/>
                          <a:latin typeface="Poppins" pitchFamily="2" charset="77"/>
                          <a:ea typeface="Poppins" pitchFamily="2" charset="77"/>
                          <a:cs typeface="Poppins" pitchFamily="2" charset="77"/>
                        </a:rPr>
                        <a:t>$10,000 de indemnización</a:t>
                      </a:r>
                      <a:r>
                        <a:rPr lang="es-US" sz="800" b="0" i="0" u="none" strike="noStrike" baseline="30000">
                          <a:solidFill>
                            <a:schemeClr val="bg1"/>
                          </a:solidFill>
                          <a:effectLst/>
                          <a:latin typeface="Poppins" pitchFamily="2" charset="77"/>
                          <a:ea typeface="Poppins" pitchFamily="2" charset="77"/>
                          <a:cs typeface="Poppins" pitchFamily="2" charset="77"/>
                        </a:rPr>
                        <a:t>1</a:t>
                      </a:r>
                    </a:p>
                  </a:txBody>
                  <a:tcPr anchor="ctr">
                    <a:solidFill>
                      <a:schemeClr val="bg2">
                        <a:alpha val="5000"/>
                      </a:schemeClr>
                    </a:solidFill>
                  </a:tcPr>
                </a:tc>
                <a:extLst>
                  <a:ext uri="{0D108BD9-81ED-4DB2-BD59-A6C34878D82A}">
                    <a16:rowId xmlns:a16="http://schemas.microsoft.com/office/drawing/2014/main" xmlns="" val="203117023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de hospital a hospital</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tx1"/>
                    </a:solidFill>
                  </a:tcPr>
                </a:tc>
                <a:extLst>
                  <a:ext uri="{0D108BD9-81ED-4DB2-BD59-A6C34878D82A}">
                    <a16:rowId xmlns:a16="http://schemas.microsoft.com/office/drawing/2014/main" xmlns="" val="3437938605"/>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repatriación cerca de casa</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bg2">
                        <a:alpha val="5000"/>
                      </a:schemeClr>
                    </a:solidFill>
                  </a:tcPr>
                </a:tc>
                <a:tc>
                  <a:txBody>
                    <a:bodyPr/>
                    <a:lstStyle/>
                    <a:p>
                      <a:endParaRPr lang="es-US" sz="800" baseline="30000" dirty="0">
                        <a:latin typeface="Poppins" pitchFamily="2" charset="77"/>
                        <a:cs typeface="Poppins" pitchFamily="2" charset="77"/>
                      </a:endParaRPr>
                    </a:p>
                  </a:txBody>
                  <a:tcPr anchor="ctr">
                    <a:solidFill>
                      <a:schemeClr val="bg2">
                        <a:alpha val="5000"/>
                      </a:schemeClr>
                    </a:solidFill>
                  </a:tcPr>
                </a:tc>
                <a:tc>
                  <a:txBody>
                    <a:bodyPr/>
                    <a:lstStyle/>
                    <a:p>
                      <a:endParaRPr lang="es-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xmlns="" val="1061391966"/>
                  </a:ext>
                </a:extLst>
              </a:tr>
            </a:tbl>
          </a:graphicData>
        </a:graphic>
      </p:graphicFrame>
    </p:spTree>
    <p:custDataLst>
      <p:tags r:id="rId1"/>
    </p:custDataLst>
    <p:extLst>
      <p:ext uri="{BB962C8B-B14F-4D97-AF65-F5344CB8AC3E}">
        <p14:creationId xmlns:p14="http://schemas.microsoft.com/office/powerpoint/2010/main" val="3485281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
  <p:tag name="ARTICULATE_DESIGN_ID_MASA" val="y7ecjHEw"/>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3201</TotalTime>
  <Words>53</Words>
  <Application>Microsoft Office PowerPoint</Application>
  <PresentationFormat>自定义</PresentationFormat>
  <Paragraphs>14</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Aptos Display</vt:lpstr>
      <vt:lpstr>等线</vt:lpstr>
      <vt:lpstr>Aptos</vt:lpstr>
      <vt:lpstr>Arial</vt:lpstr>
      <vt:lpstr>Open Sans</vt:lpstr>
      <vt:lpstr>Poppins</vt:lpstr>
      <vt:lpstr>Webdings</vt:lpstr>
      <vt:lpstr>MASA</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Microsoft 帐户</cp:lastModifiedBy>
  <cp:revision>39</cp:revision>
  <dcterms:created xsi:type="dcterms:W3CDTF">2024-03-14T18:51:59Z</dcterms:created>
  <dcterms:modified xsi:type="dcterms:W3CDTF">2025-03-03T23:50:35Z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df33aa4-e5f1-4bda-84d4-efcf5f244b94_Enabled">
    <vt:lpwstr>true</vt:lpwstr>
  </property>
  <property fmtid="{D5CDD505-2E9C-101B-9397-08002B2CF9AE}" pid="3" name="MSIP_Label_5df33aa4-e5f1-4bda-84d4-efcf5f244b94_SetDate">
    <vt:lpwstr>2025-01-31T14:57:25Z</vt:lpwstr>
  </property>
  <property fmtid="{D5CDD505-2E9C-101B-9397-08002B2CF9AE}" pid="4" name="MSIP_Label_5df33aa4-e5f1-4bda-84d4-efcf5f244b94_Method">
    <vt:lpwstr>Standard</vt:lpwstr>
  </property>
  <property fmtid="{D5CDD505-2E9C-101B-9397-08002B2CF9AE}" pid="5" name="MSIP_Label_5df33aa4-e5f1-4bda-84d4-efcf5f244b94_Name">
    <vt:lpwstr>defa4170-0d19-0005-0004-bc88714345d2</vt:lpwstr>
  </property>
  <property fmtid="{D5CDD505-2E9C-101B-9397-08002B2CF9AE}" pid="6" name="MSIP_Label_5df33aa4-e5f1-4bda-84d4-efcf5f244b94_SiteId">
    <vt:lpwstr>30b161a8-bda4-4091-9334-2553cbe29c3e</vt:lpwstr>
  </property>
  <property fmtid="{D5CDD505-2E9C-101B-9397-08002B2CF9AE}" pid="7" name="MSIP_Label_5df33aa4-e5f1-4bda-84d4-efcf5f244b94_ActionId">
    <vt:lpwstr>29e2ed5b-1619-44d3-9224-20be02d7e3df</vt:lpwstr>
  </property>
  <property fmtid="{D5CDD505-2E9C-101B-9397-08002B2CF9AE}" pid="8" name="MSIP_Label_5df33aa4-e5f1-4bda-84d4-efcf5f244b94_ContentBits">
    <vt:lpwstr>0</vt:lpwstr>
  </property>
  <property fmtid="{D5CDD505-2E9C-101B-9397-08002B2CF9AE}" pid="9" name="ArticulateGUID">
    <vt:lpwstr>18252BC1-E862-404A-8EFA-286ED001585D</vt:lpwstr>
  </property>
  <property fmtid="{D5CDD505-2E9C-101B-9397-08002B2CF9AE}" pid="10" name="ArticulatePath">
    <vt:lpwstr>MASA_Indemnity-DE-Plan-Comparison_Eff-04-2025</vt:lpwstr>
  </property>
</Properties>
</file>