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custDataLst>
    <p:tags r:id="rId4"/>
  </p:custDataLst>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28"/>
    <p:restoredTop sz="94737"/>
  </p:normalViewPr>
  <p:slideViewPr>
    <p:cSldViewPr snapToGrid="0">
      <p:cViewPr varScale="1">
        <p:scale>
          <a:sx n="73" d="100"/>
          <a:sy n="73" d="100"/>
        </p:scale>
        <p:origin x="2780"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3/4/2025</a:t>
            </a:fld>
            <a:endParaRPr lang="en-US"/>
          </a:p>
        </p:txBody>
      </p:sp>
      <p:sp>
        <p:nvSpPr>
          <p:cNvPr id="4" name="Footer Placeholder 3">
            <a:extLst>
              <a:ext uri="{FF2B5EF4-FFF2-40B4-BE49-F238E27FC236}">
                <a16:creationId xmlns:a16="http://schemas.microsoft.com/office/drawing/2014/main" xmlns=""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124D70A3-20DD-F488-5B56-385A17C92393}"/>
              </a:ext>
            </a:extLst>
          </p:cNvPr>
          <p:cNvSpPr/>
          <p:nvPr userDrawn="1"/>
        </p:nvSpPr>
        <p:spPr>
          <a:xfrm>
            <a:off x="0" y="0"/>
            <a:ext cx="7772400" cy="100584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es-US"/>
          </a:p>
        </p:txBody>
      </p:sp>
      <p:pic>
        <p:nvPicPr>
          <p:cNvPr id="4" name="Picture 3">
            <a:extLst>
              <a:ext uri="{FF2B5EF4-FFF2-40B4-BE49-F238E27FC236}">
                <a16:creationId xmlns:a16="http://schemas.microsoft.com/office/drawing/2014/main" xmlns="" id="{E69A0046-8986-9D5A-6D1F-0378EDEC08D2}"/>
              </a:ext>
            </a:extLst>
          </p:cNvPr>
          <p:cNvPicPr>
            <a:picLocks noChangeAspect="1"/>
          </p:cNvPicPr>
          <p:nvPr userDrawn="1"/>
        </p:nvPicPr>
        <p:blipFill>
          <a:blip r:embed="rId3">
            <a:alphaModFix/>
          </a:blip>
          <a:stretch>
            <a:fillRect/>
          </a:stretch>
        </p:blipFill>
        <p:spPr>
          <a:xfrm>
            <a:off x="5179217" y="302987"/>
            <a:ext cx="2407446" cy="499773"/>
          </a:xfrm>
          <a:prstGeom prst="rect">
            <a:avLst/>
          </a:prstGeom>
        </p:spPr>
      </p:pic>
      <p:sp>
        <p:nvSpPr>
          <p:cNvPr id="6" name="object 2">
            <a:extLst>
              <a:ext uri="{FF2B5EF4-FFF2-40B4-BE49-F238E27FC236}">
                <a16:creationId xmlns:a16="http://schemas.microsoft.com/office/drawing/2014/main" xmlns="" id="{F5E2293E-C7E0-9A45-3BD3-DE9EEF99A2BE}"/>
              </a:ext>
            </a:extLst>
          </p:cNvPr>
          <p:cNvSpPr txBox="1">
            <a:spLocks/>
          </p:cNvSpPr>
          <p:nvPr userDrawn="1"/>
        </p:nvSpPr>
        <p:spPr>
          <a:xfrm>
            <a:off x="430330" y="375435"/>
            <a:ext cx="4476406" cy="412934"/>
          </a:xfrm>
          <a:prstGeom prst="rect">
            <a:avLst/>
          </a:prstGeom>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7" name="object 4">
            <a:extLst>
              <a:ext uri="{FF2B5EF4-FFF2-40B4-BE49-F238E27FC236}">
                <a16:creationId xmlns:a16="http://schemas.microsoft.com/office/drawing/2014/main" xmlns="" id="{62A7441B-9724-0A45-52D6-3D4CAB43B0E7}"/>
              </a:ext>
            </a:extLst>
          </p:cNvPr>
          <p:cNvSpPr txBox="1"/>
          <p:nvPr userDrawn="1"/>
        </p:nvSpPr>
        <p:spPr>
          <a:xfrm>
            <a:off x="442204" y="909633"/>
            <a:ext cx="6766859" cy="1156535"/>
          </a:xfrm>
          <a:prstGeom prst="rect">
            <a:avLst/>
          </a:prstGeom>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
        <p:nvSpPr>
          <p:cNvPr id="5" name="TextBox 4">
            <a:extLst>
              <a:ext uri="{FF2B5EF4-FFF2-40B4-BE49-F238E27FC236}">
                <a16:creationId xmlns:a16="http://schemas.microsoft.com/office/drawing/2014/main" xmlns="" id="{38D5E2AC-8C49-C778-D3EF-C60118494D39}"/>
              </a:ext>
            </a:extLst>
          </p:cNvPr>
          <p:cNvSpPr txBox="1"/>
          <p:nvPr userDrawn="1"/>
        </p:nvSpPr>
        <p:spPr>
          <a:xfrm>
            <a:off x="418454" y="8820237"/>
            <a:ext cx="6333409" cy="928203"/>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Estados Unidos y Canadá</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Tree>
    <p:custDataLst>
      <p:tags r:id="rId1"/>
    </p:custDataLst>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a16="http://schemas.microsoft.com/office/drawing/2014/main" xmlns=""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a16="http://schemas.microsoft.com/office/drawing/2014/main" xmlns=""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2025/3/4</a:t>
            </a:fld>
            <a:endParaRPr lang="es-US" dirty="0"/>
          </a:p>
        </p:txBody>
      </p:sp>
      <p:sp>
        <p:nvSpPr>
          <p:cNvPr id="5" name="Footer Placeholder 4">
            <a:extLst>
              <a:ext uri="{FF2B5EF4-FFF2-40B4-BE49-F238E27FC236}">
                <a16:creationId xmlns:a16="http://schemas.microsoft.com/office/drawing/2014/main" xmlns=""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a16="http://schemas.microsoft.com/office/drawing/2014/main" xmlns=""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971415B7-5D59-9FD0-E036-2062A9280B72}"/>
              </a:ext>
            </a:extLst>
          </p:cNvPr>
          <p:cNvGraphicFramePr>
            <a:graphicFrameLocks noGrp="1"/>
          </p:cNvGraphicFramePr>
          <p:nvPr>
            <p:extLst>
              <p:ext uri="{D42A27DB-BD31-4B8C-83A1-F6EECF244321}">
                <p14:modId xmlns:p14="http://schemas.microsoft.com/office/powerpoint/2010/main" val="1040235263"/>
              </p:ext>
            </p:extLst>
          </p:nvPr>
        </p:nvGraphicFramePr>
        <p:xfrm>
          <a:off x="445995" y="2255520"/>
          <a:ext cx="6857999" cy="1920240"/>
        </p:xfrm>
        <a:graphic>
          <a:graphicData uri="http://schemas.openxmlformats.org/drawingml/2006/table">
            <a:tbl>
              <a:tblPr firstRow="1" bandRow="1">
                <a:tableStyleId>{5C22544A-7EE6-4342-B048-85BDC9FD1C3A}</a:tableStyleId>
              </a:tblPr>
              <a:tblGrid>
                <a:gridCol w="2985182">
                  <a:extLst>
                    <a:ext uri="{9D8B030D-6E8A-4147-A177-3AD203B41FA5}">
                      <a16:colId xmlns:a16="http://schemas.microsoft.com/office/drawing/2014/main" xmlns="" val="463931578"/>
                    </a:ext>
                  </a:extLst>
                </a:gridCol>
                <a:gridCol w="1290939">
                  <a:extLst>
                    <a:ext uri="{9D8B030D-6E8A-4147-A177-3AD203B41FA5}">
                      <a16:colId xmlns:a16="http://schemas.microsoft.com/office/drawing/2014/main" xmlns="" val="617857949"/>
                    </a:ext>
                  </a:extLst>
                </a:gridCol>
                <a:gridCol w="1290939">
                  <a:extLst>
                    <a:ext uri="{9D8B030D-6E8A-4147-A177-3AD203B41FA5}">
                      <a16:colId xmlns:a16="http://schemas.microsoft.com/office/drawing/2014/main" xmlns="" val="3835174812"/>
                    </a:ext>
                  </a:extLst>
                </a:gridCol>
                <a:gridCol w="1290939">
                  <a:extLst>
                    <a:ext uri="{9D8B030D-6E8A-4147-A177-3AD203B41FA5}">
                      <a16:colId xmlns:a16="http://schemas.microsoft.com/office/drawing/2014/main" xmlns="" val="178330115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bg2"/>
                    </a:solidFill>
                  </a:tcPr>
                </a:tc>
                <a:tc>
                  <a:txBody>
                    <a:bodyPr/>
                    <a:lstStyle/>
                    <a:p>
                      <a:pPr algn="l" rtl="0" fontAlgn="t"/>
                      <a:r>
                        <a:rPr lang="es-US" sz="800" b="1" i="0" u="none" strike="noStrike" baseline="0" dirty="0">
                          <a:solidFill>
                            <a:schemeClr val="tx1"/>
                          </a:solidFill>
                          <a:effectLst/>
                          <a:latin typeface="Poppins" pitchFamily="2" charset="77"/>
                          <a:ea typeface="Poppins" pitchFamily="2" charset="77"/>
                          <a:cs typeface="Poppins" pitchFamily="2" charset="77"/>
                        </a:rPr>
                        <a:t>Access Critical+</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Access Indemnity+</a:t>
                      </a:r>
                    </a:p>
                  </a:txBody>
                  <a:tcPr anchor="ctr">
                    <a:solidFill>
                      <a:schemeClr val="bg2"/>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Indemnity Plus</a:t>
                      </a:r>
                    </a:p>
                  </a:txBody>
                  <a:tcPr anchor="ctr">
                    <a:solidFill>
                      <a:schemeClr val="bg2"/>
                    </a:solidFill>
                  </a:tcPr>
                </a:tc>
                <a:extLst>
                  <a:ext uri="{0D108BD9-81ED-4DB2-BD59-A6C34878D82A}">
                    <a16:rowId xmlns:a16="http://schemas.microsoft.com/office/drawing/2014/main" xmlns=""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terrestre de emergencia</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dirty="0">
                          <a:latin typeface="Webdings" pitchFamily="2" charset="2"/>
                          <a:ea typeface="Webdings" pitchFamily="2" charset="2"/>
                          <a:cs typeface="Webdings" pitchFamily="2" charset="2"/>
                        </a:rPr>
                        <a:t>n </a:t>
                      </a:r>
                      <a:r>
                        <a:rPr lang="es-US" sz="800" b="0" i="0" u="none" baseline="30000" dirty="0"/>
                        <a:t>1</a:t>
                      </a:r>
                    </a:p>
                  </a:txBody>
                  <a:tcPr anchor="ctr">
                    <a:solidFill>
                      <a:schemeClr val="tx1"/>
                    </a:solidFill>
                  </a:tcPr>
                </a:tc>
                <a:tc>
                  <a:txBody>
                    <a:bodyPr/>
                    <a:lstStyle/>
                    <a:p>
                      <a:endParaRPr lang="es-US" sz="800" dirty="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$250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tx1"/>
                    </a:solidFill>
                  </a:tcPr>
                </a:tc>
                <a:extLst>
                  <a:ext uri="{0D108BD9-81ED-4DB2-BD59-A6C34878D82A}">
                    <a16:rowId xmlns:a16="http://schemas.microsoft.com/office/drawing/2014/main" xmlns=""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aérea de emergencia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a:solidFill>
                            <a:schemeClr val="bg1"/>
                          </a:solidFill>
                          <a:effectLst/>
                          <a:latin typeface="Poppins" pitchFamily="2" charset="77"/>
                          <a:ea typeface="Poppins" pitchFamily="2" charset="77"/>
                          <a:cs typeface="Poppins" pitchFamily="2" charset="77"/>
                        </a:rPr>
                        <a:t>$15,000 de indemnización</a:t>
                      </a:r>
                      <a:r>
                        <a:rPr lang="es-US" sz="800" b="0" i="0" u="none" strike="noStrike" baseline="3000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dirty="0">
                          <a:solidFill>
                            <a:schemeClr val="bg1"/>
                          </a:solidFill>
                          <a:effectLst/>
                          <a:latin typeface="Poppins" pitchFamily="2" charset="77"/>
                          <a:ea typeface="Poppins" pitchFamily="2" charset="77"/>
                          <a:cs typeface="Poppins" pitchFamily="2" charset="77"/>
                        </a:rPr>
                        <a:t>$15,000 de indemnización</a:t>
                      </a:r>
                      <a:r>
                        <a:rPr lang="es-US" sz="800" b="0" i="0" u="none" strike="noStrike" baseline="30000" dirty="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1" i="0" u="none" strike="noStrike" baseline="0" dirty="0">
                          <a:solidFill>
                            <a:schemeClr val="bg1"/>
                          </a:solidFill>
                          <a:effectLst/>
                          <a:latin typeface="Poppins" pitchFamily="2" charset="77"/>
                          <a:ea typeface="Poppins" pitchFamily="2" charset="77"/>
                          <a:cs typeface="Poppins" pitchFamily="2" charset="77"/>
                        </a:rPr>
                        <a:t>$10,000 de indemnización</a:t>
                      </a:r>
                      <a:r>
                        <a:rPr lang="es-US" sz="800" b="0" i="0" u="none" strike="noStrike" baseline="30000" dirty="0">
                          <a:solidFill>
                            <a:schemeClr val="bg1"/>
                          </a:solidFill>
                          <a:effectLst/>
                          <a:latin typeface="Poppins" pitchFamily="2" charset="77"/>
                          <a:ea typeface="Poppins" pitchFamily="2" charset="77"/>
                          <a:cs typeface="Poppins" pitchFamily="2" charset="77"/>
                        </a:rPr>
                        <a:t>1</a:t>
                      </a:r>
                    </a:p>
                  </a:txBody>
                  <a:tcPr anchor="ctr">
                    <a:solidFill>
                      <a:schemeClr val="bg2">
                        <a:alpha val="5000"/>
                      </a:schemeClr>
                    </a:solidFill>
                  </a:tcPr>
                </a:tc>
                <a:extLst>
                  <a:ext uri="{0D108BD9-81ED-4DB2-BD59-A6C34878D82A}">
                    <a16:rowId xmlns:a16="http://schemas.microsoft.com/office/drawing/2014/main" xmlns=""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a16="http://schemas.microsoft.com/office/drawing/2014/main" xmlns=""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cerca de casa</a:t>
                      </a:r>
                    </a:p>
                  </a:txBody>
                  <a:tcPr anchor="ctr">
                    <a:solidFill>
                      <a:schemeClr val="bg2">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bg2">
                        <a:alpha val="5000"/>
                      </a:schemeClr>
                    </a:solidFill>
                  </a:tcPr>
                </a:tc>
                <a:tc>
                  <a:txBody>
                    <a:bodyPr/>
                    <a:lstStyle/>
                    <a:p>
                      <a:endParaRPr lang="es-US" sz="800"/>
                    </a:p>
                  </a:txBody>
                  <a:tcPr anchor="ctr">
                    <a:solidFill>
                      <a:schemeClr val="bg2">
                        <a:alpha val="5000"/>
                      </a:schemeClr>
                    </a:solidFill>
                  </a:tcPr>
                </a:tc>
                <a:tc>
                  <a:txBody>
                    <a:bodyPr/>
                    <a:lstStyle/>
                    <a:p>
                      <a:endParaRPr lang="es-US" sz="800" dirty="0"/>
                    </a:p>
                  </a:txBody>
                  <a:tcPr anchor="ctr">
                    <a:solidFill>
                      <a:schemeClr val="bg2">
                        <a:alpha val="5000"/>
                      </a:schemeClr>
                    </a:solidFill>
                  </a:tcPr>
                </a:tc>
                <a:extLst>
                  <a:ext uri="{0D108BD9-81ED-4DB2-BD59-A6C34878D82A}">
                    <a16:rowId xmlns:a16="http://schemas.microsoft.com/office/drawing/2014/main" xmlns="" val="1061391966"/>
                  </a:ext>
                </a:extLst>
              </a:tr>
            </a:tbl>
          </a:graphicData>
        </a:graphic>
      </p:graphicFrame>
    </p:spTree>
    <p:custDataLst>
      <p:tags r:id="rId1"/>
    </p:custDataLst>
    <p:extLst>
      <p:ext uri="{BB962C8B-B14F-4D97-AF65-F5344CB8AC3E}">
        <p14:creationId xmlns:p14="http://schemas.microsoft.com/office/powerpoint/2010/main" val="3485281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
  <p:tag name="ARTICULATE_DESIGN_ID_MASA" val="iM7Be7IT"/>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3240</TotalTime>
  <Words>55</Words>
  <Application>Microsoft Office PowerPoint</Application>
  <PresentationFormat>自定义</PresentationFormat>
  <Paragraphs>14</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41</cp:revision>
  <dcterms:created xsi:type="dcterms:W3CDTF">2024-03-14T18:51:59Z</dcterms:created>
  <dcterms:modified xsi:type="dcterms:W3CDTF">2025-03-03T23:52:40Z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74148813-73BE-4883-A8B0-C282C823C0DB</vt:lpwstr>
  </property>
  <property fmtid="{D5CDD505-2E9C-101B-9397-08002B2CF9AE}" pid="3" name="ArticulatePath">
    <vt:lpwstr>MASA_Indemnity-MA-Plan-Comparison_Eff-04-2025</vt:lpwstr>
  </property>
</Properties>
</file>