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03"/>
    <p:restoredTop sz="94673"/>
  </p:normalViewPr>
  <p:slideViewPr>
    <p:cSldViewPr snapToGrid="0">
      <p:cViewPr varScale="1">
        <p:scale>
          <a:sx n="73" d="100"/>
          <a:sy n="73" d="100"/>
        </p:scale>
        <p:origin x="2868" y="56"/>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3/4/2025</a:t>
            </a:fld>
            <a:endParaRPr lang="en-US"/>
          </a:p>
        </p:txBody>
      </p:sp>
      <p:sp>
        <p:nvSpPr>
          <p:cNvPr id="4" name="Footer Placeholder 3">
            <a:extLst>
              <a:ext uri="{FF2B5EF4-FFF2-40B4-BE49-F238E27FC236}">
                <a16:creationId xmlns:a16="http://schemas.microsoft.com/office/drawing/2014/main" xmlns=""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Captura de pantalla de un documento&#10;&#10;El contenido generado por IA puede ser incorrecto.">
            <a:extLst>
              <a:ext uri="{FF2B5EF4-FFF2-40B4-BE49-F238E27FC236}">
                <a16:creationId xmlns:a16="http://schemas.microsoft.com/office/drawing/2014/main" xmlns=""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7" name="TextBox 6">
            <a:extLst>
              <a:ext uri="{FF2B5EF4-FFF2-40B4-BE49-F238E27FC236}">
                <a16:creationId xmlns:a16="http://schemas.microsoft.com/office/drawing/2014/main" xmlns="" id="{4FB91FA6-BC85-3660-BA3D-50A9B0CADAF3}"/>
              </a:ext>
            </a:extLst>
          </p:cNvPr>
          <p:cNvSpPr txBox="1"/>
          <p:nvPr userDrawn="1"/>
        </p:nvSpPr>
        <p:spPr>
          <a:xfrm>
            <a:off x="418455" y="8820237"/>
            <a:ext cx="6341574" cy="928203"/>
          </a:xfrm>
          <a:prstGeom prst="rect">
            <a:avLst/>
          </a:prstGeom>
          <a:noFill/>
        </p:spPr>
        <p:txBody>
          <a:bodyPr wrap="square" rtlCol="0">
            <a:spAutoFit/>
          </a:bodyPr>
          <a:lstStyle/>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1: Estados Unidos y Canadá</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https://info.masaglobal.com/disclaimers</a:t>
            </a:r>
          </a:p>
        </p:txBody>
      </p:sp>
      <p:sp>
        <p:nvSpPr>
          <p:cNvPr id="11" name="object 2">
            <a:extLst>
              <a:ext uri="{FF2B5EF4-FFF2-40B4-BE49-F238E27FC236}">
                <a16:creationId xmlns="" xmlns:a16="http://schemas.microsoft.com/office/drawing/2014/main" id="{E6254719-0CF5-68E1-23D2-A01D0BF12C66}"/>
              </a:ext>
            </a:extLst>
          </p:cNvPr>
          <p:cNvSpPr txBox="1">
            <a:spLocks/>
          </p:cNvSpPr>
          <p:nvPr userDrawn="1"/>
        </p:nvSpPr>
        <p:spPr>
          <a:xfrm>
            <a:off x="430330" y="383599"/>
            <a:ext cx="4563150" cy="412934"/>
          </a:xfrm>
          <a:prstGeom prst="rect">
            <a:avLst/>
          </a:prstGeom>
          <a:solidFill>
            <a:schemeClr val="tx1"/>
          </a:solidFill>
        </p:spPr>
        <p:txBody>
          <a:bodyPr vert="horz" wrap="square" lIns="0" tIns="12700" rIns="0" bIns="0" rtlCol="0">
            <a:spAutoFit/>
          </a:bodyPr>
          <a:lstStyle>
            <a:lvl1pPr>
              <a:defRPr sz="2600" b="1" i="0">
                <a:solidFill>
                  <a:srgbClr val="3C3C72"/>
                </a:solidFill>
                <a:latin typeface="Verdana"/>
                <a:ea typeface="+mj-ea"/>
                <a:cs typeface="Verdana"/>
              </a:defRPr>
            </a:lvl1pPr>
          </a:lstStyle>
          <a:p>
            <a:pPr marL="12700" algn="l" defTabSz="914400" rtl="0">
              <a:spcBef>
                <a:spcPts val="100"/>
              </a:spcBef>
            </a:pPr>
            <a:r>
              <a:rPr lang="es-US" b="1" i="0" u="none" baseline="0" dirty="0">
                <a:latin typeface="Poppins" panose="00000500000000000000" pitchFamily="2" charset="0"/>
                <a:ea typeface="Poppins" panose="00000500000000000000" pitchFamily="2" charset="0"/>
                <a:cs typeface="Poppins" panose="00000500000000000000" pitchFamily="2" charset="0"/>
              </a:rPr>
              <a:t>Comparación de planes</a:t>
            </a:r>
            <a:endParaRPr lang="es-US" kern="0" spc="-50" baseline="0" dirty="0">
              <a:latin typeface="Poppins" panose="00000500000000000000" pitchFamily="2" charset="0"/>
              <a:cs typeface="Poppins" panose="00000500000000000000" pitchFamily="2" charset="0"/>
            </a:endParaRPr>
          </a:p>
        </p:txBody>
      </p:sp>
      <p:sp>
        <p:nvSpPr>
          <p:cNvPr id="12" name="object 4">
            <a:extLst>
              <a:ext uri="{FF2B5EF4-FFF2-40B4-BE49-F238E27FC236}">
                <a16:creationId xmlns="" xmlns:a16="http://schemas.microsoft.com/office/drawing/2014/main" id="{D516BA19-211B-CA0B-425C-5E8A3E7113BC}"/>
              </a:ext>
            </a:extLst>
          </p:cNvPr>
          <p:cNvSpPr txBox="1"/>
          <p:nvPr userDrawn="1"/>
        </p:nvSpPr>
        <p:spPr>
          <a:xfrm>
            <a:off x="442205" y="909633"/>
            <a:ext cx="6840338" cy="1156535"/>
          </a:xfrm>
          <a:prstGeom prst="rect">
            <a:avLst/>
          </a:prstGeom>
          <a:solidFill>
            <a:schemeClr val="tx1"/>
          </a:solidFill>
        </p:spPr>
        <p:txBody>
          <a:bodyPr vert="horz" wrap="square" lIns="0" tIns="9525" rIns="0" bIns="0" rtlCol="0">
            <a:spAutoFit/>
          </a:bodyPr>
          <a:lstStyle/>
          <a:p>
            <a:pPr marL="12700" marR="1950085" indent="4445" algn="l" defTabSz="914400" rtl="0">
              <a:lnSpc>
                <a:spcPct val="101400"/>
              </a:lnSpc>
              <a:spcBef>
                <a:spcPts val="75"/>
              </a:spcBef>
            </a:pPr>
            <a:r>
              <a:rPr lang="es-US" sz="1400" b="1" i="0" u="none" baseline="0" dirty="0">
                <a:solidFill>
                  <a:srgbClr val="3C3B70"/>
                </a:solidFill>
                <a:latin typeface="Poppins" panose="00000500000000000000" pitchFamily="2" charset="0"/>
                <a:ea typeface="Poppins" panose="00000500000000000000" pitchFamily="2" charset="0"/>
                <a:cs typeface="Poppins" panose="00000500000000000000" pitchFamily="2" charset="0"/>
              </a:rPr>
              <a:t>Obtenga cobertura de transporte médico de emergencia para proteger lo más importante</a:t>
            </a:r>
            <a:endParaRPr lang="es-US" sz="1400" kern="0" spc="-40" baseline="0" dirty="0">
              <a:solidFill>
                <a:sysClr val="windowText" lastClr="000000"/>
              </a:solidFill>
              <a:latin typeface="Poppins" panose="00000500000000000000" pitchFamily="2" charset="0"/>
              <a:cs typeface="Poppins" panose="00000500000000000000" pitchFamily="2" charset="0"/>
            </a:endParaRPr>
          </a:p>
          <a:p>
            <a:pPr marL="14604" marR="61594" indent="-635" algn="l" defTabSz="914400" rtl="0">
              <a:lnSpc>
                <a:spcPct val="111100"/>
              </a:lnSpc>
              <a:spcBef>
                <a:spcPts val="139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Con un plan MASA, tendrá una capa adicional de protección financiera contra los costos de bolsillo del transporte médico. Explore las opciones para comparar los beneficios que se ofrecen en cada plan.</a:t>
            </a:r>
          </a:p>
          <a:p>
            <a:pPr marL="14604" marR="61594" indent="-635" algn="l" defTabSz="914400" rtl="0">
              <a:lnSpc>
                <a:spcPct val="111100"/>
              </a:lnSpc>
              <a:spcBef>
                <a:spcPts val="60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Gane tranquilidad y proteja sus finanzas sabiendo que hay un plan MASA que mejor se adapta a sus necesidades.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pPr algn="l" rtl="0"/>
            <a:r>
              <a:rPr lang="es-US" b="0" i="0" u="none" baseline="0"/>
              <a:t>Haga clic para editar el estilo del título maestro</a:t>
            </a:r>
          </a:p>
        </p:txBody>
      </p:sp>
      <p:sp>
        <p:nvSpPr>
          <p:cNvPr id="3" name="Text Placeholder 2">
            <a:extLst>
              <a:ext uri="{FF2B5EF4-FFF2-40B4-BE49-F238E27FC236}">
                <a16:creationId xmlns:a16="http://schemas.microsoft.com/office/drawing/2014/main" xmlns=""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lgn="l" rtl="0"/>
            <a:r>
              <a:rPr lang="es-US" b="0" i="0" u="none" baseline="0"/>
              <a:t>Haga clic para editar los estilos de texto maestro</a:t>
            </a:r>
          </a:p>
          <a:p>
            <a:pPr lvl="1" algn="l" rtl="0"/>
            <a:r>
              <a:rPr lang="es-US" b="0" i="0" u="none" baseline="0"/>
              <a:t>Segundo nivel</a:t>
            </a:r>
          </a:p>
          <a:p>
            <a:pPr lvl="2" algn="l" rtl="0"/>
            <a:r>
              <a:rPr lang="es-US" b="0" i="0" u="none" baseline="0"/>
              <a:t>Tercer nivel</a:t>
            </a:r>
          </a:p>
          <a:p>
            <a:pPr lvl="3" algn="l" rtl="0"/>
            <a:r>
              <a:rPr lang="es-US" b="0" i="0" u="none" baseline="0"/>
              <a:t>Cuarto nivel</a:t>
            </a:r>
          </a:p>
          <a:p>
            <a:pPr lvl="4" algn="l" rtl="0"/>
            <a:r>
              <a:rPr lang="es-US" b="0" i="0" u="none" baseline="0"/>
              <a:t>Quinto nivel</a:t>
            </a:r>
          </a:p>
        </p:txBody>
      </p:sp>
      <p:sp>
        <p:nvSpPr>
          <p:cNvPr id="4" name="Date Placeholder 3">
            <a:extLst>
              <a:ext uri="{FF2B5EF4-FFF2-40B4-BE49-F238E27FC236}">
                <a16:creationId xmlns:a16="http://schemas.microsoft.com/office/drawing/2014/main" xmlns=""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pPr algn="l" rtl="0"/>
            <a:fld id="{C764DE79-268F-4C1A-8933-263129D2AF90}" type="datetimeFigureOut">
              <a:rPr lang="zh-CN" altLang="en-US"/>
              <a:t>2025/3/4</a:t>
            </a:fld>
            <a:endParaRPr lang="es-US" dirty="0"/>
          </a:p>
        </p:txBody>
      </p:sp>
      <p:sp>
        <p:nvSpPr>
          <p:cNvPr id="5" name="Footer Placeholder 4">
            <a:extLst>
              <a:ext uri="{FF2B5EF4-FFF2-40B4-BE49-F238E27FC236}">
                <a16:creationId xmlns:a16="http://schemas.microsoft.com/office/drawing/2014/main" xmlns=""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s-US" dirty="0"/>
          </a:p>
        </p:txBody>
      </p:sp>
      <p:sp>
        <p:nvSpPr>
          <p:cNvPr id="6" name="Slide Number Placeholder 5">
            <a:extLst>
              <a:ext uri="{FF2B5EF4-FFF2-40B4-BE49-F238E27FC236}">
                <a16:creationId xmlns:a16="http://schemas.microsoft.com/office/drawing/2014/main" xmlns=""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pPr algn="l" rtl="0"/>
            <a:fld id="{48F63A3B-78C7-47BE-AE5E-E10140E04643}" type="slidenum">
              <a:rPr/>
              <a:t>‹#›</a:t>
            </a:fld>
            <a:endParaRPr lang="es-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s-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971415B7-5D59-9FD0-E036-2062A9280B72}"/>
              </a:ext>
            </a:extLst>
          </p:cNvPr>
          <p:cNvGraphicFramePr>
            <a:graphicFrameLocks noGrp="1"/>
          </p:cNvGraphicFramePr>
          <p:nvPr>
            <p:extLst>
              <p:ext uri="{D42A27DB-BD31-4B8C-83A1-F6EECF244321}">
                <p14:modId xmlns:p14="http://schemas.microsoft.com/office/powerpoint/2010/main" val="366700287"/>
              </p:ext>
            </p:extLst>
          </p:nvPr>
        </p:nvGraphicFramePr>
        <p:xfrm>
          <a:off x="445995" y="2255520"/>
          <a:ext cx="6858000" cy="1152144"/>
        </p:xfrm>
        <a:graphic>
          <a:graphicData uri="http://schemas.openxmlformats.org/drawingml/2006/table">
            <a:tbl>
              <a:tblPr firstRow="1" bandRow="1">
                <a:tableStyleId>{5C22544A-7EE6-4342-B048-85BDC9FD1C3A}</a:tableStyleId>
              </a:tblPr>
              <a:tblGrid>
                <a:gridCol w="2834640">
                  <a:extLst>
                    <a:ext uri="{9D8B030D-6E8A-4147-A177-3AD203B41FA5}">
                      <a16:colId xmlns:a16="http://schemas.microsoft.com/office/drawing/2014/main" xmlns="" val="463931578"/>
                    </a:ext>
                  </a:extLst>
                </a:gridCol>
                <a:gridCol w="2011680">
                  <a:extLst>
                    <a:ext uri="{9D8B030D-6E8A-4147-A177-3AD203B41FA5}">
                      <a16:colId xmlns:a16="http://schemas.microsoft.com/office/drawing/2014/main" xmlns="" val="617857949"/>
                    </a:ext>
                  </a:extLst>
                </a:gridCol>
                <a:gridCol w="2011680">
                  <a:extLst>
                    <a:ext uri="{9D8B030D-6E8A-4147-A177-3AD203B41FA5}">
                      <a16:colId xmlns:a16="http://schemas.microsoft.com/office/drawing/2014/main" xmlns="" val="3835174812"/>
                    </a:ext>
                  </a:extLst>
                </a:gridCol>
              </a:tblGrid>
              <a:tr h="384048">
                <a:tc>
                  <a:txBody>
                    <a:bodyPr/>
                    <a:lstStyle/>
                    <a:p>
                      <a:pPr algn="l" rtl="0"/>
                      <a:endParaRPr lang="es-US" sz="800" dirty="0">
                        <a:solidFill>
                          <a:schemeClr val="tx1"/>
                        </a:solidFill>
                        <a:latin typeface="Poppins" pitchFamily="2" charset="77"/>
                        <a:cs typeface="Poppins" pitchFamily="2" charset="77"/>
                      </a:endParaRP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Indemnity Gold</a:t>
                      </a: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Indemnity Plus</a:t>
                      </a:r>
                    </a:p>
                  </a:txBody>
                  <a:tcPr anchor="ctr">
                    <a:solidFill>
                      <a:schemeClr val="bg2"/>
                    </a:solidFill>
                  </a:tcPr>
                </a:tc>
                <a:extLst>
                  <a:ext uri="{0D108BD9-81ED-4DB2-BD59-A6C34878D82A}">
                    <a16:rowId xmlns:a16="http://schemas.microsoft.com/office/drawing/2014/main" xmlns="" val="93715697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terrestre de emergencia</a:t>
                      </a:r>
                    </a:p>
                  </a:txBody>
                  <a:tcPr anchor="ctr">
                    <a:solidFill>
                      <a:schemeClr val="tx1"/>
                    </a:solidFill>
                  </a:tcPr>
                </a:tc>
                <a:tc>
                  <a:txBody>
                    <a:bodyPr/>
                    <a:lstStyle/>
                    <a:p>
                      <a:endParaRPr lang="es-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baseline="0">
                          <a:latin typeface="Poppins" pitchFamily="2" charset="77"/>
                          <a:ea typeface="Poppins" pitchFamily="2" charset="77"/>
                          <a:cs typeface="Poppins" pitchFamily="2" charset="77"/>
                        </a:rPr>
                        <a:t>$250 de indemnización</a:t>
                      </a:r>
                      <a:r>
                        <a:rPr lang="es-US" sz="800" b="0" i="0" u="none" baseline="30000">
                          <a:latin typeface="Poppins" pitchFamily="2" charset="77"/>
                          <a:ea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xmlns="" val="200387647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aérea de emergencia</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baseline="0">
                          <a:latin typeface="Poppins" pitchFamily="2" charset="77"/>
                          <a:ea typeface="Poppins" pitchFamily="2" charset="77"/>
                          <a:cs typeface="Poppins" pitchFamily="2" charset="77"/>
                        </a:rPr>
                        <a:t>$15,000 de indemnización</a:t>
                      </a:r>
                      <a:r>
                        <a:rPr lang="es-US" sz="800" b="0" i="0" u="none" baseline="30000">
                          <a:latin typeface="Poppins" pitchFamily="2" charset="77"/>
                          <a:ea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baseline="0">
                          <a:latin typeface="Poppins" pitchFamily="2" charset="77"/>
                          <a:ea typeface="Poppins" pitchFamily="2" charset="77"/>
                          <a:cs typeface="Poppins" pitchFamily="2" charset="77"/>
                        </a:rPr>
                        <a:t>$10,000 de indemnización</a:t>
                      </a:r>
                      <a:r>
                        <a:rPr lang="es-US" sz="800" b="0" i="0" u="none" baseline="30000">
                          <a:latin typeface="Poppins" pitchFamily="2" charset="77"/>
                          <a:ea typeface="Poppins" pitchFamily="2" charset="77"/>
                          <a:cs typeface="Poppins" pitchFamily="2" charset="77"/>
                        </a:rPr>
                        <a:t>1</a:t>
                      </a:r>
                    </a:p>
                  </a:txBody>
                  <a:tcPr anchor="ctr">
                    <a:solidFill>
                      <a:schemeClr val="bg2">
                        <a:alpha val="5000"/>
                      </a:schemeClr>
                    </a:solidFill>
                  </a:tcPr>
                </a:tc>
                <a:extLst>
                  <a:ext uri="{0D108BD9-81ED-4DB2-BD59-A6C34878D82A}">
                    <a16:rowId xmlns:a16="http://schemas.microsoft.com/office/drawing/2014/main" xmlns="" val="2031170236"/>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3232</TotalTime>
  <Words>28</Words>
  <Application>Microsoft Office PowerPoint</Application>
  <PresentationFormat>自定义</PresentationFormat>
  <Paragraphs>7</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Aptos Display</vt:lpstr>
      <vt:lpstr>等线</vt:lpstr>
      <vt:lpstr>Aptos</vt:lpstr>
      <vt:lpstr>Arial</vt:lpstr>
      <vt:lpstr>Open Sans</vt:lpstr>
      <vt:lpstr>Poppins</vt:lpstr>
      <vt:lpstr>MASA</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Microsoft 帐户</cp:lastModifiedBy>
  <cp:revision>42</cp:revision>
  <dcterms:created xsi:type="dcterms:W3CDTF">2024-03-14T18:51:59Z</dcterms:created>
  <dcterms:modified xsi:type="dcterms:W3CDTF">2025-03-04T00:01:12Z</dcterms:modified>
</cp:coreProperties>
</file>