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7" r:id="rId1"/>
  </p:sldMasterIdLst>
  <p:handoutMasterIdLst>
    <p:handoutMasterId r:id="rId3"/>
  </p:handoutMasterIdLst>
  <p:sldIdLst>
    <p:sldId id="257" r:id="rId2"/>
  </p:sldIdLst>
  <p:sldSz cx="7772400" cy="10058400"/>
  <p:notesSz cx="6858000" cy="9144000"/>
  <p:defaultTextStyle>
    <a:defPPr>
      <a:defRPr lang="en-US"/>
    </a:defPPr>
    <a:lvl1pPr marL="0" algn="l" defTabSz="820583" rtl="0" eaLnBrk="1" latinLnBrk="0" hangingPunct="1">
      <a:defRPr sz="1615" kern="1200">
        <a:solidFill>
          <a:schemeClr val="tx1"/>
        </a:solidFill>
        <a:latin typeface="+mn-lt"/>
        <a:ea typeface="+mn-ea"/>
        <a:cs typeface="+mn-cs"/>
      </a:defRPr>
    </a:lvl1pPr>
    <a:lvl2pPr marL="410291" algn="l" defTabSz="820583" rtl="0" eaLnBrk="1" latinLnBrk="0" hangingPunct="1">
      <a:defRPr sz="1615" kern="1200">
        <a:solidFill>
          <a:schemeClr val="tx1"/>
        </a:solidFill>
        <a:latin typeface="+mn-lt"/>
        <a:ea typeface="+mn-ea"/>
        <a:cs typeface="+mn-cs"/>
      </a:defRPr>
    </a:lvl2pPr>
    <a:lvl3pPr marL="820583" algn="l" defTabSz="820583" rtl="0" eaLnBrk="1" latinLnBrk="0" hangingPunct="1">
      <a:defRPr sz="1615" kern="1200">
        <a:solidFill>
          <a:schemeClr val="tx1"/>
        </a:solidFill>
        <a:latin typeface="+mn-lt"/>
        <a:ea typeface="+mn-ea"/>
        <a:cs typeface="+mn-cs"/>
      </a:defRPr>
    </a:lvl3pPr>
    <a:lvl4pPr marL="1230874" algn="l" defTabSz="820583" rtl="0" eaLnBrk="1" latinLnBrk="0" hangingPunct="1">
      <a:defRPr sz="1615" kern="1200">
        <a:solidFill>
          <a:schemeClr val="tx1"/>
        </a:solidFill>
        <a:latin typeface="+mn-lt"/>
        <a:ea typeface="+mn-ea"/>
        <a:cs typeface="+mn-cs"/>
      </a:defRPr>
    </a:lvl4pPr>
    <a:lvl5pPr marL="1641165" algn="l" defTabSz="820583" rtl="0" eaLnBrk="1" latinLnBrk="0" hangingPunct="1">
      <a:defRPr sz="1615" kern="1200">
        <a:solidFill>
          <a:schemeClr val="tx1"/>
        </a:solidFill>
        <a:latin typeface="+mn-lt"/>
        <a:ea typeface="+mn-ea"/>
        <a:cs typeface="+mn-cs"/>
      </a:defRPr>
    </a:lvl5pPr>
    <a:lvl6pPr marL="2051456" algn="l" defTabSz="820583" rtl="0" eaLnBrk="1" latinLnBrk="0" hangingPunct="1">
      <a:defRPr sz="1615" kern="1200">
        <a:solidFill>
          <a:schemeClr val="tx1"/>
        </a:solidFill>
        <a:latin typeface="+mn-lt"/>
        <a:ea typeface="+mn-ea"/>
        <a:cs typeface="+mn-cs"/>
      </a:defRPr>
    </a:lvl6pPr>
    <a:lvl7pPr marL="2461748" algn="l" defTabSz="820583" rtl="0" eaLnBrk="1" latinLnBrk="0" hangingPunct="1">
      <a:defRPr sz="1615" kern="1200">
        <a:solidFill>
          <a:schemeClr val="tx1"/>
        </a:solidFill>
        <a:latin typeface="+mn-lt"/>
        <a:ea typeface="+mn-ea"/>
        <a:cs typeface="+mn-cs"/>
      </a:defRPr>
    </a:lvl7pPr>
    <a:lvl8pPr marL="2872039" algn="l" defTabSz="820583" rtl="0" eaLnBrk="1" latinLnBrk="0" hangingPunct="1">
      <a:defRPr sz="1615" kern="1200">
        <a:solidFill>
          <a:schemeClr val="tx1"/>
        </a:solidFill>
        <a:latin typeface="+mn-lt"/>
        <a:ea typeface="+mn-ea"/>
        <a:cs typeface="+mn-cs"/>
      </a:defRPr>
    </a:lvl8pPr>
    <a:lvl9pPr marL="3282330" algn="l" defTabSz="820583" rtl="0" eaLnBrk="1" latinLnBrk="0" hangingPunct="1">
      <a:defRPr sz="1615"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54548"/>
    <a:srgbClr val="FFFFFF"/>
    <a:srgbClr val="000000"/>
    <a:srgbClr val="D3C9E0"/>
    <a:srgbClr val="A996C5"/>
    <a:srgbClr val="E64B38"/>
    <a:srgbClr val="7F65A9"/>
    <a:srgbClr val="2308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503"/>
    <p:restoredTop sz="94673"/>
  </p:normalViewPr>
  <p:slideViewPr>
    <p:cSldViewPr snapToGrid="0">
      <p:cViewPr varScale="1">
        <p:scale>
          <a:sx n="75" d="100"/>
          <a:sy n="75" d="100"/>
        </p:scale>
        <p:origin x="3704" y="472"/>
      </p:cViewPr>
      <p:guideLst/>
    </p:cSldViewPr>
  </p:slideViewPr>
  <p:notesTextViewPr>
    <p:cViewPr>
      <p:scale>
        <a:sx n="1" d="1"/>
        <a:sy n="1" d="1"/>
      </p:scale>
      <p:origin x="0" y="0"/>
    </p:cViewPr>
  </p:notesTextViewPr>
  <p:notesViewPr>
    <p:cSldViewPr snapToGrid="0">
      <p:cViewPr varScale="1">
        <p:scale>
          <a:sx n="105" d="100"/>
          <a:sy n="105" d="100"/>
        </p:scale>
        <p:origin x="4472" y="184"/>
      </p:cViewPr>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EE7E299-6BD0-8186-9B90-A6C910DF066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0DFDE7E-7651-777D-F092-806CCDDBEE0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CA0F514-0C8C-504E-84CF-028AEC83F33E}" type="datetimeFigureOut">
              <a:rPr lang="en-US" smtClean="0"/>
              <a:t>1/30/25</a:t>
            </a:fld>
            <a:endParaRPr lang="en-US"/>
          </a:p>
        </p:txBody>
      </p:sp>
      <p:sp>
        <p:nvSpPr>
          <p:cNvPr id="4" name="Footer Placeholder 3">
            <a:extLst>
              <a:ext uri="{FF2B5EF4-FFF2-40B4-BE49-F238E27FC236}">
                <a16:creationId xmlns:a16="http://schemas.microsoft.com/office/drawing/2014/main" id="{B0C55D0A-88B1-1CC5-F9C7-26D508C6175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DED780C-D787-78FC-170D-088FD8D0549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23E1530-7AF0-D14F-ABA6-DCBCD160D36A}" type="slidenum">
              <a:rPr lang="en-US" smtClean="0"/>
              <a:t>‹#›</a:t>
            </a:fld>
            <a:endParaRPr lang="en-US"/>
          </a:p>
        </p:txBody>
      </p:sp>
    </p:spTree>
    <p:extLst>
      <p:ext uri="{BB962C8B-B14F-4D97-AF65-F5344CB8AC3E}">
        <p14:creationId xmlns:p14="http://schemas.microsoft.com/office/powerpoint/2010/main" val="396858842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pic>
        <p:nvPicPr>
          <p:cNvPr id="3" name="Picture 2" descr="A screenshot of a document&#10;&#10;AI-generated content may be incorrect.">
            <a:extLst>
              <a:ext uri="{FF2B5EF4-FFF2-40B4-BE49-F238E27FC236}">
                <a16:creationId xmlns:a16="http://schemas.microsoft.com/office/drawing/2014/main" id="{2BC0A47F-8A89-DD3B-E59F-DF0B6AA4EBC6}"/>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7" name="TextBox 6">
            <a:extLst>
              <a:ext uri="{FF2B5EF4-FFF2-40B4-BE49-F238E27FC236}">
                <a16:creationId xmlns:a16="http://schemas.microsoft.com/office/drawing/2014/main" id="{4FB91FA6-BC85-3660-BA3D-50A9B0CADAF3}"/>
              </a:ext>
            </a:extLst>
          </p:cNvPr>
          <p:cNvSpPr txBox="1"/>
          <p:nvPr userDrawn="1"/>
        </p:nvSpPr>
        <p:spPr>
          <a:xfrm>
            <a:off x="418455" y="8820237"/>
            <a:ext cx="5928557" cy="928203"/>
          </a:xfrm>
          <a:prstGeom prst="rect">
            <a:avLst/>
          </a:prstGeom>
          <a:noFill/>
        </p:spPr>
        <p:txBody>
          <a:bodyPr wrap="square" rtlCol="0">
            <a:spAutoFit/>
          </a:bodyPr>
          <a:lstStyle/>
          <a:p>
            <a:pPr>
              <a:lnSpc>
                <a:spcPct val="114000"/>
              </a:lnSpc>
            </a:pPr>
            <a:r>
              <a:rPr lang="en-US" sz="600" b="1" dirty="0">
                <a:solidFill>
                  <a:srgbClr val="454548"/>
                </a:solidFill>
                <a:latin typeface="Open Sans" pitchFamily="2" charset="0"/>
                <a:ea typeface="Open Sans" pitchFamily="2" charset="0"/>
                <a:cs typeface="Open Sans" pitchFamily="2" charset="0"/>
              </a:rPr>
              <a:t>Coverage territories</a:t>
            </a:r>
          </a:p>
          <a:p>
            <a:pPr>
              <a:lnSpc>
                <a:spcPct val="114000"/>
              </a:lnSpc>
            </a:pPr>
            <a:r>
              <a:rPr lang="en-US" sz="600" dirty="0">
                <a:solidFill>
                  <a:srgbClr val="454548"/>
                </a:solidFill>
                <a:latin typeface="Open Sans" pitchFamily="2" charset="0"/>
                <a:ea typeface="Open Sans" pitchFamily="2" charset="0"/>
                <a:cs typeface="Open Sans" pitchFamily="2" charset="0"/>
              </a:rPr>
              <a:t>1: United States and Canada</a:t>
            </a:r>
          </a:p>
          <a:p>
            <a:pPr>
              <a:lnSpc>
                <a:spcPct val="114000"/>
              </a:lnSpc>
            </a:pPr>
            <a:endParaRPr lang="en-US" sz="600" dirty="0">
              <a:solidFill>
                <a:srgbClr val="454548"/>
              </a:solidFill>
              <a:latin typeface="Open Sans" pitchFamily="2" charset="0"/>
              <a:ea typeface="Open Sans" pitchFamily="2" charset="0"/>
              <a:cs typeface="Open Sans" pitchFamily="2" charset="0"/>
            </a:endParaRPr>
          </a:p>
          <a:p>
            <a:pPr>
              <a:lnSpc>
                <a:spcPct val="114000"/>
              </a:lnSpc>
            </a:pPr>
            <a:r>
              <a:rPr lang="en-US" sz="600" b="1" dirty="0">
                <a:solidFill>
                  <a:srgbClr val="454548"/>
                </a:solidFill>
                <a:latin typeface="Open Sans" pitchFamily="2" charset="0"/>
                <a:ea typeface="Open Sans" pitchFamily="2" charset="0"/>
                <a:cs typeface="Open Sans" pitchFamily="2" charset="0"/>
              </a:rPr>
              <a:t>Disclaimer</a:t>
            </a:r>
            <a:endParaRPr lang="en-US" sz="600" dirty="0">
              <a:solidFill>
                <a:srgbClr val="454548"/>
              </a:solidFill>
              <a:latin typeface="Open Sans" pitchFamily="2" charset="0"/>
              <a:ea typeface="Open Sans" pitchFamily="2" charset="0"/>
              <a:cs typeface="Open Sans" pitchFamily="2" charset="0"/>
            </a:endParaRPr>
          </a:p>
          <a:p>
            <a:pPr>
              <a:lnSpc>
                <a:spcPct val="114000"/>
              </a:lnSpc>
            </a:pPr>
            <a:r>
              <a:rPr lang="en-US" sz="600" dirty="0">
                <a:solidFill>
                  <a:srgbClr val="454548"/>
                </a:solidFill>
                <a:latin typeface="Open Sans" pitchFamily="2" charset="0"/>
                <a:ea typeface="Open Sans" pitchFamily="2" charset="0"/>
                <a:cs typeface="Open Sans" pitchFamily="2" charset="0"/>
              </a:rPr>
              <a:t>This material is for informational purposes only and does not provide any coverage. The benefits listed, and the descriptions thereof, do not guarantee coverage and do not represent the full terms and conditions applicable for usage and may only be offered in some memberships or policies. Premiums, benefits, and coverage vary depending on the plan selected. For a complete list of benefits, premiums, terms, conditions, and restrictions, please refer to the applicable member services agreement or policy for your state. For additional information and disclosures about MASA plans, visit: https://</a:t>
            </a:r>
            <a:r>
              <a:rPr lang="en-US" sz="600" dirty="0" err="1">
                <a:solidFill>
                  <a:srgbClr val="454548"/>
                </a:solidFill>
                <a:latin typeface="Open Sans" pitchFamily="2" charset="0"/>
                <a:ea typeface="Open Sans" pitchFamily="2" charset="0"/>
                <a:cs typeface="Open Sans" pitchFamily="2" charset="0"/>
              </a:rPr>
              <a:t>info.masaglobal.com</a:t>
            </a:r>
            <a:r>
              <a:rPr lang="en-US" sz="600" dirty="0">
                <a:solidFill>
                  <a:srgbClr val="454548"/>
                </a:solidFill>
                <a:latin typeface="Open Sans" pitchFamily="2" charset="0"/>
                <a:ea typeface="Open Sans" pitchFamily="2" charset="0"/>
                <a:cs typeface="Open Sans" pitchFamily="2" charset="0"/>
              </a:rPr>
              <a:t>/disclaimers</a:t>
            </a:r>
          </a:p>
        </p:txBody>
      </p:sp>
    </p:spTree>
    <p:extLst>
      <p:ext uri="{BB962C8B-B14F-4D97-AF65-F5344CB8AC3E}">
        <p14:creationId xmlns:p14="http://schemas.microsoft.com/office/powerpoint/2010/main" val="191255556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42C1FE5-D44A-04E2-B40B-33DC7EA2B566}"/>
              </a:ext>
            </a:extLst>
          </p:cNvPr>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581BF0A-CBC0-F3CC-8438-5FB99D8BAD7F}"/>
              </a:ext>
            </a:extLst>
          </p:cNvPr>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A58B89-2245-AD1B-7135-6AE9FEF9B575}"/>
              </a:ext>
            </a:extLst>
          </p:cNvPr>
          <p:cNvSpPr>
            <a:spLocks noGrp="1"/>
          </p:cNvSpPr>
          <p:nvPr>
            <p:ph type="dt" sz="half" idx="2"/>
          </p:nvPr>
        </p:nvSpPr>
        <p:spPr>
          <a:xfrm>
            <a:off x="534353" y="9322647"/>
            <a:ext cx="1748790" cy="535517"/>
          </a:xfrm>
          <a:prstGeom prst="rect">
            <a:avLst/>
          </a:prstGeom>
        </p:spPr>
        <p:txBody>
          <a:bodyPr vert="horz" lIns="91440" tIns="45720" rIns="91440" bIns="45720" rtlCol="0" anchor="ctr"/>
          <a:lstStyle>
            <a:lvl1pPr algn="l">
              <a:defRPr sz="1282">
                <a:solidFill>
                  <a:schemeClr val="tx1">
                    <a:tint val="82000"/>
                  </a:schemeClr>
                </a:solidFill>
              </a:defRPr>
            </a:lvl1pPr>
          </a:lstStyle>
          <a:p>
            <a:fld id="{C764DE79-268F-4C1A-8933-263129D2AF90}" type="datetimeFigureOut">
              <a:rPr lang="en-US" smtClean="0"/>
              <a:t>1/30/25</a:t>
            </a:fld>
            <a:endParaRPr lang="en-US" dirty="0"/>
          </a:p>
        </p:txBody>
      </p:sp>
      <p:sp>
        <p:nvSpPr>
          <p:cNvPr id="5" name="Footer Placeholder 4">
            <a:extLst>
              <a:ext uri="{FF2B5EF4-FFF2-40B4-BE49-F238E27FC236}">
                <a16:creationId xmlns:a16="http://schemas.microsoft.com/office/drawing/2014/main" id="{74F43D69-D0DB-2C02-E347-85BD313FF70A}"/>
              </a:ext>
            </a:extLst>
          </p:cNvPr>
          <p:cNvSpPr>
            <a:spLocks noGrp="1"/>
          </p:cNvSpPr>
          <p:nvPr>
            <p:ph type="ftr" sz="quarter" idx="3"/>
          </p:nvPr>
        </p:nvSpPr>
        <p:spPr>
          <a:xfrm>
            <a:off x="2574608" y="9322647"/>
            <a:ext cx="2623185" cy="535517"/>
          </a:xfrm>
          <a:prstGeom prst="rect">
            <a:avLst/>
          </a:prstGeom>
        </p:spPr>
        <p:txBody>
          <a:bodyPr vert="horz" lIns="91440" tIns="45720" rIns="91440" bIns="45720" rtlCol="0" anchor="ctr"/>
          <a:lstStyle>
            <a:lvl1pPr algn="ctr">
              <a:defRPr sz="1282">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667C3984-C48F-07E4-C909-EBC8BA60B157}"/>
              </a:ext>
            </a:extLst>
          </p:cNvPr>
          <p:cNvSpPr>
            <a:spLocks noGrp="1"/>
          </p:cNvSpPr>
          <p:nvPr>
            <p:ph type="sldNum" sz="quarter" idx="4"/>
          </p:nvPr>
        </p:nvSpPr>
        <p:spPr>
          <a:xfrm>
            <a:off x="5489258" y="9322647"/>
            <a:ext cx="1748790" cy="535517"/>
          </a:xfrm>
          <a:prstGeom prst="rect">
            <a:avLst/>
          </a:prstGeom>
        </p:spPr>
        <p:txBody>
          <a:bodyPr vert="horz" lIns="91440" tIns="45720" rIns="91440" bIns="45720" rtlCol="0" anchor="ctr"/>
          <a:lstStyle>
            <a:lvl1pPr algn="r">
              <a:defRPr sz="1282">
                <a:solidFill>
                  <a:schemeClr val="tx1">
                    <a:tint val="82000"/>
                  </a:schemeClr>
                </a:solidFill>
              </a:defRPr>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2042602556"/>
      </p:ext>
    </p:extLst>
  </p:cSld>
  <p:clrMap bg1="dk1" tx1="lt1" bg2="dk2" tx2="lt2" accent1="accent1" accent2="accent2" accent3="accent3" accent4="accent4" accent5="accent5" accent6="accent6" hlink="hlink" folHlink="folHlink"/>
  <p:sldLayoutIdLst>
    <p:sldLayoutId id="2147483699" r:id="rId1"/>
  </p:sldLayoutIdLst>
  <p:txStyles>
    <p:titleStyle>
      <a:lvl1pPr algn="l" defTabSz="976331" rtl="0" eaLnBrk="1" latinLnBrk="0" hangingPunct="1">
        <a:lnSpc>
          <a:spcPct val="90000"/>
        </a:lnSpc>
        <a:spcBef>
          <a:spcPct val="0"/>
        </a:spcBef>
        <a:buNone/>
        <a:defRPr sz="4698"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44082" indent="-244082" algn="l" defTabSz="976331" rtl="0" eaLnBrk="1" latinLnBrk="0" hangingPunct="1">
        <a:lnSpc>
          <a:spcPct val="90000"/>
        </a:lnSpc>
        <a:spcBef>
          <a:spcPts val="1068"/>
        </a:spcBef>
        <a:buFont typeface="Arial" panose="020B0604020202020204" pitchFamily="34" charset="0"/>
        <a:buChar char="•"/>
        <a:defRPr sz="2989" kern="1200">
          <a:solidFill>
            <a:schemeClr val="tx1"/>
          </a:solidFill>
          <a:latin typeface="+mn-lt"/>
          <a:ea typeface="+mn-ea"/>
          <a:cs typeface="+mn-cs"/>
        </a:defRPr>
      </a:lvl1pPr>
      <a:lvl2pPr marL="732249" indent="-244082" algn="l" defTabSz="976331" rtl="0" eaLnBrk="1" latinLnBrk="0" hangingPunct="1">
        <a:lnSpc>
          <a:spcPct val="90000"/>
        </a:lnSpc>
        <a:spcBef>
          <a:spcPts val="534"/>
        </a:spcBef>
        <a:buFont typeface="Arial" panose="020B0604020202020204" pitchFamily="34" charset="0"/>
        <a:buChar char="•"/>
        <a:defRPr sz="2562" kern="1200">
          <a:solidFill>
            <a:schemeClr val="tx1"/>
          </a:solidFill>
          <a:latin typeface="+mn-lt"/>
          <a:ea typeface="+mn-ea"/>
          <a:cs typeface="+mn-cs"/>
        </a:defRPr>
      </a:lvl2pPr>
      <a:lvl3pPr marL="1220413" indent="-244082" algn="l" defTabSz="976331" rtl="0" eaLnBrk="1" latinLnBrk="0" hangingPunct="1">
        <a:lnSpc>
          <a:spcPct val="90000"/>
        </a:lnSpc>
        <a:spcBef>
          <a:spcPts val="534"/>
        </a:spcBef>
        <a:buFont typeface="Arial" panose="020B0604020202020204" pitchFamily="34" charset="0"/>
        <a:buChar char="•"/>
        <a:defRPr sz="2136" kern="1200">
          <a:solidFill>
            <a:schemeClr val="tx1"/>
          </a:solidFill>
          <a:latin typeface="+mn-lt"/>
          <a:ea typeface="+mn-ea"/>
          <a:cs typeface="+mn-cs"/>
        </a:defRPr>
      </a:lvl3pPr>
      <a:lvl4pPr marL="1708579"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4pPr>
      <a:lvl5pPr marL="2196744"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5pPr>
      <a:lvl6pPr marL="2684910"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6pPr>
      <a:lvl7pPr marL="3173075"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7pPr>
      <a:lvl8pPr marL="3661240"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8pPr>
      <a:lvl9pPr marL="4149406"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9pPr>
    </p:bodyStyle>
    <p:otherStyle>
      <a:defPPr>
        <a:defRPr lang="en-US"/>
      </a:defPPr>
      <a:lvl1pPr marL="0" algn="l" defTabSz="976331" rtl="0" eaLnBrk="1" latinLnBrk="0" hangingPunct="1">
        <a:defRPr sz="1921" kern="1200">
          <a:solidFill>
            <a:schemeClr val="tx1"/>
          </a:solidFill>
          <a:latin typeface="+mn-lt"/>
          <a:ea typeface="+mn-ea"/>
          <a:cs typeface="+mn-cs"/>
        </a:defRPr>
      </a:lvl1pPr>
      <a:lvl2pPr marL="488165" algn="l" defTabSz="976331" rtl="0" eaLnBrk="1" latinLnBrk="0" hangingPunct="1">
        <a:defRPr sz="1921" kern="1200">
          <a:solidFill>
            <a:schemeClr val="tx1"/>
          </a:solidFill>
          <a:latin typeface="+mn-lt"/>
          <a:ea typeface="+mn-ea"/>
          <a:cs typeface="+mn-cs"/>
        </a:defRPr>
      </a:lvl2pPr>
      <a:lvl3pPr marL="976331" algn="l" defTabSz="976331" rtl="0" eaLnBrk="1" latinLnBrk="0" hangingPunct="1">
        <a:defRPr sz="1921" kern="1200">
          <a:solidFill>
            <a:schemeClr val="tx1"/>
          </a:solidFill>
          <a:latin typeface="+mn-lt"/>
          <a:ea typeface="+mn-ea"/>
          <a:cs typeface="+mn-cs"/>
        </a:defRPr>
      </a:lvl3pPr>
      <a:lvl4pPr marL="1464496" algn="l" defTabSz="976331" rtl="0" eaLnBrk="1" latinLnBrk="0" hangingPunct="1">
        <a:defRPr sz="1921" kern="1200">
          <a:solidFill>
            <a:schemeClr val="tx1"/>
          </a:solidFill>
          <a:latin typeface="+mn-lt"/>
          <a:ea typeface="+mn-ea"/>
          <a:cs typeface="+mn-cs"/>
        </a:defRPr>
      </a:lvl4pPr>
      <a:lvl5pPr marL="1952662" algn="l" defTabSz="976331" rtl="0" eaLnBrk="1" latinLnBrk="0" hangingPunct="1">
        <a:defRPr sz="1921" kern="1200">
          <a:solidFill>
            <a:schemeClr val="tx1"/>
          </a:solidFill>
          <a:latin typeface="+mn-lt"/>
          <a:ea typeface="+mn-ea"/>
          <a:cs typeface="+mn-cs"/>
        </a:defRPr>
      </a:lvl5pPr>
      <a:lvl6pPr marL="2440826" algn="l" defTabSz="976331" rtl="0" eaLnBrk="1" latinLnBrk="0" hangingPunct="1">
        <a:defRPr sz="1921" kern="1200">
          <a:solidFill>
            <a:schemeClr val="tx1"/>
          </a:solidFill>
          <a:latin typeface="+mn-lt"/>
          <a:ea typeface="+mn-ea"/>
          <a:cs typeface="+mn-cs"/>
        </a:defRPr>
      </a:lvl6pPr>
      <a:lvl7pPr marL="2928993" algn="l" defTabSz="976331" rtl="0" eaLnBrk="1" latinLnBrk="0" hangingPunct="1">
        <a:defRPr sz="1921" kern="1200">
          <a:solidFill>
            <a:schemeClr val="tx1"/>
          </a:solidFill>
          <a:latin typeface="+mn-lt"/>
          <a:ea typeface="+mn-ea"/>
          <a:cs typeface="+mn-cs"/>
        </a:defRPr>
      </a:lvl7pPr>
      <a:lvl8pPr marL="3417157" algn="l" defTabSz="976331" rtl="0" eaLnBrk="1" latinLnBrk="0" hangingPunct="1">
        <a:defRPr sz="1921" kern="1200">
          <a:solidFill>
            <a:schemeClr val="tx1"/>
          </a:solidFill>
          <a:latin typeface="+mn-lt"/>
          <a:ea typeface="+mn-ea"/>
          <a:cs typeface="+mn-cs"/>
        </a:defRPr>
      </a:lvl8pPr>
      <a:lvl9pPr marL="3905323" algn="l" defTabSz="976331" rtl="0" eaLnBrk="1" latinLnBrk="0" hangingPunct="1">
        <a:defRPr sz="192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71415B7-5D59-9FD0-E036-2062A9280B72}"/>
              </a:ext>
            </a:extLst>
          </p:cNvPr>
          <p:cNvGraphicFramePr>
            <a:graphicFrameLocks noGrp="1"/>
          </p:cNvGraphicFramePr>
          <p:nvPr>
            <p:extLst>
              <p:ext uri="{D42A27DB-BD31-4B8C-83A1-F6EECF244321}">
                <p14:modId xmlns:p14="http://schemas.microsoft.com/office/powerpoint/2010/main" val="366700287"/>
              </p:ext>
            </p:extLst>
          </p:nvPr>
        </p:nvGraphicFramePr>
        <p:xfrm>
          <a:off x="445995" y="2255520"/>
          <a:ext cx="6858000" cy="1152144"/>
        </p:xfrm>
        <a:graphic>
          <a:graphicData uri="http://schemas.openxmlformats.org/drawingml/2006/table">
            <a:tbl>
              <a:tblPr firstRow="1" bandRow="1">
                <a:tableStyleId>{5C22544A-7EE6-4342-B048-85BDC9FD1C3A}</a:tableStyleId>
              </a:tblPr>
              <a:tblGrid>
                <a:gridCol w="2834640">
                  <a:extLst>
                    <a:ext uri="{9D8B030D-6E8A-4147-A177-3AD203B41FA5}">
                      <a16:colId xmlns:a16="http://schemas.microsoft.com/office/drawing/2014/main" val="463931578"/>
                    </a:ext>
                  </a:extLst>
                </a:gridCol>
                <a:gridCol w="2011680">
                  <a:extLst>
                    <a:ext uri="{9D8B030D-6E8A-4147-A177-3AD203B41FA5}">
                      <a16:colId xmlns:a16="http://schemas.microsoft.com/office/drawing/2014/main" val="617857949"/>
                    </a:ext>
                  </a:extLst>
                </a:gridCol>
                <a:gridCol w="2011680">
                  <a:extLst>
                    <a:ext uri="{9D8B030D-6E8A-4147-A177-3AD203B41FA5}">
                      <a16:colId xmlns:a16="http://schemas.microsoft.com/office/drawing/2014/main" val="3835174812"/>
                    </a:ext>
                  </a:extLst>
                </a:gridCol>
              </a:tblGrid>
              <a:tr h="384048">
                <a:tc>
                  <a:txBody>
                    <a:bodyPr/>
                    <a:lstStyle/>
                    <a:p>
                      <a:pPr algn="l"/>
                      <a:endParaRPr lang="en-US" sz="800" dirty="0">
                        <a:solidFill>
                          <a:schemeClr val="tx1"/>
                        </a:solidFill>
                        <a:latin typeface="Poppins" pitchFamily="2" charset="77"/>
                        <a:cs typeface="Poppins" pitchFamily="2" charset="77"/>
                      </a:endParaRPr>
                    </a:p>
                  </a:txBody>
                  <a:tcPr anchor="ctr">
                    <a:solidFill>
                      <a:schemeClr val="bg2"/>
                    </a:solidFill>
                  </a:tcPr>
                </a:tc>
                <a:tc>
                  <a:txBody>
                    <a:bodyPr/>
                    <a:lstStyle/>
                    <a:p>
                      <a:pPr algn="l" fontAlgn="ctr"/>
                      <a:r>
                        <a:rPr lang="en-US" sz="800" b="1" i="0" u="none" strike="noStrike" dirty="0">
                          <a:solidFill>
                            <a:schemeClr val="tx1"/>
                          </a:solidFill>
                          <a:effectLst/>
                          <a:latin typeface="Poppins" pitchFamily="2" charset="77"/>
                          <a:cs typeface="Poppins" pitchFamily="2" charset="77"/>
                        </a:rPr>
                        <a:t>Indemnity Gold</a:t>
                      </a:r>
                    </a:p>
                  </a:txBody>
                  <a:tcPr anchor="ctr">
                    <a:solidFill>
                      <a:schemeClr val="bg2"/>
                    </a:solidFill>
                  </a:tcPr>
                </a:tc>
                <a:tc>
                  <a:txBody>
                    <a:bodyPr/>
                    <a:lstStyle/>
                    <a:p>
                      <a:pPr algn="l" fontAlgn="ctr"/>
                      <a:r>
                        <a:rPr lang="en-US" sz="800" b="1" i="0" u="none" strike="noStrike" dirty="0">
                          <a:solidFill>
                            <a:schemeClr val="tx1"/>
                          </a:solidFill>
                          <a:effectLst/>
                          <a:latin typeface="Poppins" pitchFamily="2" charset="77"/>
                          <a:cs typeface="Poppins" pitchFamily="2" charset="77"/>
                        </a:rPr>
                        <a:t>Indemnity Plus</a:t>
                      </a:r>
                    </a:p>
                  </a:txBody>
                  <a:tcPr anchor="ctr">
                    <a:solidFill>
                      <a:schemeClr val="bg2"/>
                    </a:solidFill>
                  </a:tcPr>
                </a:tc>
                <a:extLst>
                  <a:ext uri="{0D108BD9-81ED-4DB2-BD59-A6C34878D82A}">
                    <a16:rowId xmlns:a16="http://schemas.microsoft.com/office/drawing/2014/main" val="937156973"/>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Emergency Ground Ambulance Coverage</a:t>
                      </a:r>
                    </a:p>
                  </a:txBody>
                  <a:tcPr anchor="ctr">
                    <a:solidFill>
                      <a:schemeClr val="tx1"/>
                    </a:solidFill>
                  </a:tcPr>
                </a:tc>
                <a:tc>
                  <a:txBody>
                    <a:bodyPr/>
                    <a:lstStyle/>
                    <a:p>
                      <a:endParaRPr lang="en-US" sz="800" baseline="30000" dirty="0">
                        <a:latin typeface="Poppins" pitchFamily="2" charset="77"/>
                        <a:cs typeface="Poppins" pitchFamily="2" charset="77"/>
                      </a:endParaRP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b="1" baseline="0" dirty="0">
                          <a:latin typeface="Poppins" pitchFamily="2" charset="77"/>
                          <a:cs typeface="Poppins" pitchFamily="2" charset="77"/>
                        </a:rPr>
                        <a:t>$250 indemnity</a:t>
                      </a:r>
                      <a:r>
                        <a:rPr lang="en-US" sz="800" b="0" baseline="30000" dirty="0">
                          <a:latin typeface="Poppins" pitchFamily="2" charset="77"/>
                          <a:cs typeface="Poppins" pitchFamily="2" charset="77"/>
                        </a:rPr>
                        <a:t>1</a:t>
                      </a:r>
                    </a:p>
                  </a:txBody>
                  <a:tcPr anchor="ctr">
                    <a:solidFill>
                      <a:schemeClr val="tx1"/>
                    </a:solidFill>
                  </a:tcPr>
                </a:tc>
                <a:extLst>
                  <a:ext uri="{0D108BD9-81ED-4DB2-BD59-A6C34878D82A}">
                    <a16:rowId xmlns:a16="http://schemas.microsoft.com/office/drawing/2014/main" val="2003876479"/>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Emergency Air Ambulance Coverage</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b="1" baseline="0" dirty="0">
                          <a:latin typeface="Poppins" pitchFamily="2" charset="77"/>
                          <a:cs typeface="Poppins" pitchFamily="2" charset="77"/>
                        </a:rPr>
                        <a:t>$15,000 indemnity</a:t>
                      </a:r>
                      <a:r>
                        <a:rPr lang="en-US" sz="800" b="0" baseline="30000" dirty="0">
                          <a:latin typeface="Poppins" pitchFamily="2" charset="77"/>
                          <a:cs typeface="Poppins" pitchFamily="2" charset="77"/>
                        </a:rPr>
                        <a:t>1</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b="1" baseline="0" dirty="0">
                          <a:latin typeface="Poppins" pitchFamily="2" charset="77"/>
                          <a:cs typeface="Poppins" pitchFamily="2" charset="77"/>
                        </a:rPr>
                        <a:t>$10,000 indemnity</a:t>
                      </a:r>
                      <a:r>
                        <a:rPr lang="en-US" sz="800" b="0" baseline="30000" dirty="0">
                          <a:latin typeface="Poppins" pitchFamily="2" charset="77"/>
                          <a:cs typeface="Poppins" pitchFamily="2" charset="77"/>
                        </a:rPr>
                        <a:t>1</a:t>
                      </a:r>
                    </a:p>
                  </a:txBody>
                  <a:tcPr anchor="ctr">
                    <a:solidFill>
                      <a:schemeClr val="bg2">
                        <a:alpha val="5000"/>
                      </a:schemeClr>
                    </a:solidFill>
                  </a:tcPr>
                </a:tc>
                <a:extLst>
                  <a:ext uri="{0D108BD9-81ED-4DB2-BD59-A6C34878D82A}">
                    <a16:rowId xmlns:a16="http://schemas.microsoft.com/office/drawing/2014/main" val="2031170236"/>
                  </a:ext>
                </a:extLst>
              </a:tr>
            </a:tbl>
          </a:graphicData>
        </a:graphic>
      </p:graphicFrame>
    </p:spTree>
    <p:extLst>
      <p:ext uri="{BB962C8B-B14F-4D97-AF65-F5344CB8AC3E}">
        <p14:creationId xmlns:p14="http://schemas.microsoft.com/office/powerpoint/2010/main" val="348528106"/>
      </p:ext>
    </p:extLst>
  </p:cSld>
  <p:clrMapOvr>
    <a:masterClrMapping/>
  </p:clrMapOvr>
</p:sld>
</file>

<file path=ppt/theme/theme1.xml><?xml version="1.0" encoding="utf-8"?>
<a:theme xmlns:a="http://schemas.openxmlformats.org/drawingml/2006/main" name="MASA">
  <a:themeElements>
    <a:clrScheme name="MASA">
      <a:dk1>
        <a:srgbClr val="230871"/>
      </a:dk1>
      <a:lt1>
        <a:srgbClr val="FFFFFF"/>
      </a:lt1>
      <a:dk2>
        <a:srgbClr val="0071CE"/>
      </a:dk2>
      <a:lt2>
        <a:srgbClr val="FFFFFF"/>
      </a:lt2>
      <a:accent1>
        <a:srgbClr val="E64B38"/>
      </a:accent1>
      <a:accent2>
        <a:srgbClr val="FFD040"/>
      </a:accent2>
      <a:accent3>
        <a:srgbClr val="968693"/>
      </a:accent3>
      <a:accent4>
        <a:srgbClr val="54378D"/>
      </a:accent4>
      <a:accent5>
        <a:srgbClr val="7F65A9"/>
      </a:accent5>
      <a:accent6>
        <a:srgbClr val="A996C5"/>
      </a:accent6>
      <a:hlink>
        <a:srgbClr val="0071CE"/>
      </a:hlink>
      <a:folHlink>
        <a:srgbClr val="A996C3"/>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MASA" id="{88ED9641-9416-B945-959F-93E71249B652}" vid="{BF9284B3-030E-4B44-8EFF-CFD511DE663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MASA</Template>
  <TotalTime>3225</TotalTime>
  <Words>21</Words>
  <Application>Microsoft Macintosh PowerPoint</Application>
  <PresentationFormat>Custom</PresentationFormat>
  <Paragraphs>7</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Aptos Display</vt:lpstr>
      <vt:lpstr>Arial</vt:lpstr>
      <vt:lpstr>Open Sans</vt:lpstr>
      <vt:lpstr>Poppins</vt:lpstr>
      <vt:lpstr>MASA</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MM/DD/YYYY</dc:title>
  <dc:creator>Griffin Croft</dc:creator>
  <cp:lastModifiedBy>Griffin Croft</cp:lastModifiedBy>
  <cp:revision>40</cp:revision>
  <dcterms:created xsi:type="dcterms:W3CDTF">2024-03-14T18:51:59Z</dcterms:created>
  <dcterms:modified xsi:type="dcterms:W3CDTF">2025-01-30T21:26:50Z</dcterms:modified>
</cp:coreProperties>
</file>