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5"/>
    <p:restoredTop sz="94673"/>
  </p:normalViewPr>
  <p:slideViewPr>
    <p:cSldViewPr snapToGrid="0">
      <p:cViewPr varScale="1">
        <p:scale>
          <a:sx n="73" d="100"/>
          <a:sy n="73" d="100"/>
        </p:scale>
        <p:origin x="2784"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77EB000-2358-F22E-9487-28246BB7EB60}"/>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pic>
        <p:nvPicPr>
          <p:cNvPr id="4" name="Picture 3">
            <a:extLst>
              <a:ext uri="{FF2B5EF4-FFF2-40B4-BE49-F238E27FC236}">
                <a16:creationId xmlns:a16="http://schemas.microsoft.com/office/drawing/2014/main" xmlns="" id="{6106B8D0-6E46-72BA-BE76-5E329A3AA75E}"/>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6" name="object 2">
            <a:extLst>
              <a:ext uri="{FF2B5EF4-FFF2-40B4-BE49-F238E27FC236}">
                <a16:creationId xmlns:a16="http://schemas.microsoft.com/office/drawing/2014/main" xmlns="" id="{D79124C1-D36D-BAC1-1E08-E9A115A0D4B1}"/>
              </a:ext>
            </a:extLst>
          </p:cNvPr>
          <p:cNvSpPr txBox="1">
            <a:spLocks/>
          </p:cNvSpPr>
          <p:nvPr userDrawn="1"/>
        </p:nvSpPr>
        <p:spPr>
          <a:xfrm>
            <a:off x="430330" y="375435"/>
            <a:ext cx="4748887"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7" name="object 4">
            <a:extLst>
              <a:ext uri="{FF2B5EF4-FFF2-40B4-BE49-F238E27FC236}">
                <a16:creationId xmlns:a16="http://schemas.microsoft.com/office/drawing/2014/main" xmlns="" id="{6C05B5DF-BDEC-8467-9550-C94F5D625D2F}"/>
              </a:ext>
            </a:extLst>
          </p:cNvPr>
          <p:cNvSpPr txBox="1"/>
          <p:nvPr userDrawn="1"/>
        </p:nvSpPr>
        <p:spPr>
          <a:xfrm>
            <a:off x="442205" y="909633"/>
            <a:ext cx="6726038" cy="1156535"/>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
        <p:nvSpPr>
          <p:cNvPr id="5" name="TextBox 4">
            <a:extLst>
              <a:ext uri="{FF2B5EF4-FFF2-40B4-BE49-F238E27FC236}">
                <a16:creationId xmlns:a16="http://schemas.microsoft.com/office/drawing/2014/main" xmlns="" id="{38D5E2AC-8C49-C778-D3EF-C60118494D39}"/>
              </a:ext>
            </a:extLst>
          </p:cNvPr>
          <p:cNvSpPr txBox="1"/>
          <p:nvPr userDrawn="1"/>
        </p:nvSpPr>
        <p:spPr>
          <a:xfrm>
            <a:off x="418455" y="8714952"/>
            <a:ext cx="6341574" cy="1033488"/>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Solo Estados Unidos y Canadá | 3: Estados Unidos, Canadá, México, el Caribe (excluyendo Cuba), las Bahamas y las Bermudas | </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4: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3448687975"/>
              </p:ext>
            </p:extLst>
          </p:nvPr>
        </p:nvGraphicFramePr>
        <p:xfrm>
          <a:off x="445995" y="2255520"/>
          <a:ext cx="6858001" cy="3456432"/>
        </p:xfrm>
        <a:graphic>
          <a:graphicData uri="http://schemas.openxmlformats.org/drawingml/2006/table">
            <a:tbl>
              <a:tblPr firstRow="1" bandRow="1">
                <a:tableStyleId>{5C22544A-7EE6-4342-B048-85BDC9FD1C3A}</a:tableStyleId>
              </a:tblPr>
              <a:tblGrid>
                <a:gridCol w="3229022">
                  <a:extLst>
                    <a:ext uri="{9D8B030D-6E8A-4147-A177-3AD203B41FA5}">
                      <a16:colId xmlns:a16="http://schemas.microsoft.com/office/drawing/2014/main" xmlns="" val="463931578"/>
                    </a:ext>
                  </a:extLst>
                </a:gridCol>
                <a:gridCol w="865051">
                  <a:extLst>
                    <a:ext uri="{9D8B030D-6E8A-4147-A177-3AD203B41FA5}">
                      <a16:colId xmlns:a16="http://schemas.microsoft.com/office/drawing/2014/main" xmlns="" val="617857949"/>
                    </a:ext>
                  </a:extLst>
                </a:gridCol>
                <a:gridCol w="865051">
                  <a:extLst>
                    <a:ext uri="{9D8B030D-6E8A-4147-A177-3AD203B41FA5}">
                      <a16:colId xmlns:a16="http://schemas.microsoft.com/office/drawing/2014/main" xmlns="" val="3835174812"/>
                    </a:ext>
                  </a:extLst>
                </a:gridCol>
                <a:gridCol w="865051">
                  <a:extLst>
                    <a:ext uri="{9D8B030D-6E8A-4147-A177-3AD203B41FA5}">
                      <a16:colId xmlns:a16="http://schemas.microsoft.com/office/drawing/2014/main" xmlns="" val="1783301157"/>
                    </a:ext>
                  </a:extLst>
                </a:gridCol>
                <a:gridCol w="1033826">
                  <a:extLst>
                    <a:ext uri="{9D8B030D-6E8A-4147-A177-3AD203B41FA5}">
                      <a16:colId xmlns:a16="http://schemas.microsoft.com/office/drawing/2014/main" xmlns="" val="4138530766"/>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ctr"/>
                      <a:r>
                        <a:rPr lang="es-US" sz="800" b="1" i="0" u="none" strike="noStrike" baseline="0" dirty="0">
                          <a:solidFill>
                            <a:schemeClr val="tx1"/>
                          </a:solidFill>
                          <a:effectLst/>
                          <a:latin typeface="Poppins" pitchFamily="2" charset="77"/>
                          <a:ea typeface="Poppins" pitchFamily="2" charset="77"/>
                          <a:cs typeface="Poppins" pitchFamily="2" charset="77"/>
                        </a:rPr>
                        <a:t>Essentials</a:t>
                      </a:r>
                    </a:p>
                  </a:txBody>
                  <a:tcPr anchor="ctr">
                    <a:solidFill>
                      <a:schemeClr val="bg2"/>
                    </a:solidFill>
                  </a:tcPr>
                </a:tc>
                <a:tc>
                  <a:txBody>
                    <a:bodyPr/>
                    <a:lstStyle/>
                    <a:p>
                      <a:pPr algn="l" rtl="0" fontAlgn="ctr"/>
                      <a:r>
                        <a:rPr lang="es-US" sz="800" b="1" i="0" u="none" strike="noStrike" baseline="0" dirty="0">
                          <a:solidFill>
                            <a:schemeClr val="tx1"/>
                          </a:solidFill>
                          <a:effectLst/>
                          <a:latin typeface="Poppins" pitchFamily="2" charset="77"/>
                          <a:ea typeface="Poppins" pitchFamily="2" charset="77"/>
                          <a:cs typeface="Poppins" pitchFamily="2" charset="77"/>
                        </a:rPr>
                        <a:t>Emergent Plus</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Premier</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Complemento Family+ </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pPr algn="l" rtl="0"/>
                      <a:endParaRPr lang="es-US" sz="800" dirty="0"/>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bg2">
                        <a:alpha val="5000"/>
                      </a:schemeClr>
                    </a:solidFill>
                  </a:tcPr>
                </a:tc>
                <a:tc>
                  <a:txBody>
                    <a:bodyPr/>
                    <a:lstStyle/>
                    <a:p>
                      <a:pPr algn="l" rtl="0"/>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106139196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menores</a:t>
                      </a:r>
                    </a:p>
                  </a:txBody>
                  <a:tcPr anchor="ctr">
                    <a:solidFill>
                      <a:schemeClr val="tx1"/>
                    </a:solidFill>
                  </a:tcPr>
                </a:tc>
                <a:tc>
                  <a:txBody>
                    <a:bodyPr/>
                    <a:lstStyle/>
                    <a:p>
                      <a:pPr algn="l" rtl="0"/>
                      <a:endParaRPr lang="es-US" sz="800" dirty="0"/>
                    </a:p>
                  </a:txBody>
                  <a:tcPr anchor="ctr">
                    <a:solidFill>
                      <a:schemeClr val="tx1"/>
                    </a:solidFill>
                  </a:tcPr>
                </a:tc>
                <a:tc>
                  <a:txBody>
                    <a:bodyPr/>
                    <a:lstStyle/>
                    <a:p>
                      <a:pPr algn="l" rtl="0"/>
                      <a:endParaRPr lang="es-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extLst>
                  <a:ext uri="{0D108BD9-81ED-4DB2-BD59-A6C34878D82A}">
                    <a16:rowId xmlns:a16="http://schemas.microsoft.com/office/drawing/2014/main" xmlns="" val="330910207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mascotas</a:t>
                      </a:r>
                    </a:p>
                  </a:txBody>
                  <a:tcPr anchor="ctr">
                    <a:solidFill>
                      <a:schemeClr val="bg2">
                        <a:alpha val="5000"/>
                      </a:schemeClr>
                    </a:solidFill>
                  </a:tcPr>
                </a:tc>
                <a:tc>
                  <a:txBody>
                    <a:bodyPr/>
                    <a:lstStyle/>
                    <a:p>
                      <a:pPr algn="l" rtl="0"/>
                      <a:endParaRPr lang="es-US" sz="800" dirty="0"/>
                    </a:p>
                  </a:txBody>
                  <a:tcPr anchor="ctr">
                    <a:solidFill>
                      <a:schemeClr val="bg2">
                        <a:alpha val="5000"/>
                      </a:schemeClr>
                    </a:solidFill>
                  </a:tcPr>
                </a:tc>
                <a:tc>
                  <a:txBody>
                    <a:bodyPr/>
                    <a:lstStyle/>
                    <a:p>
                      <a:pPr algn="l" rtl="0"/>
                      <a:endParaRPr lang="es-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bg2">
                        <a:alpha val="5000"/>
                      </a:schemeClr>
                    </a:solidFill>
                  </a:tcPr>
                </a:tc>
                <a:tc>
                  <a:txBody>
                    <a:bodyPr/>
                    <a:lstStyle/>
                    <a:p>
                      <a:pPr algn="l" rtl="0"/>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311763213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atención continua después del ingreso</a:t>
                      </a:r>
                    </a:p>
                  </a:txBody>
                  <a:tcPr anchor="ctr">
                    <a:solidFill>
                      <a:schemeClr val="tx1"/>
                    </a:solidFill>
                  </a:tcPr>
                </a:tc>
                <a:tc>
                  <a:txBody>
                    <a:bodyPr/>
                    <a:lstStyle/>
                    <a:p>
                      <a:pPr algn="l" rtl="0"/>
                      <a:endParaRPr lang="es-US" sz="800" dirty="0"/>
                    </a:p>
                  </a:txBody>
                  <a:tcPr anchor="ctr">
                    <a:solidFill>
                      <a:schemeClr val="tx1"/>
                    </a:solidFill>
                  </a:tcPr>
                </a:tc>
                <a:tc>
                  <a:txBody>
                    <a:bodyPr/>
                    <a:lstStyle/>
                    <a:p>
                      <a:pPr algn="l" rtl="0"/>
                      <a:endParaRPr lang="es-US" sz="800" dirty="0"/>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tx1"/>
                    </a:solidFill>
                  </a:tcPr>
                </a:tc>
                <a:tc>
                  <a:txBody>
                    <a:bodyPr/>
                    <a:lstStyle/>
                    <a:p>
                      <a:pPr algn="l" rtl="0"/>
                      <a:endParaRPr lang="es-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xmlns="" val="123230550"/>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Protección de gastos por enfermedad mientras está fuera de casa</a:t>
                      </a:r>
                    </a:p>
                  </a:txBody>
                  <a:tcPr anchor="ctr">
                    <a:solidFill>
                      <a:schemeClr val="bg2">
                        <a:alpha val="5000"/>
                      </a:schemeClr>
                    </a:solidFill>
                  </a:tcPr>
                </a:tc>
                <a:tc>
                  <a:txBody>
                    <a:bodyPr/>
                    <a:lstStyle/>
                    <a:p>
                      <a:pPr algn="l" rtl="0"/>
                      <a:endParaRPr lang="es-US" sz="800" dirty="0"/>
                    </a:p>
                  </a:txBody>
                  <a:tcPr anchor="ctr">
                    <a:solidFill>
                      <a:schemeClr val="bg2">
                        <a:alpha val="5000"/>
                      </a:schemeClr>
                    </a:solidFill>
                  </a:tcPr>
                </a:tc>
                <a:tc>
                  <a:txBody>
                    <a:bodyPr/>
                    <a:lstStyle/>
                    <a:p>
                      <a:pPr algn="l" rtl="0"/>
                      <a:endParaRPr lang="es-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4</a:t>
                      </a:r>
                    </a:p>
                  </a:txBody>
                  <a:tcPr anchor="ctr">
                    <a:solidFill>
                      <a:schemeClr val="bg2">
                        <a:alpha val="5000"/>
                      </a:schemeClr>
                    </a:solidFill>
                  </a:tcPr>
                </a:tc>
                <a:tc>
                  <a:txBody>
                    <a:bodyPr/>
                    <a:lstStyle/>
                    <a:p>
                      <a:pPr algn="l" rtl="0"/>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3941727503"/>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UH1sqMhN"/>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3232</TotalTime>
  <Words>104</Words>
  <Application>Microsoft Office PowerPoint</Application>
  <PresentationFormat>自定义</PresentationFormat>
  <Paragraphs>31</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38</cp:revision>
  <dcterms:created xsi:type="dcterms:W3CDTF">2024-03-14T18:51:59Z</dcterms:created>
  <dcterms:modified xsi:type="dcterms:W3CDTF">2025-03-04T00:21:10Z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D2832283-5303-4E11-8530-741442656F2B</vt:lpwstr>
  </property>
  <property fmtid="{D5CDD505-2E9C-101B-9397-08002B2CF9AE}" pid="3" name="ArticulatePath">
    <vt:lpwstr>MASA_NH-Plan-Comparison_Eff-04-2025</vt:lpwstr>
  </property>
</Properties>
</file>