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5"/>
  </p:notesMasterIdLst>
  <p:handoutMasterIdLst>
    <p:handoutMasterId r:id="rId6"/>
  </p:handoutMasterIdLst>
  <p:sldIdLst>
    <p:sldId id="258" r:id="rId2"/>
    <p:sldId id="257" r:id="rId3"/>
    <p:sldId id="259" r:id="rId4"/>
  </p:sldIdLst>
  <p:sldSz cx="7772400" cy="10058400"/>
  <p:notesSz cx="6858000" cy="9144000"/>
  <p:custDataLst>
    <p:tags r:id="rId7"/>
  </p:custDataLst>
  <p:defaultTextStyle>
    <a:defPPr>
      <a:defRPr lang="en-US"/>
    </a:defPPr>
    <a:lvl1pPr algn="l" defTabSz="819150" rtl="0" fontAlgn="base">
      <a:spcBef>
        <a:spcPct val="0"/>
      </a:spcBef>
      <a:spcAft>
        <a:spcPct val="0"/>
      </a:spcAft>
      <a:defRPr sz="1600" kern="1200">
        <a:solidFill>
          <a:srgbClr val="000000"/>
        </a:solidFill>
        <a:latin typeface="Aptos Display" panose="020B0004020202020204" pitchFamily="34" charset="0"/>
        <a:ea typeface="Aptos Display" panose="020B0004020202020204" pitchFamily="34" charset="0"/>
        <a:cs typeface="+mn-cs"/>
      </a:defRPr>
    </a:lvl1pPr>
    <a:lvl2pPr marL="409575" algn="l" defTabSz="819150" rtl="0" fontAlgn="base">
      <a:spcBef>
        <a:spcPct val="0"/>
      </a:spcBef>
      <a:spcAft>
        <a:spcPct val="0"/>
      </a:spcAft>
      <a:defRPr sz="1600" kern="1200">
        <a:solidFill>
          <a:srgbClr val="000000"/>
        </a:solidFill>
        <a:latin typeface="Aptos Display" panose="020B0004020202020204" pitchFamily="34" charset="0"/>
        <a:ea typeface="Aptos Display" panose="020B0004020202020204" pitchFamily="34" charset="0"/>
        <a:cs typeface="+mn-cs"/>
      </a:defRPr>
    </a:lvl2pPr>
    <a:lvl3pPr marL="819150" algn="l" defTabSz="819150" rtl="0" fontAlgn="base">
      <a:spcBef>
        <a:spcPct val="0"/>
      </a:spcBef>
      <a:spcAft>
        <a:spcPct val="0"/>
      </a:spcAft>
      <a:defRPr sz="1600" kern="1200">
        <a:solidFill>
          <a:srgbClr val="000000"/>
        </a:solidFill>
        <a:latin typeface="Aptos Display" panose="020B0004020202020204" pitchFamily="34" charset="0"/>
        <a:ea typeface="Aptos Display" panose="020B0004020202020204" pitchFamily="34" charset="0"/>
        <a:cs typeface="+mn-cs"/>
      </a:defRPr>
    </a:lvl3pPr>
    <a:lvl4pPr marL="1230313" algn="l" defTabSz="819150" rtl="0" fontAlgn="base">
      <a:spcBef>
        <a:spcPct val="0"/>
      </a:spcBef>
      <a:spcAft>
        <a:spcPct val="0"/>
      </a:spcAft>
      <a:defRPr sz="1600" kern="1200">
        <a:solidFill>
          <a:srgbClr val="000000"/>
        </a:solidFill>
        <a:latin typeface="Aptos Display" panose="020B0004020202020204" pitchFamily="34" charset="0"/>
        <a:ea typeface="Aptos Display" panose="020B0004020202020204" pitchFamily="34" charset="0"/>
        <a:cs typeface="+mn-cs"/>
      </a:defRPr>
    </a:lvl4pPr>
    <a:lvl5pPr marL="1639888" algn="l" defTabSz="819150" rtl="0" fontAlgn="base">
      <a:spcBef>
        <a:spcPct val="0"/>
      </a:spcBef>
      <a:spcAft>
        <a:spcPct val="0"/>
      </a:spcAft>
      <a:defRPr sz="1600" kern="1200">
        <a:solidFill>
          <a:srgbClr val="000000"/>
        </a:solidFill>
        <a:latin typeface="Aptos Display" panose="020B0004020202020204" pitchFamily="34" charset="0"/>
        <a:ea typeface="Aptos Display" panose="020B0004020202020204" pitchFamily="34" charset="0"/>
        <a:cs typeface="+mn-cs"/>
      </a:defRPr>
    </a:lvl5pPr>
    <a:lvl6pPr marL="2286000" algn="l" defTabSz="914400" rtl="0" eaLnBrk="1" latinLnBrk="0" hangingPunct="1">
      <a:defRPr sz="1600" kern="1200">
        <a:solidFill>
          <a:srgbClr val="000000"/>
        </a:solidFill>
        <a:latin typeface="Aptos Display" panose="020B0004020202020204" pitchFamily="34" charset="0"/>
        <a:ea typeface="Aptos Display" panose="020B0004020202020204" pitchFamily="34" charset="0"/>
        <a:cs typeface="+mn-cs"/>
      </a:defRPr>
    </a:lvl6pPr>
    <a:lvl7pPr marL="2743200" algn="l" defTabSz="914400" rtl="0" eaLnBrk="1" latinLnBrk="0" hangingPunct="1">
      <a:defRPr sz="1600" kern="1200">
        <a:solidFill>
          <a:srgbClr val="000000"/>
        </a:solidFill>
        <a:latin typeface="Aptos Display" panose="020B0004020202020204" pitchFamily="34" charset="0"/>
        <a:ea typeface="Aptos Display" panose="020B0004020202020204" pitchFamily="34" charset="0"/>
        <a:cs typeface="+mn-cs"/>
      </a:defRPr>
    </a:lvl7pPr>
    <a:lvl8pPr marL="3200400" algn="l" defTabSz="914400" rtl="0" eaLnBrk="1" latinLnBrk="0" hangingPunct="1">
      <a:defRPr sz="1600" kern="1200">
        <a:solidFill>
          <a:srgbClr val="000000"/>
        </a:solidFill>
        <a:latin typeface="Aptos Display" panose="020B0004020202020204" pitchFamily="34" charset="0"/>
        <a:ea typeface="Aptos Display" panose="020B0004020202020204" pitchFamily="34" charset="0"/>
        <a:cs typeface="+mn-cs"/>
      </a:defRPr>
    </a:lvl8pPr>
    <a:lvl9pPr marL="3657600" algn="l" defTabSz="914400" rtl="0" eaLnBrk="1" latinLnBrk="0" hangingPunct="1">
      <a:defRPr sz="1600" kern="1200">
        <a:solidFill>
          <a:srgbClr val="000000"/>
        </a:solidFill>
        <a:latin typeface="Aptos Display" panose="020B0004020202020204" pitchFamily="34" charset="0"/>
        <a:ea typeface="Aptos Display" panose="020B0004020202020204" pitchFamily="34"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93"/>
    <p:restoredTop sz="92308" autoAdjust="0"/>
  </p:normalViewPr>
  <p:slideViewPr>
    <p:cSldViewPr>
      <p:cViewPr varScale="1">
        <p:scale>
          <a:sx n="70" d="100"/>
          <a:sy n="70" d="100"/>
        </p:scale>
        <p:origin x="3486" y="78"/>
      </p:cViewPr>
      <p:guideLst>
        <p:guide orient="horz" pos="2160"/>
        <p:guide pos="2880"/>
      </p:guideLst>
    </p:cSldViewPr>
  </p:slideViewPr>
  <p:notesTextViewPr>
    <p:cViewPr>
      <p:scale>
        <a:sx n="100" d="100"/>
        <a:sy n="100" d="100"/>
      </p:scale>
      <p:origin x="0" y="0"/>
    </p:cViewPr>
  </p:notesTextViewPr>
  <p:notesViewPr>
    <p:cSldViewPr>
      <p:cViewPr varScale="1">
        <p:scale>
          <a:sx n="93" d="100"/>
          <a:sy n="93" d="100"/>
        </p:scale>
        <p:origin x="-102" y="-26"/>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Header Placeholder 1">
            <a:extLst>
              <a:ext uri="{FF2B5EF4-FFF2-40B4-BE49-F238E27FC236}">
                <a16:creationId xmlns:a16="http://schemas.microsoft.com/office/drawing/2014/main" id="{F51537B4-5682-3659-E415-69C648BE5B64}"/>
              </a:ext>
            </a:extLst>
          </p:cNvPr>
          <p:cNvSpPr>
            <a:spLocks noGrp="1" noChangeArrowheads="1"/>
          </p:cNvSpPr>
          <p:nvPr>
            <p:ph type="hdr" sz="quarter"/>
          </p:nvPr>
        </p:nvSpPr>
        <p:spPr bwMode="auto">
          <a:xfrm>
            <a:off x="0"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8195" name="Date Placeholder 2">
            <a:extLst>
              <a:ext uri="{FF2B5EF4-FFF2-40B4-BE49-F238E27FC236}">
                <a16:creationId xmlns:a16="http://schemas.microsoft.com/office/drawing/2014/main" id="{EC95E2E4-DB3D-C83E-F55F-E2AFD32D0FBE}"/>
              </a:ext>
            </a:extLst>
          </p:cNvPr>
          <p:cNvSpPr>
            <a:spLocks noGrp="1" noChangeArrowheads="1"/>
          </p:cNvSpPr>
          <p:nvPr>
            <p:ph type="dt" sz="quarter" idx="2"/>
          </p:nvPr>
        </p:nvSpPr>
        <p:spPr bwMode="auto">
          <a:xfrm>
            <a:off x="3884613"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vert="horz" wrap="square" lIns="91440" tIns="45720" rIns="91440" bIns="45720" numCol="1" anchor="t" anchorCtr="0" compatLnSpc="1">
            <a:prstTxWarp prst="textNoShape">
              <a:avLst/>
            </a:prstTxWarp>
          </a:bodyPr>
          <a:lstStyle>
            <a:lvl1pPr algn="r">
              <a:defRPr sz="1200"/>
            </a:lvl1pPr>
          </a:lstStyle>
          <a:p>
            <a:fld id="{2CE7DEDD-2834-4103-8654-93D82E535797}" type="datetime1">
              <a:rPr lang="en-US" altLang="en-US"/>
              <a:pPr/>
              <a:t>5/6/2026</a:t>
            </a:fld>
            <a:endParaRPr lang="en-US" altLang="en-US"/>
          </a:p>
        </p:txBody>
      </p:sp>
      <p:sp>
        <p:nvSpPr>
          <p:cNvPr id="8196" name="Footer Placeholder 3">
            <a:extLst>
              <a:ext uri="{FF2B5EF4-FFF2-40B4-BE49-F238E27FC236}">
                <a16:creationId xmlns:a16="http://schemas.microsoft.com/office/drawing/2014/main" id="{F8931AC5-83BE-8589-D898-90522366516B}"/>
              </a:ext>
            </a:extLst>
          </p:cNvPr>
          <p:cNvSpPr>
            <a:spLocks noGrp="1" noChangeArrowheads="1"/>
          </p:cNvSpPr>
          <p:nvPr>
            <p:ph type="ftr" sz="quarter" idx="3"/>
          </p:nvPr>
        </p:nvSpPr>
        <p:spPr bwMode="auto">
          <a:xfrm>
            <a:off x="0"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5" name="Slide Number Placeholder 4">
            <a:extLst>
              <a:ext uri="{FF2B5EF4-FFF2-40B4-BE49-F238E27FC236}">
                <a16:creationId xmlns:a16="http://schemas.microsoft.com/office/drawing/2014/main" id="{3DED780C-D787-78FC-170D-088FD8D0549D}"/>
              </a:ext>
            </a:extLst>
          </p:cNvPr>
          <p:cNvSpPr>
            <a:spLocks noGrp="1"/>
          </p:cNvSpPr>
          <p:nvPr>
            <p:ph type="sldNum" sz="quarter" idx="3"/>
          </p:nvPr>
        </p:nvSpPr>
        <p:spPr>
          <a:xfrm>
            <a:off x="3884613" y="8685213"/>
            <a:ext cx="2971800" cy="458787"/>
          </a:xfrm>
          <a:prstGeom prst="rect">
            <a:avLst/>
          </a:prstGeom>
          <a:noFill/>
          <a:ln w="9525" cap="flat" cmpd="sng" algn="ctr">
            <a:noFill/>
            <a:prstDash val="solid"/>
            <a:round/>
            <a:headEnd type="none" w="med" len="med"/>
            <a:tailEnd type="none" w="med" len="med"/>
          </a:ln>
        </p:spPr>
        <p:txBody>
          <a:bodyPr vert="horz" wrap="square" lIns="91440" tIns="45720" rIns="91440" bIns="45720" numCol="1" anchor="b" anchorCtr="0" compatLnSpc="1">
            <a:prstTxWarp prst="textNoShape">
              <a:avLst/>
            </a:prstTxWarp>
          </a:bodyPr>
          <a:lstStyle>
            <a:lvl1pPr algn="r">
              <a:defRPr sz="1200"/>
            </a:lvl1pPr>
          </a:lstStyle>
          <a:p>
            <a:fld id="{E4AFFA8D-264F-4B21-B04C-5602CF01C779}"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Header Placeholder 1">
            <a:extLst>
              <a:ext uri="{FF2B5EF4-FFF2-40B4-BE49-F238E27FC236}">
                <a16:creationId xmlns:a16="http://schemas.microsoft.com/office/drawing/2014/main" id="{BF38A9B9-6FCA-A2D7-929D-F477F81D66DD}"/>
              </a:ext>
            </a:extLst>
          </p:cNvPr>
          <p:cNvSpPr>
            <a:spLocks noGrp="1" noChangeArrowheads="1"/>
          </p:cNvSpPr>
          <p:nvPr>
            <p:ph type="hdr" sz="quarter"/>
          </p:nvPr>
        </p:nvSpPr>
        <p:spPr bwMode="auto">
          <a:xfrm>
            <a:off x="0"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7171" name="Date Placeholder 2">
            <a:extLst>
              <a:ext uri="{FF2B5EF4-FFF2-40B4-BE49-F238E27FC236}">
                <a16:creationId xmlns:a16="http://schemas.microsoft.com/office/drawing/2014/main" id="{30E9899F-D2DF-89C4-5F42-92C32C09D317}"/>
              </a:ext>
            </a:extLst>
          </p:cNvPr>
          <p:cNvSpPr>
            <a:spLocks noGrp="1" noChangeArrowheads="1"/>
          </p:cNvSpPr>
          <p:nvPr>
            <p:ph type="dt" idx="2"/>
          </p:nvPr>
        </p:nvSpPr>
        <p:spPr bwMode="auto">
          <a:xfrm>
            <a:off x="3884613"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vert="horz" wrap="square" lIns="91440" tIns="45720" rIns="91440" bIns="45720" numCol="1" anchor="t" anchorCtr="0" compatLnSpc="1">
            <a:prstTxWarp prst="textNoShape">
              <a:avLst/>
            </a:prstTxWarp>
          </a:bodyPr>
          <a:lstStyle>
            <a:lvl1pPr algn="r">
              <a:defRPr sz="1200"/>
            </a:lvl1pPr>
          </a:lstStyle>
          <a:p>
            <a:fld id="{DA51D9A7-FC8A-4E03-AE16-AD057D837BF0}" type="datetime1">
              <a:rPr lang="en-US" altLang="en-US"/>
              <a:pPr/>
              <a:t>5/6/2026</a:t>
            </a:fld>
            <a:endParaRPr lang="en-US" altLang="en-US"/>
          </a:p>
        </p:txBody>
      </p:sp>
      <p:sp>
        <p:nvSpPr>
          <p:cNvPr id="7172" name="Slide Image Placeholder 3">
            <a:extLst>
              <a:ext uri="{FF2B5EF4-FFF2-40B4-BE49-F238E27FC236}">
                <a16:creationId xmlns:a16="http://schemas.microsoft.com/office/drawing/2014/main" id="{3B8A2FB1-7025-FB12-4539-5AFBD06DEAA8}"/>
              </a:ext>
            </a:extLst>
          </p:cNvPr>
          <p:cNvSpPr>
            <a:spLocks noGrp="1" noRot="1" noChangeAspect="1" noChangeArrowheads="1"/>
          </p:cNvSpPr>
          <p:nvPr>
            <p:ph type="sldImg" idx="5"/>
          </p:nvPr>
        </p:nvSpPr>
        <p:spPr bwMode="auto">
          <a:xfrm>
            <a:off x="2236788" y="1143000"/>
            <a:ext cx="2384425" cy="3086100"/>
          </a:xfrm>
          <a:prstGeom prst="rect">
            <a:avLst/>
          </a:prstGeom>
          <a:noFill/>
          <a:ln w="12700"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Notes Placeholder 4">
            <a:extLst>
              <a:ext uri="{FF2B5EF4-FFF2-40B4-BE49-F238E27FC236}">
                <a16:creationId xmlns:a16="http://schemas.microsoft.com/office/drawing/2014/main" id="{4F51AB82-2626-7BE5-2BE1-244534953116}"/>
              </a:ext>
            </a:extLst>
          </p:cNvPr>
          <p:cNvSpPr>
            <a:spLocks noGrp="1" noChangeArrowheads="1"/>
          </p:cNvSpPr>
          <p:nvPr>
            <p:ph type="body" sz="quarter" idx="1"/>
          </p:nvPr>
        </p:nvSpPr>
        <p:spPr bwMode="auto">
          <a:xfrm>
            <a:off x="685800" y="4400550"/>
            <a:ext cx="5486400"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174" name="Footer Placeholder 5">
            <a:extLst>
              <a:ext uri="{FF2B5EF4-FFF2-40B4-BE49-F238E27FC236}">
                <a16:creationId xmlns:a16="http://schemas.microsoft.com/office/drawing/2014/main" id="{F8142034-478C-BAA4-24B2-43232EFBF1BF}"/>
              </a:ext>
            </a:extLst>
          </p:cNvPr>
          <p:cNvSpPr>
            <a:spLocks noGrp="1" noChangeArrowheads="1"/>
          </p:cNvSpPr>
          <p:nvPr>
            <p:ph type="ftr" sz="quarter" idx="3"/>
          </p:nvPr>
        </p:nvSpPr>
        <p:spPr bwMode="auto">
          <a:xfrm>
            <a:off x="0"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7" name="Slide Number Placeholder 6">
            <a:extLst>
              <a:ext uri="{FF2B5EF4-FFF2-40B4-BE49-F238E27FC236}">
                <a16:creationId xmlns:a16="http://schemas.microsoft.com/office/drawing/2014/main" id="{42E9270F-229B-B602-B69D-3A21ECBB0E01}"/>
              </a:ext>
            </a:extLst>
          </p:cNvPr>
          <p:cNvSpPr>
            <a:spLocks noGrp="1"/>
          </p:cNvSpPr>
          <p:nvPr>
            <p:ph type="sldNum" sz="quarter" idx="5"/>
          </p:nvPr>
        </p:nvSpPr>
        <p:spPr>
          <a:xfrm>
            <a:off x="3884613" y="8685213"/>
            <a:ext cx="2971800" cy="458787"/>
          </a:xfrm>
          <a:prstGeom prst="rect">
            <a:avLst/>
          </a:prstGeom>
          <a:noFill/>
          <a:ln w="9525" cap="flat" cmpd="sng" algn="ctr">
            <a:noFill/>
            <a:prstDash val="solid"/>
            <a:round/>
            <a:headEnd type="none" w="med" len="med"/>
            <a:tailEnd type="none" w="med" len="med"/>
          </a:ln>
        </p:spPr>
        <p:txBody>
          <a:bodyPr vert="horz" wrap="square" lIns="91440" tIns="45720" rIns="91440" bIns="45720" numCol="1" anchor="b" anchorCtr="0" compatLnSpc="1">
            <a:prstTxWarp prst="textNoShape">
              <a:avLst/>
            </a:prstTxWarp>
          </a:bodyPr>
          <a:lstStyle>
            <a:lvl1pPr algn="r">
              <a:defRPr sz="1200"/>
            </a:lvl1pPr>
          </a:lstStyle>
          <a:p>
            <a:fld id="{D42C222C-DC36-4ED5-98FD-FA9D5C11883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Aptos Display" panose="020B0004020202020204" pitchFamily="34" charset="0"/>
        <a:ea typeface="+mn-ea"/>
        <a:cs typeface="+mn-cs"/>
      </a:defRPr>
    </a:lvl1pPr>
    <a:lvl2pPr marL="457200" algn="l" defTabSz="457200" rtl="0" eaLnBrk="0" fontAlgn="base" hangingPunct="0">
      <a:spcBef>
        <a:spcPct val="30000"/>
      </a:spcBef>
      <a:spcAft>
        <a:spcPct val="0"/>
      </a:spcAft>
      <a:defRPr sz="1200" kern="1200">
        <a:solidFill>
          <a:schemeClr val="tx1"/>
        </a:solidFill>
        <a:latin typeface="Aptos Display" panose="020B0004020202020204" pitchFamily="34" charset="0"/>
        <a:ea typeface="+mn-ea"/>
        <a:cs typeface="+mn-cs"/>
      </a:defRPr>
    </a:lvl2pPr>
    <a:lvl3pPr marL="914400" algn="l" defTabSz="457200" rtl="0" eaLnBrk="0" fontAlgn="base" hangingPunct="0">
      <a:spcBef>
        <a:spcPct val="30000"/>
      </a:spcBef>
      <a:spcAft>
        <a:spcPct val="0"/>
      </a:spcAft>
      <a:defRPr sz="1200" kern="1200">
        <a:solidFill>
          <a:schemeClr val="tx1"/>
        </a:solidFill>
        <a:latin typeface="Aptos Display" panose="020B0004020202020204" pitchFamily="34" charset="0"/>
        <a:ea typeface="+mn-ea"/>
        <a:cs typeface="+mn-cs"/>
      </a:defRPr>
    </a:lvl3pPr>
    <a:lvl4pPr marL="1371600" algn="l" defTabSz="457200" rtl="0" eaLnBrk="0" fontAlgn="base" hangingPunct="0">
      <a:spcBef>
        <a:spcPct val="30000"/>
      </a:spcBef>
      <a:spcAft>
        <a:spcPct val="0"/>
      </a:spcAft>
      <a:defRPr sz="1200" kern="1200">
        <a:solidFill>
          <a:schemeClr val="tx1"/>
        </a:solidFill>
        <a:latin typeface="Aptos Display" panose="020B0004020202020204" pitchFamily="34" charset="0"/>
        <a:ea typeface="+mn-ea"/>
        <a:cs typeface="+mn-cs"/>
      </a:defRPr>
    </a:lvl4pPr>
    <a:lvl5pPr marL="1828800" algn="l" defTabSz="457200" rtl="0" eaLnBrk="0" fontAlgn="base" hangingPunct="0">
      <a:spcBef>
        <a:spcPct val="30000"/>
      </a:spcBef>
      <a:spcAft>
        <a:spcPct val="0"/>
      </a:spcAft>
      <a:defRPr sz="1200" kern="1200">
        <a:solidFill>
          <a:schemeClr val="tx1"/>
        </a:solidFill>
        <a:latin typeface="Aptos Display" panose="020B00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FAB474D4-11C8-E43F-35E1-E85D91646A2F}"/>
              </a:ext>
            </a:extLst>
          </p:cNvPr>
          <p:cNvSpPr>
            <a:spLocks noGrp="1" noRot="1" noChangeAspect="1" noChangeArrowheads="1"/>
          </p:cNvSpPr>
          <p:nvPr>
            <p:ph type="sldImg"/>
          </p:nvPr>
        </p:nvSpPr>
        <p:spPr>
          <a:ln cap="flat">
            <a:round/>
            <a:headEnd type="none" w="med" len="med"/>
            <a:tailEnd type="none" w="med" len="med"/>
          </a:ln>
        </p:spPr>
      </p:sp>
      <p:sp>
        <p:nvSpPr>
          <p:cNvPr id="3" name="Notes Placeholder 2">
            <a:extLst>
              <a:ext uri="{FF2B5EF4-FFF2-40B4-BE49-F238E27FC236}">
                <a16:creationId xmlns:a16="http://schemas.microsoft.com/office/drawing/2014/main" id="{3891B9D6-DD11-2261-D5D6-BCF784373557}"/>
              </a:ext>
            </a:extLst>
          </p:cNvPr>
          <p:cNvSpPr>
            <a:spLocks noGrp="1"/>
          </p:cNvSpPr>
          <p:nvPr>
            <p:ph type="body" idx="1"/>
          </p:nvPr>
        </p:nvSpPr>
        <p:spPr>
          <a:noFill/>
          <a:ln cap="flat" algn="ctr">
            <a:round/>
            <a:headEnd type="none" w="med" len="med"/>
            <a:tailEnd type="none" w="med" len="med"/>
          </a:ln>
        </p:spPr>
        <p:txBody>
          <a:bodyPr/>
          <a:lstStyle/>
          <a:p>
            <a:r>
              <a:rPr lang="en-US" altLang="en-US"/>
              <a:t>The table inside the document is customizable. Here are steps to adjust for your needs. </a:t>
            </a:r>
          </a:p>
          <a:p>
            <a:endParaRPr lang="en-US" altLang="en-US"/>
          </a:p>
          <a:p>
            <a:r>
              <a:rPr lang="en-US" altLang="en-US"/>
              <a:t>Ensure the comparison is appropriate comparison for the state the company is sitused in.</a:t>
            </a:r>
          </a:p>
          <a:p>
            <a:endParaRPr lang="en-US" altLang="en-US"/>
          </a:p>
          <a:p>
            <a:r>
              <a:rPr lang="en-US" altLang="en-US"/>
              <a:t>To remove a plan column: </a:t>
            </a:r>
          </a:p>
          <a:p>
            <a:endParaRPr lang="en-US" altLang="en-US"/>
          </a:p>
          <a:p>
            <a:r>
              <a:rPr lang="en-US" altLang="en-US"/>
              <a:t>1. hover over the plan columns (vertical) you want removed until you see a downward bold black arrow — click and the column should be fully selected and highlighted.</a:t>
            </a:r>
          </a:p>
          <a:p>
            <a:endParaRPr lang="en-US" altLang="en-US"/>
          </a:p>
          <a:p>
            <a:r>
              <a:rPr lang="en-US" altLang="en-US"/>
              <a:t>2. Right-click inside of that column and select "delete" &gt; "delete column" from the pop-up bar.</a:t>
            </a:r>
          </a:p>
          <a:p>
            <a:endParaRPr lang="en-US" altLang="en-US"/>
          </a:p>
          <a:p>
            <a:r>
              <a:rPr lang="en-US" altLang="en-US"/>
              <a:t>3. Check if there are any rows (horizontal) that need to be removed as a consequence of the plan removals and delete those using the same process. E.g., by eliminating the Premier plan, you don't need to show "Post admission coverage" or "Sick while away"</a:t>
            </a:r>
          </a:p>
          <a:p>
            <a:endParaRPr lang="en-US" altLang="en-US"/>
          </a:p>
          <a:p>
            <a:r>
              <a:rPr lang="en-US" altLang="en-US"/>
              <a:t>4. To make sure the table still looks good on the page, select the entire table, then go to the "Table layout" tab. Under "Table size" ensure that the width of the table is 7.5".</a:t>
            </a:r>
          </a:p>
          <a:p>
            <a:endParaRPr lang="en-US" altLang="en-US"/>
          </a:p>
        </p:txBody>
      </p:sp>
      <p:sp>
        <p:nvSpPr>
          <p:cNvPr id="9220" name="Slide Number Placeholder 3">
            <a:extLst>
              <a:ext uri="{FF2B5EF4-FFF2-40B4-BE49-F238E27FC236}">
                <a16:creationId xmlns:a16="http://schemas.microsoft.com/office/drawing/2014/main" id="{E08C3C98-64EA-A35A-DAC4-7B244826AD17}"/>
              </a:ext>
            </a:extLst>
          </p:cNvPr>
          <p:cNvSpPr>
            <a:spLocks noGrp="1" noChangeArrowheads="1"/>
          </p:cNvSpPr>
          <p:nvPr>
            <p:ph type="sldNum" sz="quarter" idx="5"/>
          </p:nvPr>
        </p:nvSpPr>
        <p:spPr bwMode="auto">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nchor="t"/>
          <a:lstStyle/>
          <a:p>
            <a:fld id="{8C07383A-B81F-4F76-9C17-90636BF35980}" type="slidenum">
              <a:rPr lang="en-US" altLang="en-US"/>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D4C0B1FE-31BC-6E26-CBA0-DC5A4F47B2ED}"/>
              </a:ext>
            </a:extLst>
          </p:cNvPr>
          <p:cNvSpPr>
            <a:spLocks noGrp="1" noRot="1" noChangeAspect="1" noChangeArrowheads="1"/>
          </p:cNvSpPr>
          <p:nvPr>
            <p:ph type="sldImg"/>
          </p:nvPr>
        </p:nvSpPr>
        <p:spPr>
          <a:ln cap="flat">
            <a:round/>
            <a:headEnd type="none" w="med" len="med"/>
            <a:tailEnd type="none" w="med" len="med"/>
          </a:ln>
        </p:spPr>
      </p:sp>
      <p:sp>
        <p:nvSpPr>
          <p:cNvPr id="3" name="Notes Placeholder 2">
            <a:extLst>
              <a:ext uri="{FF2B5EF4-FFF2-40B4-BE49-F238E27FC236}">
                <a16:creationId xmlns:a16="http://schemas.microsoft.com/office/drawing/2014/main" id="{9024717D-4C10-5719-1742-730C06211D6D}"/>
              </a:ext>
            </a:extLst>
          </p:cNvPr>
          <p:cNvSpPr>
            <a:spLocks noGrp="1"/>
          </p:cNvSpPr>
          <p:nvPr>
            <p:ph type="body" idx="1"/>
          </p:nvPr>
        </p:nvSpPr>
        <p:spPr>
          <a:noFill/>
          <a:ln cap="flat" algn="ctr">
            <a:round/>
            <a:headEnd type="none" w="med" len="med"/>
            <a:tailEnd type="none" w="med" len="med"/>
          </a:ln>
        </p:spPr>
        <p:txBody>
          <a:bodyPr/>
          <a:lstStyle/>
          <a:p>
            <a:r>
              <a:rPr lang="en-US" altLang="en-US"/>
              <a:t>The table inside the document is customizable. Here are steps to adjust for your needs. </a:t>
            </a:r>
          </a:p>
          <a:p>
            <a:endParaRPr lang="en-US" altLang="en-US"/>
          </a:p>
          <a:p>
            <a:r>
              <a:rPr lang="en-US" altLang="en-US"/>
              <a:t>Ensure the comparison is appropriate comparison for the state the company is sitused in.</a:t>
            </a:r>
          </a:p>
          <a:p>
            <a:endParaRPr lang="en-US" altLang="en-US"/>
          </a:p>
          <a:p>
            <a:r>
              <a:rPr lang="en-US" altLang="en-US"/>
              <a:t>To remove a plan column: </a:t>
            </a:r>
          </a:p>
          <a:p>
            <a:endParaRPr lang="en-US" altLang="en-US"/>
          </a:p>
          <a:p>
            <a:r>
              <a:rPr lang="en-US" altLang="en-US"/>
              <a:t>1. hover over the plan columns (vertical) you want removed until you see a downward bold black arrow — click and the column should be fully selected and highlighted.</a:t>
            </a:r>
          </a:p>
          <a:p>
            <a:endParaRPr lang="en-US" altLang="en-US"/>
          </a:p>
          <a:p>
            <a:r>
              <a:rPr lang="en-US" altLang="en-US"/>
              <a:t>2. Right-click inside of that column and select "delete" &gt; "delete column" from the pop-up bar.</a:t>
            </a:r>
          </a:p>
          <a:p>
            <a:endParaRPr lang="en-US" altLang="en-US"/>
          </a:p>
          <a:p>
            <a:r>
              <a:rPr lang="en-US" altLang="en-US"/>
              <a:t>3. Check if there are any rows (horizontal) that need to be removed as a consequence of the plan removals and delete those using the same process. E.g., by eliminating the Premier plan, you don't need to show "Post admission coverage" or "Sick while away"</a:t>
            </a:r>
          </a:p>
          <a:p>
            <a:endParaRPr lang="en-US" altLang="en-US"/>
          </a:p>
          <a:p>
            <a:r>
              <a:rPr lang="en-US" altLang="en-US"/>
              <a:t>4. To make sure the table still looks good on the page, select the entire table, then go to the "Table layout" tab. Under "Table size" ensure that the width of the table is 7.5".</a:t>
            </a:r>
          </a:p>
          <a:p>
            <a:endParaRPr lang="en-US" altLang="en-US"/>
          </a:p>
        </p:txBody>
      </p:sp>
      <p:sp>
        <p:nvSpPr>
          <p:cNvPr id="10244" name="Slide Number Placeholder 3">
            <a:extLst>
              <a:ext uri="{FF2B5EF4-FFF2-40B4-BE49-F238E27FC236}">
                <a16:creationId xmlns:a16="http://schemas.microsoft.com/office/drawing/2014/main" id="{C9A0D1D3-AA1F-C249-18D0-70DF78892431}"/>
              </a:ext>
            </a:extLst>
          </p:cNvPr>
          <p:cNvSpPr>
            <a:spLocks noGrp="1" noChangeArrowheads="1"/>
          </p:cNvSpPr>
          <p:nvPr>
            <p:ph type="sldNum" sz="quarter" idx="5"/>
          </p:nvPr>
        </p:nvSpPr>
        <p:spPr bwMode="auto">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nchor="t"/>
          <a:lstStyle/>
          <a:p>
            <a:fld id="{5E4F24BF-47D4-4CE5-98A5-09CAF71CBCD7}" type="slidenum">
              <a:rPr lang="en-US" altLang="en-US"/>
              <a:pPr/>
              <a:t>2</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Title Slide">
    <p:bg>
      <p:bgPr>
        <a:solidFill>
          <a:schemeClr val="bg1"/>
        </a:solidFill>
        <a:effectLst/>
      </p:bgPr>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D512EEA2-EB25-6A02-0A36-8E723C72E2E6}"/>
              </a:ext>
            </a:extLst>
          </p:cNvPr>
          <p:cNvSpPr txBox="1"/>
          <p:nvPr/>
        </p:nvSpPr>
        <p:spPr>
          <a:xfrm>
            <a:off x="369888" y="9736138"/>
            <a:ext cx="5889625" cy="190500"/>
          </a:xfrm>
          <a:prstGeom prst="rect">
            <a:avLst/>
          </a:prstGeom>
          <a:noFill/>
          <a:ln w="9525" cap="flat" cmpd="sng" algn="ctr">
            <a:noFill/>
            <a:prstDash val="solid"/>
            <a:round/>
            <a:headEnd type="none" w="med" len="med"/>
            <a:tailEnd type="none" w="med" len="med"/>
          </a:ln>
        </p:spPr>
        <p:txBody>
          <a:bodyPr>
            <a:spAutoFit/>
          </a:bodyPr>
          <a:lstStyle/>
          <a:p>
            <a:pPr defTabSz="820583" fontAlgn="auto">
              <a:lnSpc>
                <a:spcPct val="114000"/>
              </a:lnSpc>
            </a:pPr>
            <a:r>
              <a:rPr lang="en-US" sz="600">
                <a:ln w="9525" cap="flat" cmpd="sng" algn="ctr">
                  <a:noFill/>
                  <a:prstDash val="solid"/>
                  <a:round/>
                  <a:headEnd type="none" w="med" len="med"/>
                  <a:tailEnd type="none" w="med" len="med"/>
                </a:ln>
                <a:solidFill>
                  <a:srgbClr val="454548"/>
                </a:solidFill>
                <a:latin typeface="Open Sans" pitchFamily="2" charset="0"/>
                <a:ea typeface="Open Sans" pitchFamily="2" charset="0"/>
                <a:cs typeface="Open Sans" pitchFamily="2" charset="0"/>
              </a:rPr>
              <a:t>GB-Mem-Comparison-2026   02/01</a:t>
            </a:r>
          </a:p>
        </p:txBody>
      </p:sp>
      <p:sp>
        <p:nvSpPr>
          <p:cNvPr id="3" name="TextBox 3">
            <a:extLst>
              <a:ext uri="{FF2B5EF4-FFF2-40B4-BE49-F238E27FC236}">
                <a16:creationId xmlns:a16="http://schemas.microsoft.com/office/drawing/2014/main" id="{07F14E41-16B0-7400-CC06-FD5B5A2F32A5}"/>
              </a:ext>
            </a:extLst>
          </p:cNvPr>
          <p:cNvSpPr txBox="1"/>
          <p:nvPr/>
        </p:nvSpPr>
        <p:spPr>
          <a:xfrm>
            <a:off x="369888" y="381000"/>
            <a:ext cx="5244504" cy="1416991"/>
          </a:xfrm>
          <a:prstGeom prst="rect">
            <a:avLst/>
          </a:prstGeom>
          <a:noFill/>
          <a:ln w="9525" cap="flat" cmpd="sng" algn="ctr">
            <a:noFill/>
            <a:prstDash val="solid"/>
            <a:round/>
            <a:headEnd type="none" w="med" len="med"/>
            <a:tailEnd type="none" w="med" len="med"/>
          </a:ln>
        </p:spPr>
        <p:txBody>
          <a:bodyPr wrap="square">
            <a:spAutoFit/>
          </a:bodyPr>
          <a:lstStyle/>
          <a:p>
            <a:pPr defTabSz="820583" fontAlgn="auto">
              <a:lnSpc>
                <a:spcPct val="114000"/>
              </a:lnSpc>
            </a:pPr>
            <a:r>
              <a:rPr lang="en-US" sz="2400" b="1" dirty="0" err="1">
                <a:ln w="9525" cap="flat" cmpd="sng" algn="ctr">
                  <a:noFill/>
                  <a:prstDash val="solid"/>
                  <a:round/>
                  <a:headEnd type="none" w="med" len="med"/>
                  <a:tailEnd type="none" w="med" len="med"/>
                </a:ln>
                <a:solidFill>
                  <a:schemeClr val="tx1"/>
                </a:solidFill>
                <a:latin typeface="Poppins" pitchFamily="2" charset="77"/>
                <a:ea typeface="Open Sans" pitchFamily="2" charset="0"/>
                <a:cs typeface="Poppins" pitchFamily="2" charset="77"/>
              </a:rPr>
              <a:t>Encuentre</a:t>
            </a:r>
            <a:r>
              <a:rPr lang="en-US" sz="2400" b="1" dirty="0">
                <a:ln w="9525" cap="flat" cmpd="sng" algn="ctr">
                  <a:noFill/>
                  <a:prstDash val="solid"/>
                  <a:round/>
                  <a:headEnd type="none" w="med" len="med"/>
                  <a:tailEnd type="none" w="med" len="med"/>
                </a:ln>
                <a:solidFill>
                  <a:schemeClr val="tx1"/>
                </a:solidFill>
                <a:latin typeface="Poppins" pitchFamily="2" charset="77"/>
                <a:ea typeface="Open Sans" pitchFamily="2" charset="0"/>
                <a:cs typeface="Poppins" pitchFamily="2" charset="77"/>
              </a:rPr>
              <a:t> </a:t>
            </a:r>
            <a:r>
              <a:rPr lang="en-US" sz="2400" b="1" dirty="0" err="1">
                <a:ln w="9525" cap="flat" cmpd="sng" algn="ctr">
                  <a:noFill/>
                  <a:prstDash val="solid"/>
                  <a:round/>
                  <a:headEnd type="none" w="med" len="med"/>
                  <a:tailEnd type="none" w="med" len="med"/>
                </a:ln>
                <a:solidFill>
                  <a:schemeClr val="tx1"/>
                </a:solidFill>
                <a:latin typeface="Poppins" pitchFamily="2" charset="77"/>
                <a:ea typeface="Open Sans" pitchFamily="2" charset="0"/>
                <a:cs typeface="Poppins" pitchFamily="2" charset="77"/>
              </a:rPr>
              <a:t>su</a:t>
            </a:r>
            <a:r>
              <a:rPr lang="en-US" sz="2400" b="1" dirty="0">
                <a:ln w="9525" cap="flat" cmpd="sng" algn="ctr">
                  <a:noFill/>
                  <a:prstDash val="solid"/>
                  <a:round/>
                  <a:headEnd type="none" w="med" len="med"/>
                  <a:tailEnd type="none" w="med" len="med"/>
                </a:ln>
                <a:solidFill>
                  <a:schemeClr val="tx1"/>
                </a:solidFill>
                <a:latin typeface="Poppins" pitchFamily="2" charset="77"/>
                <a:ea typeface="Open Sans" pitchFamily="2" charset="0"/>
                <a:cs typeface="Poppins" pitchFamily="2" charset="77"/>
              </a:rPr>
              <a:t> </a:t>
            </a:r>
            <a:r>
              <a:rPr lang="en-US" sz="2400" b="1" dirty="0" err="1">
                <a:ln w="9525" cap="flat" cmpd="sng" algn="ctr">
                  <a:noFill/>
                  <a:prstDash val="solid"/>
                  <a:round/>
                  <a:headEnd type="none" w="med" len="med"/>
                  <a:tailEnd type="none" w="med" len="med"/>
                </a:ln>
                <a:solidFill>
                  <a:schemeClr val="tx1"/>
                </a:solidFill>
                <a:latin typeface="Poppins" pitchFamily="2" charset="77"/>
                <a:ea typeface="Open Sans" pitchFamily="2" charset="0"/>
                <a:cs typeface="Poppins" pitchFamily="2" charset="77"/>
              </a:rPr>
              <a:t>membresía</a:t>
            </a:r>
            <a:r>
              <a:rPr lang="en-US" sz="2400" b="1" dirty="0">
                <a:ln w="9525" cap="flat" cmpd="sng" algn="ctr">
                  <a:noFill/>
                  <a:prstDash val="solid"/>
                  <a:round/>
                  <a:headEnd type="none" w="med" len="med"/>
                  <a:tailEnd type="none" w="med" len="med"/>
                </a:ln>
                <a:solidFill>
                  <a:schemeClr val="tx1"/>
                </a:solidFill>
                <a:latin typeface="Poppins" pitchFamily="2" charset="77"/>
                <a:ea typeface="Open Sans" pitchFamily="2" charset="0"/>
                <a:cs typeface="Poppins" pitchFamily="2" charset="77"/>
              </a:rPr>
              <a:t> MASA</a:t>
            </a:r>
          </a:p>
          <a:p>
            <a:pPr defTabSz="820583" fontAlgn="auto">
              <a:lnSpc>
                <a:spcPct val="114000"/>
              </a:lnSpc>
            </a:pPr>
            <a:r>
              <a:rPr lang="es-ES" sz="1400" b="1" dirty="0">
                <a:ln w="9525" cap="flat" cmpd="sng" algn="ctr">
                  <a:noFill/>
                  <a:prstDash val="solid"/>
                  <a:round/>
                  <a:headEnd type="none" w="med" len="med"/>
                  <a:tailEnd type="none" w="med" len="med"/>
                </a:ln>
                <a:solidFill>
                  <a:schemeClr val="tx1"/>
                </a:solidFill>
                <a:latin typeface="Poppins" pitchFamily="2" charset="77"/>
                <a:ea typeface="Open Sans" pitchFamily="2" charset="0"/>
                <a:cs typeface="Poppins" pitchFamily="2" charset="77"/>
              </a:rPr>
              <a:t>Tome el control de sus decisiones sobre atención </a:t>
            </a:r>
            <a:br>
              <a:rPr lang="es-ES" sz="1400" b="1" dirty="0">
                <a:ln w="9525" cap="flat" cmpd="sng" algn="ctr">
                  <a:noFill/>
                  <a:prstDash val="solid"/>
                  <a:round/>
                  <a:headEnd type="none" w="med" len="med"/>
                  <a:tailEnd type="none" w="med" len="med"/>
                </a:ln>
                <a:solidFill>
                  <a:schemeClr val="tx1"/>
                </a:solidFill>
                <a:latin typeface="Poppins" pitchFamily="2" charset="77"/>
                <a:ea typeface="Open Sans" pitchFamily="2" charset="0"/>
                <a:cs typeface="Poppins" pitchFamily="2" charset="77"/>
              </a:rPr>
            </a:br>
            <a:r>
              <a:rPr lang="es-ES" sz="1400" b="1" dirty="0">
                <a:ln w="9525" cap="flat" cmpd="sng" algn="ctr">
                  <a:noFill/>
                  <a:prstDash val="solid"/>
                  <a:round/>
                  <a:headEnd type="none" w="med" len="med"/>
                  <a:tailEnd type="none" w="med" len="med"/>
                </a:ln>
                <a:solidFill>
                  <a:schemeClr val="tx1"/>
                </a:solidFill>
                <a:latin typeface="Poppins" pitchFamily="2" charset="77"/>
                <a:ea typeface="Open Sans" pitchFamily="2" charset="0"/>
                <a:cs typeface="Poppins" pitchFamily="2" charset="77"/>
              </a:rPr>
              <a:t>de emergencia</a:t>
            </a:r>
            <a:endParaRPr lang="en-US" sz="1400" b="1" dirty="0">
              <a:ln w="9525" cap="flat" cmpd="sng" algn="ctr">
                <a:noFill/>
                <a:prstDash val="solid"/>
                <a:round/>
                <a:headEnd type="none" w="med" len="med"/>
                <a:tailEnd type="none" w="med" len="med"/>
              </a:ln>
              <a:solidFill>
                <a:schemeClr val="tx1"/>
              </a:solidFill>
              <a:latin typeface="Poppins" pitchFamily="2" charset="77"/>
              <a:ea typeface="Open Sans" pitchFamily="2" charset="0"/>
              <a:cs typeface="Poppins" pitchFamily="2" charset="77"/>
            </a:endParaRPr>
          </a:p>
          <a:p>
            <a:pPr defTabSz="820583" fontAlgn="auto">
              <a:lnSpc>
                <a:spcPct val="114000"/>
              </a:lnSpc>
            </a:pPr>
            <a:endParaRPr lang="en-US" sz="800" b="1" dirty="0">
              <a:solidFill>
                <a:schemeClr val="bg1"/>
              </a:solidFill>
              <a:latin typeface="Poppins" pitchFamily="2" charset="77"/>
              <a:ea typeface="Open Sans" pitchFamily="2" charset="0"/>
              <a:cs typeface="Poppins" pitchFamily="2" charset="77"/>
            </a:endParaRPr>
          </a:p>
          <a:p>
            <a:pPr defTabSz="820583" fontAlgn="auto">
              <a:lnSpc>
                <a:spcPct val="114000"/>
              </a:lnSpc>
            </a:pPr>
            <a:r>
              <a:rPr lang="es-ES" sz="800" dirty="0">
                <a:ln w="9525" cap="flat" cmpd="sng" algn="ctr">
                  <a:noFill/>
                  <a:prstDash val="solid"/>
                  <a:round/>
                  <a:headEnd type="none" w="med" len="med"/>
                  <a:tailEnd type="none" w="med" len="med"/>
                </a:ln>
                <a:solidFill>
                  <a:srgbClr val="454548"/>
                </a:solidFill>
                <a:latin typeface="Open Sans" pitchFamily="2" charset="0"/>
                <a:ea typeface="Open Sans" pitchFamily="2" charset="0"/>
                <a:cs typeface="Open Sans" pitchFamily="2" charset="0"/>
              </a:rPr>
              <a:t>Cuando cada segundo cuenta, los planes de MASA le dan la confianza para actuar con rapidez y sin dudas. Explore las ventajas abajo y elija el plan que le dé tranquilidad cuando la vida dé un giro inesperado.</a:t>
            </a:r>
            <a:endParaRPr lang="en-US" sz="800" dirty="0">
              <a:ln w="9525" cap="flat" cmpd="sng" algn="ctr">
                <a:noFill/>
                <a:prstDash val="solid"/>
                <a:round/>
                <a:headEnd type="none" w="med" len="med"/>
                <a:tailEnd type="none" w="med" len="med"/>
              </a:ln>
              <a:solidFill>
                <a:srgbClr val="454548"/>
              </a:solidFill>
              <a:latin typeface="Open Sans" pitchFamily="2" charset="0"/>
              <a:ea typeface="Open Sans" pitchFamily="2" charset="0"/>
              <a:cs typeface="Open Sans" pitchFamily="2" charset="0"/>
            </a:endParaRPr>
          </a:p>
        </p:txBody>
      </p:sp>
      <p:pic>
        <p:nvPicPr>
          <p:cNvPr id="4" name="Picture 6" descr="A blue letter on a black background&#10;&#10;AI-generated content may be incorrect.">
            <a:extLst>
              <a:ext uri="{FF2B5EF4-FFF2-40B4-BE49-F238E27FC236}">
                <a16:creationId xmlns:a16="http://schemas.microsoft.com/office/drawing/2014/main" id="{5D63F23C-CDCC-CE4B-0B84-368883E5E5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2938" y="495300"/>
            <a:ext cx="1581150" cy="21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pic>
      <p:sp>
        <p:nvSpPr>
          <p:cNvPr id="5" name="TextBox 2">
            <a:extLst>
              <a:ext uri="{FF2B5EF4-FFF2-40B4-BE49-F238E27FC236}">
                <a16:creationId xmlns:a16="http://schemas.microsoft.com/office/drawing/2014/main" id="{E4AC240B-D9B1-19DE-6C84-D4BC552EB5BD}"/>
              </a:ext>
            </a:extLst>
          </p:cNvPr>
          <p:cNvSpPr txBox="1"/>
          <p:nvPr/>
        </p:nvSpPr>
        <p:spPr>
          <a:xfrm>
            <a:off x="369888" y="8643938"/>
            <a:ext cx="5889625" cy="1033462"/>
          </a:xfrm>
          <a:prstGeom prst="rect">
            <a:avLst/>
          </a:prstGeom>
          <a:noFill/>
          <a:ln w="9525" cap="flat" cmpd="sng" algn="ctr">
            <a:noFill/>
            <a:prstDash val="solid"/>
            <a:round/>
            <a:headEnd type="none" w="med" len="med"/>
            <a:tailEnd type="none" w="med" len="med"/>
          </a:ln>
        </p:spPr>
        <p:txBody>
          <a:bodyPr>
            <a:spAutoFit/>
          </a:bodyPr>
          <a:lstStyle/>
          <a:p>
            <a:pPr defTabSz="820583" fontAlgn="auto">
              <a:lnSpc>
                <a:spcPct val="114000"/>
              </a:lnSpc>
            </a:pPr>
            <a:r>
              <a:rPr lang="en-US" sz="600" b="1" dirty="0" err="1">
                <a:ln w="9525" cap="flat" cmpd="sng" algn="ctr">
                  <a:noFill/>
                  <a:prstDash val="solid"/>
                  <a:round/>
                  <a:headEnd type="none" w="med" len="med"/>
                  <a:tailEnd type="none" w="med" len="med"/>
                </a:ln>
                <a:solidFill>
                  <a:srgbClr val="454548"/>
                </a:solidFill>
                <a:latin typeface="Open Sans" pitchFamily="2" charset="0"/>
                <a:ea typeface="Open Sans" pitchFamily="2" charset="0"/>
                <a:cs typeface="Open Sans" pitchFamily="2" charset="0"/>
              </a:rPr>
              <a:t>Territorios</a:t>
            </a:r>
            <a:r>
              <a:rPr lang="en-US" sz="600" b="1" dirty="0">
                <a:ln w="9525" cap="flat" cmpd="sng" algn="ctr">
                  <a:noFill/>
                  <a:prstDash val="solid"/>
                  <a:round/>
                  <a:headEnd type="none" w="med" len="med"/>
                  <a:tailEnd type="none" w="med" len="med"/>
                </a:ln>
                <a:solidFill>
                  <a:srgbClr val="454548"/>
                </a:solidFill>
                <a:latin typeface="Open Sans" pitchFamily="2" charset="0"/>
                <a:ea typeface="Open Sans" pitchFamily="2" charset="0"/>
                <a:cs typeface="Open Sans" pitchFamily="2" charset="0"/>
              </a:rPr>
              <a:t> </a:t>
            </a:r>
            <a:r>
              <a:rPr lang="en-US" sz="600" b="1" dirty="0" err="1">
                <a:ln w="9525" cap="flat" cmpd="sng" algn="ctr">
                  <a:noFill/>
                  <a:prstDash val="solid"/>
                  <a:round/>
                  <a:headEnd type="none" w="med" len="med"/>
                  <a:tailEnd type="none" w="med" len="med"/>
                </a:ln>
                <a:solidFill>
                  <a:srgbClr val="454548"/>
                </a:solidFill>
                <a:latin typeface="Open Sans" pitchFamily="2" charset="0"/>
                <a:ea typeface="Open Sans" pitchFamily="2" charset="0"/>
                <a:cs typeface="Open Sans" pitchFamily="2" charset="0"/>
              </a:rPr>
              <a:t>cubiertos</a:t>
            </a:r>
            <a:endParaRPr lang="en-US" sz="600" dirty="0">
              <a:solidFill>
                <a:srgbClr val="454548"/>
              </a:solidFill>
              <a:latin typeface="Open Sans" pitchFamily="2" charset="0"/>
              <a:ea typeface="Open Sans" pitchFamily="2" charset="0"/>
              <a:cs typeface="Open Sans" pitchFamily="2" charset="0"/>
            </a:endParaRPr>
          </a:p>
          <a:p>
            <a:pPr defTabSz="820583" fontAlgn="auto">
              <a:lnSpc>
                <a:spcPct val="114000"/>
              </a:lnSpc>
            </a:pPr>
            <a:r>
              <a:rPr lang="es-ES" sz="600" dirty="0">
                <a:ln w="9525" cap="flat" cmpd="sng" algn="ctr">
                  <a:noFill/>
                  <a:prstDash val="solid"/>
                  <a:round/>
                  <a:headEnd type="none" w="med" len="med"/>
                  <a:tailEnd type="none" w="med" len="med"/>
                </a:ln>
                <a:solidFill>
                  <a:srgbClr val="454548"/>
                </a:solidFill>
                <a:latin typeface="Open Sans" pitchFamily="2" charset="0"/>
                <a:ea typeface="Open Sans" pitchFamily="2" charset="0"/>
                <a:cs typeface="Open Sans" pitchFamily="2" charset="0"/>
              </a:rPr>
              <a:t>1: Estados Unidos | 2: Estados Unidos y Canadá | 3: Estados Unidos, Canadá, México y el Caribe | 4: Cobertura mundial: que incluye todas las regiones excepto la Antártida y las que no estén prohibidas por la ley de EE. UU. o las alertas de viaje de EE. UU. Siempre que se dé aviso del viaje con diez (10) días de antelación.</a:t>
            </a:r>
            <a:endParaRPr lang="en-US" sz="600" dirty="0">
              <a:ln w="9525" cap="flat" cmpd="sng" algn="ctr">
                <a:noFill/>
                <a:prstDash val="solid"/>
                <a:round/>
                <a:headEnd type="none" w="med" len="med"/>
                <a:tailEnd type="none" w="med" len="med"/>
              </a:ln>
              <a:solidFill>
                <a:srgbClr val="454548"/>
              </a:solidFill>
              <a:latin typeface="Open Sans" pitchFamily="2" charset="0"/>
              <a:ea typeface="Open Sans" pitchFamily="2" charset="0"/>
              <a:cs typeface="Open Sans" pitchFamily="2" charset="0"/>
            </a:endParaRPr>
          </a:p>
          <a:p>
            <a:pPr defTabSz="820583" fontAlgn="auto">
              <a:lnSpc>
                <a:spcPct val="114000"/>
              </a:lnSpc>
            </a:pPr>
            <a:endParaRPr lang="en-US" sz="600" dirty="0">
              <a:solidFill>
                <a:srgbClr val="454548"/>
              </a:solidFill>
              <a:latin typeface="Open Sans" pitchFamily="2" charset="0"/>
              <a:ea typeface="Open Sans" pitchFamily="2" charset="0"/>
              <a:cs typeface="Open Sans" pitchFamily="2" charset="0"/>
            </a:endParaRPr>
          </a:p>
          <a:p>
            <a:pPr defTabSz="820583" fontAlgn="auto">
              <a:lnSpc>
                <a:spcPct val="114000"/>
              </a:lnSpc>
            </a:pPr>
            <a:r>
              <a:rPr lang="en-US" sz="600" b="1" dirty="0">
                <a:ln w="9525" cap="flat" cmpd="sng" algn="ctr">
                  <a:noFill/>
                  <a:prstDash val="solid"/>
                  <a:round/>
                  <a:headEnd type="none" w="med" len="med"/>
                  <a:tailEnd type="none" w="med" len="med"/>
                </a:ln>
                <a:solidFill>
                  <a:srgbClr val="454548"/>
                </a:solidFill>
                <a:latin typeface="Open Sans" pitchFamily="2" charset="0"/>
                <a:ea typeface="Open Sans" pitchFamily="2" charset="0"/>
                <a:cs typeface="Open Sans" pitchFamily="2" charset="0"/>
              </a:rPr>
              <a:t>Aviso legal</a:t>
            </a:r>
          </a:p>
          <a:p>
            <a:pPr defTabSz="820583" fontAlgn="auto">
              <a:lnSpc>
                <a:spcPct val="114000"/>
              </a:lnSpc>
            </a:pPr>
            <a:r>
              <a:rPr lang="es-ES" sz="600" dirty="0">
                <a:ln w="9525" cap="flat" cmpd="sng" algn="ctr">
                  <a:noFill/>
                  <a:prstDash val="solid"/>
                  <a:round/>
                  <a:headEnd type="none" w="med" len="med"/>
                  <a:tailEnd type="none" w="med" len="med"/>
                </a:ln>
                <a:solidFill>
                  <a:srgbClr val="454548"/>
                </a:solidFill>
                <a:latin typeface="Open Sans" pitchFamily="2" charset="0"/>
                <a:ea typeface="Open Sans" pitchFamily="2" charset="0"/>
                <a:cs typeface="Open Sans" pitchFamily="2" charset="0"/>
              </a:rPr>
              <a:t>Este material es solo para fines informativos y no proporciona ninguna cobertura. Los beneficios indicados y sus descripciones no representan los términos y condiciones completos aplicables al uso y es posible que solo se ofrezcan en algunas membresías o pólizas. Los beneficios de primas varían según el plan seleccionado. Para obtener una lista completa de beneficios, primas, términos, condiciones y restricciones, consulte el acuerdo de servicios para miembros o la póliza correspondiente a su estado. Para obtener más información y revelaciones sobre los planes de MASA visite: https://info.masaglobal.com/disclaimers</a:t>
            </a:r>
            <a:endParaRPr lang="en-US" sz="600" dirty="0">
              <a:ln w="9525" cap="flat" cmpd="sng" algn="ctr">
                <a:noFill/>
                <a:prstDash val="solid"/>
                <a:round/>
                <a:headEnd type="none" w="med" len="med"/>
                <a:tailEnd type="none" w="med" len="med"/>
              </a:ln>
              <a:solidFill>
                <a:srgbClr val="454548"/>
              </a:solidFill>
              <a:latin typeface="Open Sans" pitchFamily="2" charset="0"/>
              <a:ea typeface="Open Sans" pitchFamily="2" charset="0"/>
              <a:cs typeface="Open Sans" pitchFamily="2" charset="0"/>
            </a:endParaRPr>
          </a:p>
        </p:txBody>
      </p:sp>
    </p:spTree>
    <p:extLst>
      <p:ext uri="{BB962C8B-B14F-4D97-AF65-F5344CB8AC3E}">
        <p14:creationId xmlns:p14="http://schemas.microsoft.com/office/powerpoint/2010/main" val="1057704008"/>
      </p:ext>
    </p:extLst>
  </p:cSld>
  <p:clrMapOvr>
    <a:overrideClrMapping bg1="lt1" tx1="dk1" bg2="lt2" tx2="dk2" accent1="accent1" accent2="accent2" accent3="accent3" accent4="accent4" accent5="accent5" accent6="accent6" hlink="hlink" folHlink="folHlink"/>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8262074"/>
      </p:ext>
    </p:extLst>
  </p:cSld>
  <p:clrMapOvr>
    <a:overrideClrMapping bg1="lt1" tx1="dk1" bg2="lt2" tx2="dk2" accent1="accent1" accent2="accent2" accent3="accent3" accent4="accent4" accent5="accent5" accent6="accent6" hlink="hlink" folHlink="folHlink"/>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AFBF067E-BA4C-184F-133F-0A09429F3340}"/>
              </a:ext>
            </a:extLst>
          </p:cNvPr>
          <p:cNvSpPr>
            <a:spLocks noGrp="1" noChangeArrowheads="1"/>
          </p:cNvSpPr>
          <p:nvPr>
            <p:ph type="title"/>
          </p:nvPr>
        </p:nvSpPr>
        <p:spPr bwMode="auto">
          <a:xfrm>
            <a:off x="534988" y="534988"/>
            <a:ext cx="6704012" cy="194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077DFF43-D687-7022-0A6E-7E6098EA0FCE}"/>
              </a:ext>
            </a:extLst>
          </p:cNvPr>
          <p:cNvSpPr>
            <a:spLocks noGrp="1" noChangeArrowheads="1"/>
          </p:cNvSpPr>
          <p:nvPr>
            <p:ph type="body" idx="1"/>
          </p:nvPr>
        </p:nvSpPr>
        <p:spPr bwMode="auto">
          <a:xfrm>
            <a:off x="534988" y="2678113"/>
            <a:ext cx="6704012" cy="638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Date Placeholder 3">
            <a:extLst>
              <a:ext uri="{FF2B5EF4-FFF2-40B4-BE49-F238E27FC236}">
                <a16:creationId xmlns:a16="http://schemas.microsoft.com/office/drawing/2014/main" id="{EEC0D0DB-2693-3212-435C-884C55865D59}"/>
              </a:ext>
            </a:extLst>
          </p:cNvPr>
          <p:cNvSpPr>
            <a:spLocks noGrp="1" noChangeArrowheads="1"/>
          </p:cNvSpPr>
          <p:nvPr>
            <p:ph type="dt" sz="half" idx="2"/>
          </p:nvPr>
        </p:nvSpPr>
        <p:spPr bwMode="auto">
          <a:xfrm>
            <a:off x="534988" y="9323388"/>
            <a:ext cx="1749425"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vert="horz" wrap="square" lIns="91440" tIns="45720" rIns="91440" bIns="45720" numCol="1" anchor="ctr" anchorCtr="0" compatLnSpc="1">
            <a:prstTxWarp prst="textNoShape">
              <a:avLst/>
            </a:prstTxWarp>
          </a:bodyPr>
          <a:lstStyle>
            <a:lvl1pPr>
              <a:defRPr sz="1200">
                <a:solidFill>
                  <a:srgbClr val="FFFFFF"/>
                </a:solidFill>
              </a:defRPr>
            </a:lvl1pPr>
          </a:lstStyle>
          <a:p>
            <a:fld id="{33E60329-8CD8-4C11-96D7-5FAAA0E6C6E8}" type="datetime1">
              <a:rPr lang="en-US" altLang="en-US"/>
              <a:pPr/>
              <a:t>5/6/2026</a:t>
            </a:fld>
            <a:endParaRPr lang="en-US" altLang="en-US"/>
          </a:p>
        </p:txBody>
      </p:sp>
      <p:sp>
        <p:nvSpPr>
          <p:cNvPr id="1029" name="Footer Placeholder 4">
            <a:extLst>
              <a:ext uri="{FF2B5EF4-FFF2-40B4-BE49-F238E27FC236}">
                <a16:creationId xmlns:a16="http://schemas.microsoft.com/office/drawing/2014/main" id="{61F6858C-140F-AF30-F14D-1728A62E26EC}"/>
              </a:ext>
            </a:extLst>
          </p:cNvPr>
          <p:cNvSpPr>
            <a:spLocks noGrp="1" noChangeArrowheads="1"/>
          </p:cNvSpPr>
          <p:nvPr>
            <p:ph type="ftr" sz="quarter" idx="3"/>
          </p:nvPr>
        </p:nvSpPr>
        <p:spPr bwMode="auto">
          <a:xfrm>
            <a:off x="2574925" y="9323388"/>
            <a:ext cx="262255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vert="horz" wrap="square" lIns="91440" tIns="45720" rIns="91440" bIns="45720" numCol="1" anchor="ctr" anchorCtr="0" compatLnSpc="1">
            <a:prstTxWarp prst="textNoShape">
              <a:avLst/>
            </a:prstTxWarp>
          </a:bodyPr>
          <a:lstStyle>
            <a:lvl1pPr algn="ctr">
              <a:defRPr sz="1200">
                <a:solidFill>
                  <a:srgbClr val="FFFFFF"/>
                </a:solidFill>
              </a:defRPr>
            </a:lvl1pPr>
          </a:lstStyle>
          <a:p>
            <a:endParaRPr lang="en-US" altLang="en-US"/>
          </a:p>
        </p:txBody>
      </p:sp>
      <p:sp>
        <p:nvSpPr>
          <p:cNvPr id="6" name="Slide Number Placeholder 5">
            <a:extLst>
              <a:ext uri="{FF2B5EF4-FFF2-40B4-BE49-F238E27FC236}">
                <a16:creationId xmlns:a16="http://schemas.microsoft.com/office/drawing/2014/main" id="{667C3984-C48F-07E4-C909-EBC8BA60B157}"/>
              </a:ext>
            </a:extLst>
          </p:cNvPr>
          <p:cNvSpPr>
            <a:spLocks noGrp="1"/>
          </p:cNvSpPr>
          <p:nvPr>
            <p:ph type="sldNum" sz="quarter" idx="4"/>
          </p:nvPr>
        </p:nvSpPr>
        <p:spPr>
          <a:xfrm>
            <a:off x="5489575" y="9323388"/>
            <a:ext cx="1749425" cy="534987"/>
          </a:xfrm>
          <a:prstGeom prst="rect">
            <a:avLst/>
          </a:prstGeom>
          <a:noFill/>
          <a:ln w="9525" cap="flat" cmpd="sng" algn="ctr">
            <a:noFill/>
            <a:prstDash val="solid"/>
            <a:round/>
            <a:headEnd type="none" w="med" len="med"/>
            <a:tailEnd type="none" w="med" len="med"/>
          </a:ln>
        </p:spPr>
        <p:txBody>
          <a:bodyPr vert="horz" wrap="square" lIns="91440" tIns="45720" rIns="91440" bIns="45720" numCol="1" anchor="ctr" anchorCtr="0" compatLnSpc="1">
            <a:prstTxWarp prst="textNoShape">
              <a:avLst/>
            </a:prstTxWarp>
          </a:bodyPr>
          <a:lstStyle>
            <a:lvl1pPr algn="r">
              <a:defRPr sz="1200">
                <a:solidFill>
                  <a:srgbClr val="FFFFFF"/>
                </a:solidFill>
              </a:defRPr>
            </a:lvl1pPr>
          </a:lstStyle>
          <a:p>
            <a:fld id="{E590E316-A49F-4E5E-B4DA-545907588573}" type="slidenum">
              <a:rPr lang="en-US" altLang="en-US"/>
              <a:pPr/>
              <a:t>‹#›</a:t>
            </a:fld>
            <a:endParaRPr lang="en-US" altLang="en-US"/>
          </a:p>
        </p:txBody>
      </p:sp>
    </p:spTree>
  </p:cSld>
  <p:clrMap bg1="dk1" tx1="lt1" bg2="dk2" tx2="lt2" accent1="accent1" accent2="accent2" accent3="accent3" accent4="accent4" accent5="accent5" accent6="accent6" hlink="hlink" folHlink="folHlink"/>
  <p:sldLayoutIdLst>
    <p:sldLayoutId id="2147483701" r:id="rId1"/>
    <p:sldLayoutId id="2147483702" r:id="rId2"/>
  </p:sldLayoutIdLst>
  <p:txStyles>
    <p:titleStyle>
      <a:lvl1pPr algn="l" defTabSz="976313" rtl="0" fontAlgn="base">
        <a:lnSpc>
          <a:spcPct val="90000"/>
        </a:lnSpc>
        <a:spcBef>
          <a:spcPct val="0"/>
        </a:spcBef>
        <a:spcAft>
          <a:spcPct val="0"/>
        </a:spcAft>
        <a:defRPr sz="4600" kern="1200">
          <a:solidFill>
            <a:srgbClr val="FFFFFF"/>
          </a:solidFill>
          <a:latin typeface="+mj-lt"/>
          <a:ea typeface="+mj-ea"/>
          <a:cs typeface="+mj-cs"/>
        </a:defRPr>
      </a:lvl1pPr>
      <a:lvl2pPr algn="l" defTabSz="976313" rtl="0" fontAlgn="base">
        <a:lnSpc>
          <a:spcPct val="90000"/>
        </a:lnSpc>
        <a:spcBef>
          <a:spcPct val="0"/>
        </a:spcBef>
        <a:spcAft>
          <a:spcPct val="0"/>
        </a:spcAft>
        <a:defRPr sz="4600">
          <a:solidFill>
            <a:srgbClr val="FFFFFF"/>
          </a:solidFill>
          <a:latin typeface="Aptos Display" panose="020B0004020202020204" pitchFamily="34" charset="0"/>
          <a:ea typeface="Aptos Display" panose="020B0004020202020204" pitchFamily="34" charset="0"/>
        </a:defRPr>
      </a:lvl2pPr>
      <a:lvl3pPr algn="l" defTabSz="976313" rtl="0" fontAlgn="base">
        <a:lnSpc>
          <a:spcPct val="90000"/>
        </a:lnSpc>
        <a:spcBef>
          <a:spcPct val="0"/>
        </a:spcBef>
        <a:spcAft>
          <a:spcPct val="0"/>
        </a:spcAft>
        <a:defRPr sz="4600">
          <a:solidFill>
            <a:srgbClr val="FFFFFF"/>
          </a:solidFill>
          <a:latin typeface="Aptos Display" panose="020B0004020202020204" pitchFamily="34" charset="0"/>
          <a:ea typeface="Aptos Display" panose="020B0004020202020204" pitchFamily="34" charset="0"/>
        </a:defRPr>
      </a:lvl3pPr>
      <a:lvl4pPr algn="l" defTabSz="976313" rtl="0" fontAlgn="base">
        <a:lnSpc>
          <a:spcPct val="90000"/>
        </a:lnSpc>
        <a:spcBef>
          <a:spcPct val="0"/>
        </a:spcBef>
        <a:spcAft>
          <a:spcPct val="0"/>
        </a:spcAft>
        <a:defRPr sz="4600">
          <a:solidFill>
            <a:srgbClr val="FFFFFF"/>
          </a:solidFill>
          <a:latin typeface="Aptos Display" panose="020B0004020202020204" pitchFamily="34" charset="0"/>
          <a:ea typeface="Aptos Display" panose="020B0004020202020204" pitchFamily="34" charset="0"/>
        </a:defRPr>
      </a:lvl4pPr>
      <a:lvl5pPr algn="l" defTabSz="976313" rtl="0" fontAlgn="base">
        <a:lnSpc>
          <a:spcPct val="90000"/>
        </a:lnSpc>
        <a:spcBef>
          <a:spcPct val="0"/>
        </a:spcBef>
        <a:spcAft>
          <a:spcPct val="0"/>
        </a:spcAft>
        <a:defRPr sz="4600">
          <a:solidFill>
            <a:srgbClr val="FFFFFF"/>
          </a:solidFill>
          <a:latin typeface="Aptos Display" panose="020B0004020202020204" pitchFamily="34" charset="0"/>
          <a:ea typeface="Aptos Display" panose="020B0004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42888" indent="-242888" algn="l" defTabSz="976313" rtl="0" fontAlgn="base">
        <a:lnSpc>
          <a:spcPct val="90000"/>
        </a:lnSpc>
        <a:spcBef>
          <a:spcPts val="1063"/>
        </a:spcBef>
        <a:spcAft>
          <a:spcPct val="0"/>
        </a:spcAft>
        <a:buFont typeface="Arial" panose="020B0604020202020204" pitchFamily="34" charset="0"/>
        <a:buChar char="•"/>
        <a:defRPr sz="2900" kern="1200">
          <a:solidFill>
            <a:srgbClr val="FFFFFF"/>
          </a:solidFill>
          <a:latin typeface="+mn-lt"/>
          <a:ea typeface="+mn-ea"/>
          <a:cs typeface="+mn-cs"/>
        </a:defRPr>
      </a:lvl1pPr>
      <a:lvl2pPr marL="731838" indent="-242888" algn="l" defTabSz="976313" rtl="0" fontAlgn="base">
        <a:lnSpc>
          <a:spcPct val="90000"/>
        </a:lnSpc>
        <a:spcBef>
          <a:spcPts val="525"/>
        </a:spcBef>
        <a:spcAft>
          <a:spcPct val="0"/>
        </a:spcAft>
        <a:buFont typeface="Arial" panose="020B0604020202020204" pitchFamily="34" charset="0"/>
        <a:buChar char="•"/>
        <a:defRPr sz="2500" kern="1200">
          <a:solidFill>
            <a:srgbClr val="FFFFFF"/>
          </a:solidFill>
          <a:latin typeface="+mn-lt"/>
          <a:ea typeface="+mn-ea"/>
          <a:cs typeface="+mn-cs"/>
        </a:defRPr>
      </a:lvl2pPr>
      <a:lvl3pPr marL="1219200" indent="-242888" algn="l" defTabSz="976313" rtl="0" fontAlgn="base">
        <a:lnSpc>
          <a:spcPct val="90000"/>
        </a:lnSpc>
        <a:spcBef>
          <a:spcPts val="525"/>
        </a:spcBef>
        <a:spcAft>
          <a:spcPct val="0"/>
        </a:spcAft>
        <a:buFont typeface="Arial" panose="020B0604020202020204" pitchFamily="34" charset="0"/>
        <a:buChar char="•"/>
        <a:defRPr sz="2100" kern="1200">
          <a:solidFill>
            <a:srgbClr val="FFFFFF"/>
          </a:solidFill>
          <a:latin typeface="+mn-lt"/>
          <a:ea typeface="+mn-ea"/>
          <a:cs typeface="+mn-cs"/>
        </a:defRPr>
      </a:lvl3pPr>
      <a:lvl4pPr marL="1708150" indent="-242888" algn="l" defTabSz="976313" rtl="0" fontAlgn="base">
        <a:lnSpc>
          <a:spcPct val="90000"/>
        </a:lnSpc>
        <a:spcBef>
          <a:spcPts val="525"/>
        </a:spcBef>
        <a:spcAft>
          <a:spcPct val="0"/>
        </a:spcAft>
        <a:buFont typeface="Arial" panose="020B0604020202020204" pitchFamily="34" charset="0"/>
        <a:buChar char="•"/>
        <a:defRPr sz="1900" kern="1200">
          <a:solidFill>
            <a:srgbClr val="FFFFFF"/>
          </a:solidFill>
          <a:latin typeface="+mn-lt"/>
          <a:ea typeface="+mn-ea"/>
          <a:cs typeface="+mn-cs"/>
        </a:defRPr>
      </a:lvl4pPr>
      <a:lvl5pPr marL="2195513" indent="-242888" algn="l" defTabSz="976313" rtl="0" fontAlgn="base">
        <a:lnSpc>
          <a:spcPct val="90000"/>
        </a:lnSpc>
        <a:spcBef>
          <a:spcPts val="525"/>
        </a:spcBef>
        <a:spcAft>
          <a:spcPct val="0"/>
        </a:spcAft>
        <a:buFont typeface="Arial" panose="020B0604020202020204" pitchFamily="34" charset="0"/>
        <a:buChar char="•"/>
        <a:defRPr sz="1900" kern="1200">
          <a:solidFill>
            <a:srgbClr val="FFFFFF"/>
          </a:solidFill>
          <a:latin typeface="+mn-lt"/>
          <a:ea typeface="+mn-ea"/>
          <a:cs typeface="+mn-cs"/>
        </a:defRPr>
      </a:lvl5pPr>
      <a:lvl6pPr marL="2684910" indent="-244082" algn="l" defTabSz="976331" rtl="0" eaLnBrk="1" latinLnBrk="0" hangingPunct="1">
        <a:lnSpc>
          <a:spcPct val="90000"/>
        </a:lnSpc>
        <a:spcBef>
          <a:spcPts val="534"/>
        </a:spcBef>
        <a:buFont typeface="Arial" panose="020B0604020202020204" pitchFamily="34" charset="0"/>
        <a:buChar char="•"/>
        <a:defRPr sz="1921" kern="1200">
          <a:solidFill>
            <a:schemeClr val="tx1"/>
          </a:solidFill>
          <a:latin typeface="+mn-lt"/>
          <a:ea typeface="+mn-ea"/>
          <a:cs typeface="+mn-cs"/>
        </a:defRPr>
      </a:lvl6pPr>
      <a:lvl7pPr marL="3173075" indent="-244082" algn="l" defTabSz="976331" rtl="0" eaLnBrk="1" latinLnBrk="0" hangingPunct="1">
        <a:lnSpc>
          <a:spcPct val="90000"/>
        </a:lnSpc>
        <a:spcBef>
          <a:spcPts val="534"/>
        </a:spcBef>
        <a:buFont typeface="Arial" panose="020B0604020202020204" pitchFamily="34" charset="0"/>
        <a:buChar char="•"/>
        <a:defRPr sz="1921" kern="1200">
          <a:solidFill>
            <a:schemeClr val="tx1"/>
          </a:solidFill>
          <a:latin typeface="+mn-lt"/>
          <a:ea typeface="+mn-ea"/>
          <a:cs typeface="+mn-cs"/>
        </a:defRPr>
      </a:lvl7pPr>
      <a:lvl8pPr marL="3661240" indent="-244082" algn="l" defTabSz="976331" rtl="0" eaLnBrk="1" latinLnBrk="0" hangingPunct="1">
        <a:lnSpc>
          <a:spcPct val="90000"/>
        </a:lnSpc>
        <a:spcBef>
          <a:spcPts val="534"/>
        </a:spcBef>
        <a:buFont typeface="Arial" panose="020B0604020202020204" pitchFamily="34" charset="0"/>
        <a:buChar char="•"/>
        <a:defRPr sz="1921" kern="1200">
          <a:solidFill>
            <a:schemeClr val="tx1"/>
          </a:solidFill>
          <a:latin typeface="+mn-lt"/>
          <a:ea typeface="+mn-ea"/>
          <a:cs typeface="+mn-cs"/>
        </a:defRPr>
      </a:lvl8pPr>
      <a:lvl9pPr marL="4149406" indent="-244082" algn="l" defTabSz="976331" rtl="0" eaLnBrk="1" latinLnBrk="0" hangingPunct="1">
        <a:lnSpc>
          <a:spcPct val="90000"/>
        </a:lnSpc>
        <a:spcBef>
          <a:spcPts val="534"/>
        </a:spcBef>
        <a:buFont typeface="Arial" panose="020B0604020202020204" pitchFamily="34" charset="0"/>
        <a:buChar char="•"/>
        <a:defRPr sz="1921" kern="1200">
          <a:solidFill>
            <a:schemeClr val="tx1"/>
          </a:solidFill>
          <a:latin typeface="+mn-lt"/>
          <a:ea typeface="+mn-ea"/>
          <a:cs typeface="+mn-cs"/>
        </a:defRPr>
      </a:lvl9pPr>
    </p:bodyStyle>
    <p:otherStyle>
      <a:defPPr>
        <a:defRPr lang="en-US"/>
      </a:defPPr>
      <a:lvl1pPr marL="0" algn="l" defTabSz="976331" rtl="0" eaLnBrk="1" latinLnBrk="0" hangingPunct="1">
        <a:defRPr sz="1921" kern="1200">
          <a:solidFill>
            <a:schemeClr val="tx1"/>
          </a:solidFill>
          <a:latin typeface="+mn-lt"/>
          <a:ea typeface="+mn-ea"/>
          <a:cs typeface="+mn-cs"/>
        </a:defRPr>
      </a:lvl1pPr>
      <a:lvl2pPr marL="488165" algn="l" defTabSz="976331" rtl="0" eaLnBrk="1" latinLnBrk="0" hangingPunct="1">
        <a:defRPr sz="1921" kern="1200">
          <a:solidFill>
            <a:schemeClr val="tx1"/>
          </a:solidFill>
          <a:latin typeface="+mn-lt"/>
          <a:ea typeface="+mn-ea"/>
          <a:cs typeface="+mn-cs"/>
        </a:defRPr>
      </a:lvl2pPr>
      <a:lvl3pPr marL="976331" algn="l" defTabSz="976331" rtl="0" eaLnBrk="1" latinLnBrk="0" hangingPunct="1">
        <a:defRPr sz="1921" kern="1200">
          <a:solidFill>
            <a:schemeClr val="tx1"/>
          </a:solidFill>
          <a:latin typeface="+mn-lt"/>
          <a:ea typeface="+mn-ea"/>
          <a:cs typeface="+mn-cs"/>
        </a:defRPr>
      </a:lvl3pPr>
      <a:lvl4pPr marL="1464496" algn="l" defTabSz="976331" rtl="0" eaLnBrk="1" latinLnBrk="0" hangingPunct="1">
        <a:defRPr sz="1921" kern="1200">
          <a:solidFill>
            <a:schemeClr val="tx1"/>
          </a:solidFill>
          <a:latin typeface="+mn-lt"/>
          <a:ea typeface="+mn-ea"/>
          <a:cs typeface="+mn-cs"/>
        </a:defRPr>
      </a:lvl4pPr>
      <a:lvl5pPr marL="1952662" algn="l" defTabSz="976331" rtl="0" eaLnBrk="1" latinLnBrk="0" hangingPunct="1">
        <a:defRPr sz="1921" kern="1200">
          <a:solidFill>
            <a:schemeClr val="tx1"/>
          </a:solidFill>
          <a:latin typeface="+mn-lt"/>
          <a:ea typeface="+mn-ea"/>
          <a:cs typeface="+mn-cs"/>
        </a:defRPr>
      </a:lvl5pPr>
      <a:lvl6pPr marL="2440826" algn="l" defTabSz="976331" rtl="0" eaLnBrk="1" latinLnBrk="0" hangingPunct="1">
        <a:defRPr sz="1921" kern="1200">
          <a:solidFill>
            <a:schemeClr val="tx1"/>
          </a:solidFill>
          <a:latin typeface="+mn-lt"/>
          <a:ea typeface="+mn-ea"/>
          <a:cs typeface="+mn-cs"/>
        </a:defRPr>
      </a:lvl6pPr>
      <a:lvl7pPr marL="2928993" algn="l" defTabSz="976331" rtl="0" eaLnBrk="1" latinLnBrk="0" hangingPunct="1">
        <a:defRPr sz="1921" kern="1200">
          <a:solidFill>
            <a:schemeClr val="tx1"/>
          </a:solidFill>
          <a:latin typeface="+mn-lt"/>
          <a:ea typeface="+mn-ea"/>
          <a:cs typeface="+mn-cs"/>
        </a:defRPr>
      </a:lvl7pPr>
      <a:lvl8pPr marL="3417157" algn="l" defTabSz="976331" rtl="0" eaLnBrk="1" latinLnBrk="0" hangingPunct="1">
        <a:defRPr sz="1921" kern="1200">
          <a:solidFill>
            <a:schemeClr val="tx1"/>
          </a:solidFill>
          <a:latin typeface="+mn-lt"/>
          <a:ea typeface="+mn-ea"/>
          <a:cs typeface="+mn-cs"/>
        </a:defRPr>
      </a:lvl8pPr>
      <a:lvl9pPr marL="3905323" algn="l" defTabSz="976331" rtl="0" eaLnBrk="1" latinLnBrk="0" hangingPunct="1">
        <a:defRPr sz="192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aphicFrame>
        <p:nvGraphicFramePr>
          <p:cNvPr id="4098" name="Table 1">
            <a:extLst>
              <a:ext uri="{FF2B5EF4-FFF2-40B4-BE49-F238E27FC236}">
                <a16:creationId xmlns:a16="http://schemas.microsoft.com/office/drawing/2014/main" id="{226F57B6-E818-C901-A160-2E51D6B2D92B}"/>
              </a:ext>
            </a:extLst>
          </p:cNvPr>
          <p:cNvGraphicFramePr>
            <a:graphicFrameLocks noGrp="1"/>
          </p:cNvGraphicFramePr>
          <p:nvPr>
            <p:extLst>
              <p:ext uri="{D42A27DB-BD31-4B8C-83A1-F6EECF244321}">
                <p14:modId xmlns:p14="http://schemas.microsoft.com/office/powerpoint/2010/main" val="3076973374"/>
              </p:ext>
            </p:extLst>
          </p:nvPr>
        </p:nvGraphicFramePr>
        <p:xfrm>
          <a:off x="457200" y="2076872"/>
          <a:ext cx="6858000" cy="6156325"/>
        </p:xfrm>
        <a:graphic>
          <a:graphicData uri="http://schemas.openxmlformats.org/drawingml/2006/table">
            <a:tbl>
              <a:tblPr/>
              <a:tblGrid>
                <a:gridCol w="3717032">
                  <a:extLst>
                    <a:ext uri="{9D8B030D-6E8A-4147-A177-3AD203B41FA5}">
                      <a16:colId xmlns:a16="http://schemas.microsoft.com/office/drawing/2014/main" val="1856078447"/>
                    </a:ext>
                  </a:extLst>
                </a:gridCol>
                <a:gridCol w="936104">
                  <a:extLst>
                    <a:ext uri="{9D8B030D-6E8A-4147-A177-3AD203B41FA5}">
                      <a16:colId xmlns:a16="http://schemas.microsoft.com/office/drawing/2014/main" val="1190468971"/>
                    </a:ext>
                  </a:extLst>
                </a:gridCol>
                <a:gridCol w="1152128">
                  <a:extLst>
                    <a:ext uri="{9D8B030D-6E8A-4147-A177-3AD203B41FA5}">
                      <a16:colId xmlns:a16="http://schemas.microsoft.com/office/drawing/2014/main" val="3327519677"/>
                    </a:ext>
                  </a:extLst>
                </a:gridCol>
                <a:gridCol w="1052736">
                  <a:extLst>
                    <a:ext uri="{9D8B030D-6E8A-4147-A177-3AD203B41FA5}">
                      <a16:colId xmlns:a16="http://schemas.microsoft.com/office/drawing/2014/main" val="3469269012"/>
                    </a:ext>
                  </a:extLst>
                </a:gridCol>
              </a:tblGrid>
              <a:tr h="3841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base" latinLnBrk="0" hangingPunct="1">
                        <a:lnSpc>
                          <a:spcPct val="100000"/>
                        </a:lnSpc>
                        <a:spcBef>
                          <a:spcPct val="0"/>
                        </a:spcBef>
                        <a:spcAft>
                          <a:spcPct val="0"/>
                        </a:spcAft>
                        <a:buClrTx/>
                        <a:buSzTx/>
                        <a:buFontTx/>
                        <a:buNone/>
                        <a:tabLst/>
                      </a:pPr>
                      <a:endParaRPr kumimoji="0" lang="es-US" altLang="en-US" sz="800" b="0" i="0" u="none" strike="noStrike" cap="none" normalizeH="0" baseline="0" dirty="0">
                        <a:ln>
                          <a:noFill/>
                        </a:ln>
                        <a:solidFill>
                          <a:srgbClr val="230871"/>
                        </a:solidFill>
                        <a:effectLst/>
                        <a:latin typeface="Poppins" panose="00000500000000000000" pitchFamily="50" charset="0"/>
                        <a:ea typeface="Aptos Display" panose="020B0004020202020204" pitchFamily="34" charset="0"/>
                        <a:cs typeface="Poppins" panose="00000500000000000000" pitchFamily="50" charset="0"/>
                      </a:endParaRPr>
                    </a:p>
                  </a:txBody>
                  <a:tcPr marL="45720" marR="45720" anchor="ctr" horzOverflow="overflow">
                    <a:lnL>
                      <a:noFill/>
                    </a:lnL>
                    <a:lnR>
                      <a:noFill/>
                    </a:lnR>
                    <a:lnT>
                      <a:noFill/>
                    </a:lnT>
                    <a:lnB>
                      <a:noFill/>
                    </a:lnB>
                    <a:lnTlToBr>
                      <a:noFill/>
                    </a:lnTlToBr>
                    <a:lnBlToTr>
                      <a:noFill/>
                    </a:lnBlToTr>
                    <a:solidFill>
                      <a:schemeClr val="tx1"/>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800" b="1" i="0" u="none" strike="noStrike" cap="none" normalizeH="0" baseline="0" dirty="0">
                          <a:ln>
                            <a:noFill/>
                          </a:ln>
                          <a:solidFill>
                            <a:srgbClr val="FFFFFF"/>
                          </a:solidFill>
                          <a:effectLst/>
                          <a:latin typeface="Poppins" panose="00000500000000000000" pitchFamily="50" charset="0"/>
                          <a:ea typeface="Aptos Display" panose="020B0004020202020204" pitchFamily="34" charset="0"/>
                          <a:cs typeface="Poppins" panose="00000500000000000000" pitchFamily="50" charset="0"/>
                        </a:rPr>
                        <a:t>Emergent Plus</a:t>
                      </a:r>
                    </a:p>
                  </a:txBody>
                  <a:tcPr marL="45720" marR="45720" anchor="ctr" horzOverflow="overflow">
                    <a:lnL>
                      <a:noFill/>
                    </a:lnL>
                    <a:lnR>
                      <a:noFill/>
                    </a:lnR>
                    <a:lnT>
                      <a:noFill/>
                    </a:lnT>
                    <a:lnB>
                      <a:noFill/>
                    </a:lnB>
                    <a:lnTlToBr>
                      <a:noFill/>
                    </a:lnTlToBr>
                    <a:lnBlToTr>
                      <a:noFill/>
                    </a:lnBlToTr>
                    <a:solidFill>
                      <a:schemeClr val="tx1"/>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FFFFFF"/>
                          </a:solidFill>
                          <a:effectLst/>
                          <a:latin typeface="Poppins" panose="00000500000000000000" pitchFamily="50" charset="0"/>
                          <a:ea typeface="Aptos Display" panose="020B0004020202020204" pitchFamily="34" charset="0"/>
                          <a:cs typeface="Poppins" panose="00000500000000000000" pitchFamily="50" charset="0"/>
                        </a:rPr>
                        <a:t>Emergent Premier</a:t>
                      </a:r>
                    </a:p>
                  </a:txBody>
                  <a:tcPr marL="45720" marR="45720" anchor="ctr" horzOverflow="overflow">
                    <a:lnL>
                      <a:noFill/>
                    </a:lnL>
                    <a:lnR>
                      <a:noFill/>
                    </a:lnR>
                    <a:lnT>
                      <a:noFill/>
                    </a:lnT>
                    <a:lnB>
                      <a:noFill/>
                    </a:lnB>
                    <a:lnTlToBr>
                      <a:noFill/>
                    </a:lnTlToBr>
                    <a:lnBlToTr>
                      <a:noFill/>
                    </a:lnBlToTr>
                    <a:solidFill>
                      <a:schemeClr val="tx1"/>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FFFFFF"/>
                          </a:solidFill>
                          <a:effectLst/>
                          <a:latin typeface="Poppins" panose="00000500000000000000" pitchFamily="50" charset="0"/>
                          <a:ea typeface="Aptos Display" panose="020B0004020202020204" pitchFamily="34" charset="0"/>
                          <a:cs typeface="Poppins" panose="00000500000000000000" pitchFamily="50" charset="0"/>
                        </a:rPr>
                        <a:t>Platinum</a:t>
                      </a:r>
                    </a:p>
                  </a:txBody>
                  <a:tcPr marL="45720" marR="45720" anchor="ctr" horzOverflow="overflow">
                    <a:lnL>
                      <a:noFill/>
                    </a:lnL>
                    <a:lnR>
                      <a:noFill/>
                    </a:lnR>
                    <a:lnT>
                      <a:noFill/>
                    </a:lnT>
                    <a:lnB>
                      <a:noFill/>
                    </a:lnB>
                    <a:lnTlToBr>
                      <a:noFill/>
                    </a:lnTlToBr>
                    <a:lnBlToTr>
                      <a:noFill/>
                    </a:lnBlToTr>
                    <a:solidFill>
                      <a:schemeClr val="tx1"/>
                    </a:solidFill>
                  </a:tcPr>
                </a:tc>
                <a:extLst>
                  <a:ext uri="{0D108BD9-81ED-4DB2-BD59-A6C34878D82A}">
                    <a16:rowId xmlns:a16="http://schemas.microsoft.com/office/drawing/2014/main" val="392008604"/>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dirty="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para transporte de emergencia en ambulancia terrestre</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Display"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Display"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dirty="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panose="020B0004020202020204" pitchFamily="34" charset="0"/>
                        </a:rPr>
                        <a:t>2</a:t>
                      </a:r>
                    </a:p>
                  </a:txBody>
                  <a:tcPr marL="45720" marR="4572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2289290668"/>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para transporte de emergencia en ambulancia aérea</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$20,000 máx. </a:t>
                      </a:r>
                      <a:b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b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por reclamo</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$20,000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2</a:t>
                      </a:r>
                    </a:p>
                  </a:txBody>
                  <a:tcPr marL="45720" marR="45720" anchor="ctr" horzOverflow="overflow">
                    <a:lnL>
                      <a:noFill/>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3491218923"/>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para transporte en ambulancia terrestre entre hospitales</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2</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2</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2</a:t>
                      </a:r>
                    </a:p>
                  </a:txBody>
                  <a:tcPr marL="45720" marR="4572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725101841"/>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para transporte en ambulancia aérea entre hospitales</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$20,000 máx. </a:t>
                      </a:r>
                      <a:b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b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por reclamo</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$20,000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Display"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2423923792"/>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Transporte de repatriación a hospital cercano al domicilio</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Display"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Display"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3</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Display"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4</a:t>
                      </a:r>
                    </a:p>
                  </a:txBody>
                  <a:tcPr marL="45720" marR="4572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468200800"/>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dirty="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para transporte de emergencia en ambulancia acuática</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$2,500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3</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$2,500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3</a:t>
                      </a:r>
                    </a:p>
                  </a:txBody>
                  <a:tcPr marL="45720" marR="45720" anchor="ctr" horzOverflow="overflow">
                    <a:lnL>
                      <a:noFill/>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1330616823"/>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Trato y sin transporte</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$500 máx. por reclamo, </a:t>
                      </a:r>
                      <a:b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b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límite de 2 por año</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1</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$500 máx. por reclamo, límite de 2 por año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1</a:t>
                      </a:r>
                    </a:p>
                  </a:txBody>
                  <a:tcPr marL="45720" marR="4572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2613138513"/>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de transporte de regreso de menores</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$2,500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3</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$2,500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3</a:t>
                      </a:r>
                    </a:p>
                  </a:txBody>
                  <a:tcPr marL="45720" marR="45720" anchor="ctr" horzOverflow="overflow">
                    <a:lnL>
                      <a:noFill/>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3568165918"/>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de transporte de regreso para mascotas</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$2,500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3</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$2,500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3</a:t>
                      </a:r>
                    </a:p>
                  </a:txBody>
                  <a:tcPr marL="45720" marR="4572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842165642"/>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de gastos por enfermedad mientras está fuera de casa</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$5,000 máx., límite de </a:t>
                      </a:r>
                      <a:b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b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 personas por año</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4</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1289746395"/>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de transporte de atención continua después del ingreso</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$500 máx. por persona</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1</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233189681"/>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Transporte de regreso para el paciente</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Display"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4</a:t>
                      </a:r>
                    </a:p>
                  </a:txBody>
                  <a:tcPr marL="45720" marR="45720" anchor="ctr" horzOverflow="overflow">
                    <a:lnL>
                      <a:noFill/>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3661121249"/>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de transporte de emergencia para acompañantes</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3</a:t>
                      </a:r>
                    </a:p>
                  </a:txBody>
                  <a:tcPr marL="45720" marR="4572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52897728"/>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Transporte aéreo para visitas en el hospital</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3</a:t>
                      </a:r>
                    </a:p>
                  </a:txBody>
                  <a:tcPr marL="45720" marR="45720" anchor="ctr" horzOverflow="overflow">
                    <a:lnL>
                      <a:noFill/>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649577022"/>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Vehículo y vehículo de alquiler</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3</a:t>
                      </a:r>
                    </a:p>
                  </a:txBody>
                  <a:tcPr marL="45720" marR="4572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69874312"/>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Transporte para recuperación de órganos</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1</a:t>
                      </a:r>
                    </a:p>
                  </a:txBody>
                  <a:tcPr marL="45720" marR="45720" anchor="ctr" horzOverflow="overflow">
                    <a:lnL>
                      <a:noFill/>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3085694827"/>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Transporte del receptor de órganos</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1</a:t>
                      </a:r>
                    </a:p>
                  </a:txBody>
                  <a:tcPr marL="45720" marR="4572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2504633855"/>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Transporte de regreso de restos mortales</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dirty="0">
                          <a:ln>
                            <a:noFill/>
                          </a:ln>
                          <a:solidFill>
                            <a:srgbClr val="454548"/>
                          </a:solidFill>
                          <a:effectLst/>
                          <a:latin typeface="Webdings" panose="05030102010509060703" pitchFamily="18" charset="2"/>
                          <a:ea typeface="Aptos Display" panose="020B0004020202020204" pitchFamily="34" charset="0"/>
                        </a:rPr>
                        <a:t>n </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4</a:t>
                      </a:r>
                    </a:p>
                  </a:txBody>
                  <a:tcPr marL="45720" marR="45720" anchor="ctr" horzOverflow="overflow">
                    <a:lnL>
                      <a:noFill/>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3826381955"/>
                  </a:ext>
                </a:extLst>
              </a:tr>
            </a:tbl>
          </a:graphicData>
        </a:graphic>
      </p:graphicFrame>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aphicFrame>
        <p:nvGraphicFramePr>
          <p:cNvPr id="5122" name="Table 3">
            <a:extLst>
              <a:ext uri="{FF2B5EF4-FFF2-40B4-BE49-F238E27FC236}">
                <a16:creationId xmlns:a16="http://schemas.microsoft.com/office/drawing/2014/main" id="{D8275EE4-F36F-9615-3E02-F52525B4166A}"/>
              </a:ext>
            </a:extLst>
          </p:cNvPr>
          <p:cNvGraphicFramePr>
            <a:graphicFrameLocks noGrp="1"/>
          </p:cNvGraphicFramePr>
          <p:nvPr>
            <p:extLst>
              <p:ext uri="{D42A27DB-BD31-4B8C-83A1-F6EECF244321}">
                <p14:modId xmlns:p14="http://schemas.microsoft.com/office/powerpoint/2010/main" val="2519742420"/>
              </p:ext>
            </p:extLst>
          </p:nvPr>
        </p:nvGraphicFramePr>
        <p:xfrm>
          <a:off x="446088" y="2004864"/>
          <a:ext cx="6968503" cy="6503670"/>
        </p:xfrm>
        <a:graphic>
          <a:graphicData uri="http://schemas.openxmlformats.org/drawingml/2006/table">
            <a:tbl>
              <a:tblPr/>
              <a:tblGrid>
                <a:gridCol w="3584128">
                  <a:extLst>
                    <a:ext uri="{9D8B030D-6E8A-4147-A177-3AD203B41FA5}">
                      <a16:colId xmlns:a16="http://schemas.microsoft.com/office/drawing/2014/main" val="3892896523"/>
                    </a:ext>
                  </a:extLst>
                </a:gridCol>
                <a:gridCol w="648072">
                  <a:extLst>
                    <a:ext uri="{9D8B030D-6E8A-4147-A177-3AD203B41FA5}">
                      <a16:colId xmlns:a16="http://schemas.microsoft.com/office/drawing/2014/main" val="3294242349"/>
                    </a:ext>
                  </a:extLst>
                </a:gridCol>
                <a:gridCol w="648072">
                  <a:extLst>
                    <a:ext uri="{9D8B030D-6E8A-4147-A177-3AD203B41FA5}">
                      <a16:colId xmlns:a16="http://schemas.microsoft.com/office/drawing/2014/main" val="155083939"/>
                    </a:ext>
                  </a:extLst>
                </a:gridCol>
                <a:gridCol w="638072">
                  <a:extLst>
                    <a:ext uri="{9D8B030D-6E8A-4147-A177-3AD203B41FA5}">
                      <a16:colId xmlns:a16="http://schemas.microsoft.com/office/drawing/2014/main" val="3658816011"/>
                    </a:ext>
                  </a:extLst>
                </a:gridCol>
                <a:gridCol w="586064">
                  <a:extLst>
                    <a:ext uri="{9D8B030D-6E8A-4147-A177-3AD203B41FA5}">
                      <a16:colId xmlns:a16="http://schemas.microsoft.com/office/drawing/2014/main" val="3316131864"/>
                    </a:ext>
                  </a:extLst>
                </a:gridCol>
                <a:gridCol w="864095">
                  <a:extLst>
                    <a:ext uri="{9D8B030D-6E8A-4147-A177-3AD203B41FA5}">
                      <a16:colId xmlns:a16="http://schemas.microsoft.com/office/drawing/2014/main" val="1968972895"/>
                    </a:ext>
                  </a:extLst>
                </a:gridCol>
              </a:tblGrid>
              <a:tr h="3841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base" latinLnBrk="0" hangingPunct="1">
                        <a:lnSpc>
                          <a:spcPct val="100000"/>
                        </a:lnSpc>
                        <a:spcBef>
                          <a:spcPct val="0"/>
                        </a:spcBef>
                        <a:spcAft>
                          <a:spcPct val="0"/>
                        </a:spcAft>
                        <a:buClrTx/>
                        <a:buSzTx/>
                        <a:buFontTx/>
                        <a:buNone/>
                        <a:tabLst/>
                      </a:pPr>
                      <a:endParaRPr kumimoji="0" lang="es-US" altLang="en-US" sz="800" b="0" i="0" u="none" strike="noStrike" cap="none" normalizeH="0" baseline="0">
                        <a:ln>
                          <a:noFill/>
                        </a:ln>
                        <a:solidFill>
                          <a:srgbClr val="230871"/>
                        </a:solidFill>
                        <a:effectLst/>
                        <a:latin typeface="Poppins" panose="00000500000000000000" pitchFamily="50" charset="0"/>
                        <a:ea typeface="Aptos Display" panose="020B0004020202020204" pitchFamily="34" charset="0"/>
                        <a:cs typeface="Poppins" panose="00000500000000000000" pitchFamily="50" charset="0"/>
                      </a:endParaRPr>
                    </a:p>
                  </a:txBody>
                  <a:tcPr marL="45720" marR="45720" anchor="ctr" horzOverflow="overflow">
                    <a:lnL>
                      <a:noFill/>
                    </a:lnL>
                    <a:lnR>
                      <a:noFill/>
                    </a:lnR>
                    <a:lnT>
                      <a:noFill/>
                    </a:lnT>
                    <a:lnB>
                      <a:noFill/>
                    </a:lnB>
                    <a:lnTlToBr>
                      <a:noFill/>
                    </a:lnTlToBr>
                    <a:lnBlToTr>
                      <a:noFill/>
                    </a:lnBlToTr>
                    <a:solidFill>
                      <a:schemeClr val="tx1"/>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800" b="1" i="0" u="none" strike="noStrike" cap="none" normalizeH="0" baseline="0" dirty="0">
                          <a:ln>
                            <a:noFill/>
                          </a:ln>
                          <a:solidFill>
                            <a:srgbClr val="FFFFFF"/>
                          </a:solidFill>
                          <a:effectLst/>
                          <a:latin typeface="Poppins" panose="00000500000000000000" pitchFamily="50" charset="0"/>
                          <a:ea typeface="Aptos Display" panose="020B0004020202020204" pitchFamily="34" charset="0"/>
                          <a:cs typeface="Poppins" panose="00000500000000000000" pitchFamily="50" charset="0"/>
                        </a:rPr>
                        <a:t>Essentials</a:t>
                      </a:r>
                    </a:p>
                  </a:txBody>
                  <a:tcPr marL="45720" marR="45720" anchor="ctr" horzOverflow="overflow">
                    <a:lnL>
                      <a:noFill/>
                    </a:lnL>
                    <a:lnR>
                      <a:noFill/>
                    </a:lnR>
                    <a:lnT>
                      <a:noFill/>
                    </a:lnT>
                    <a:lnB>
                      <a:noFill/>
                    </a:lnB>
                    <a:lnTlToBr>
                      <a:noFill/>
                    </a:lnTlToBr>
                    <a:lnBlToTr>
                      <a:noFill/>
                    </a:lnBlToTr>
                    <a:solidFill>
                      <a:schemeClr val="tx1"/>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800" b="1" i="0" u="none" strike="noStrike" cap="none" normalizeH="0" baseline="0" dirty="0">
                          <a:ln>
                            <a:noFill/>
                          </a:ln>
                          <a:solidFill>
                            <a:srgbClr val="FFFFFF"/>
                          </a:solidFill>
                          <a:effectLst/>
                          <a:latin typeface="Poppins" panose="00000500000000000000" pitchFamily="50" charset="0"/>
                          <a:ea typeface="Aptos Display" panose="020B0004020202020204" pitchFamily="34" charset="0"/>
                          <a:cs typeface="Poppins" panose="00000500000000000000" pitchFamily="50" charset="0"/>
                        </a:rPr>
                        <a:t>Emergent </a:t>
                      </a:r>
                    </a:p>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800" b="1" i="0" u="none" strike="noStrike" cap="none" normalizeH="0" baseline="0" dirty="0">
                          <a:ln>
                            <a:noFill/>
                          </a:ln>
                          <a:solidFill>
                            <a:srgbClr val="FFFFFF"/>
                          </a:solidFill>
                          <a:effectLst/>
                          <a:latin typeface="Poppins" panose="00000500000000000000" pitchFamily="50" charset="0"/>
                          <a:ea typeface="Aptos Display" panose="020B0004020202020204" pitchFamily="34" charset="0"/>
                          <a:cs typeface="Poppins" panose="00000500000000000000" pitchFamily="50" charset="0"/>
                        </a:rPr>
                        <a:t>Plus</a:t>
                      </a:r>
                    </a:p>
                  </a:txBody>
                  <a:tcPr marL="45720" marR="45720" anchor="ctr" horzOverflow="overflow">
                    <a:lnL>
                      <a:noFill/>
                    </a:lnL>
                    <a:lnR>
                      <a:noFill/>
                    </a:lnR>
                    <a:lnT>
                      <a:noFill/>
                    </a:lnT>
                    <a:lnB>
                      <a:noFill/>
                    </a:lnB>
                    <a:lnTlToBr>
                      <a:noFill/>
                    </a:lnTlToBr>
                    <a:lnBlToTr>
                      <a:noFill/>
                    </a:lnBlToTr>
                    <a:solidFill>
                      <a:schemeClr val="tx1"/>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800" b="1" i="0" u="none" strike="noStrike" cap="none" normalizeH="0" baseline="0" dirty="0">
                          <a:ln>
                            <a:noFill/>
                          </a:ln>
                          <a:solidFill>
                            <a:srgbClr val="FFFFFF"/>
                          </a:solidFill>
                          <a:effectLst/>
                          <a:latin typeface="Poppins" panose="00000500000000000000" pitchFamily="50" charset="0"/>
                          <a:ea typeface="Aptos Display" panose="020B0004020202020204" pitchFamily="34" charset="0"/>
                          <a:cs typeface="Poppins" panose="00000500000000000000" pitchFamily="50" charset="0"/>
                        </a:rPr>
                        <a:t>Emergent Premier</a:t>
                      </a:r>
                    </a:p>
                  </a:txBody>
                  <a:tcPr marL="45720" marR="45720" anchor="ctr" horzOverflow="overflow">
                    <a:lnL>
                      <a:noFill/>
                    </a:lnL>
                    <a:lnR>
                      <a:noFill/>
                    </a:lnR>
                    <a:lnT>
                      <a:noFill/>
                    </a:lnT>
                    <a:lnB>
                      <a:noFill/>
                    </a:lnB>
                    <a:lnTlToBr>
                      <a:noFill/>
                    </a:lnTlToBr>
                    <a:lnBlToTr>
                      <a:noFill/>
                    </a:lnBlToTr>
                    <a:solidFill>
                      <a:schemeClr val="tx1"/>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800" b="1" i="0" u="none" strike="noStrike" cap="none" normalizeH="0" baseline="0" dirty="0">
                          <a:ln>
                            <a:noFill/>
                          </a:ln>
                          <a:solidFill>
                            <a:srgbClr val="FFFFFF"/>
                          </a:solidFill>
                          <a:effectLst/>
                          <a:latin typeface="Poppins" panose="00000500000000000000" pitchFamily="50" charset="0"/>
                          <a:ea typeface="Aptos Display" panose="020B0004020202020204" pitchFamily="34" charset="0"/>
                          <a:cs typeface="Poppins" panose="00000500000000000000" pitchFamily="50" charset="0"/>
                        </a:rPr>
                        <a:t>Platinum</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solidFill>
                      <a:schemeClr val="tx1"/>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800" b="1" i="0" u="none" strike="noStrike" cap="none" normalizeH="0" baseline="0" dirty="0">
                          <a:ln>
                            <a:noFill/>
                          </a:ln>
                          <a:solidFill>
                            <a:srgbClr val="FFFFFF"/>
                          </a:solidFill>
                          <a:effectLst/>
                          <a:latin typeface="Poppins" panose="00000500000000000000" pitchFamily="50" charset="0"/>
                          <a:ea typeface="Aptos Display" panose="020B0004020202020204" pitchFamily="34" charset="0"/>
                          <a:cs typeface="Poppins" panose="00000500000000000000" pitchFamily="50" charset="0"/>
                        </a:rPr>
                        <a:t>Complemento </a:t>
                      </a:r>
                    </a:p>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800" b="1" i="0" u="none" strike="noStrike" cap="none" normalizeH="0" baseline="0" dirty="0">
                          <a:ln>
                            <a:noFill/>
                          </a:ln>
                          <a:solidFill>
                            <a:srgbClr val="FFFFFF"/>
                          </a:solidFill>
                          <a:effectLst/>
                          <a:latin typeface="Poppins" panose="00000500000000000000" pitchFamily="50" charset="0"/>
                          <a:ea typeface="Aptos Display" panose="020B0004020202020204" pitchFamily="34" charset="0"/>
                          <a:cs typeface="Poppins" panose="00000500000000000000" pitchFamily="50" charset="0"/>
                        </a:rPr>
                        <a:t>Family+</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solidFill>
                      <a:schemeClr val="tx1"/>
                    </a:solidFill>
                  </a:tcPr>
                </a:tc>
                <a:extLst>
                  <a:ext uri="{0D108BD9-81ED-4DB2-BD59-A6C34878D82A}">
                    <a16:rowId xmlns:a16="http://schemas.microsoft.com/office/drawing/2014/main" val="226896022"/>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dirty="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para transporte de emergencia en ambulancia terrestre</a:t>
                      </a:r>
                    </a:p>
                  </a:txBody>
                  <a:tcPr marL="45720" marR="45720" anchor="ctr" horzOverflow="overflow">
                    <a:lnL>
                      <a:noFill/>
                    </a:lnL>
                    <a:lnR>
                      <a:noFill/>
                    </a:lnR>
                    <a:lnT>
                      <a:noFill/>
                    </a:lnT>
                    <a:lnB>
                      <a:noFill/>
                    </a:lnB>
                    <a:lnTlToBr>
                      <a:noFill/>
                    </a:lnTlToBr>
                    <a:lnBlToTr>
                      <a:noFill/>
                    </a:lnBlToTr>
                    <a:no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$750 máx. </a:t>
                      </a:r>
                      <a:b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b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por reclamo</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Display"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Display"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2</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dirty="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panose="020B0004020202020204" pitchFamily="34" charset="0"/>
                        </a:rPr>
                        <a:t>1</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noFill/>
                  </a:tcPr>
                </a:tc>
                <a:extLst>
                  <a:ext uri="{0D108BD9-81ED-4DB2-BD59-A6C34878D82A}">
                    <a16:rowId xmlns:a16="http://schemas.microsoft.com/office/drawing/2014/main" val="3808238625"/>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para transporte de emergencia en ambulancia aérea</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$7,500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$20,000 máx. por reclamo</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$20,000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2</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1</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2709669823"/>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dirty="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para transporte en ambulancia terrestre </a:t>
                      </a:r>
                      <a:br>
                        <a:rPr kumimoji="0" lang="es-US" altLang="en-US" sz="800" b="1" i="0" u="none" strike="noStrike" cap="none" normalizeH="0" baseline="0" dirty="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br>
                      <a:r>
                        <a:rPr kumimoji="0" lang="es-US" altLang="en-US" sz="800" b="1" i="0" u="none" strike="noStrike" cap="none" normalizeH="0" baseline="0" dirty="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entre hospitales</a:t>
                      </a:r>
                    </a:p>
                  </a:txBody>
                  <a:tcPr marL="45720" marR="45720" anchor="ctr" horzOverflow="overflow">
                    <a:lnL>
                      <a:noFill/>
                    </a:lnL>
                    <a:lnR>
                      <a:noFill/>
                    </a:lnR>
                    <a:lnT>
                      <a:noFill/>
                    </a:lnT>
                    <a:lnB>
                      <a:noFill/>
                    </a:lnB>
                    <a:lnTlToBr>
                      <a:noFill/>
                    </a:lnTlToBr>
                    <a:lnBlToTr>
                      <a:noFill/>
                    </a:lnBlToTr>
                    <a:no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$750 máx. </a:t>
                      </a:r>
                      <a:b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b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por reclamo</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2</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2</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2</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1</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noFill/>
                  </a:tcPr>
                </a:tc>
                <a:extLst>
                  <a:ext uri="{0D108BD9-81ED-4DB2-BD59-A6C34878D82A}">
                    <a16:rowId xmlns:a16="http://schemas.microsoft.com/office/drawing/2014/main" val="391082247"/>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para transporte en ambulancia aérea entre hospitales</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$7,500 máx. por reclamo</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$20,000 máx. por reclamo</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$20,000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Display"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1</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3606602381"/>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Transporte de repatriación a hospital cercano al domicilio</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Display"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Display"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3</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Display"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4</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noFill/>
                  </a:tcPr>
                </a:tc>
                <a:extLst>
                  <a:ext uri="{0D108BD9-81ED-4DB2-BD59-A6C34878D82A}">
                    <a16:rowId xmlns:a16="http://schemas.microsoft.com/office/drawing/2014/main" val="4225477130"/>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dirty="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para transporte de emergencia en </a:t>
                      </a:r>
                      <a:br>
                        <a:rPr kumimoji="0" lang="es-US" altLang="en-US" sz="800" b="1" i="0" u="none" strike="noStrike" cap="none" normalizeH="0" baseline="0" dirty="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br>
                      <a:r>
                        <a:rPr kumimoji="0" lang="es-US" altLang="en-US" sz="800" b="1" i="0" u="none" strike="noStrike" cap="none" normalizeH="0" baseline="0" dirty="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ambulancia acuática</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$2,500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3</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$2,500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3</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3423914091"/>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Trato y sin transporte</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$500 máx. por reclamo, límite de 2 por año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1</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$500 máx. por reclamo, límite de </a:t>
                      </a:r>
                      <a:b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b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 por año</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1</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$500 máx. por reclamo, límite de </a:t>
                      </a:r>
                      <a:b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b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 por año</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1</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noFill/>
                  </a:tcPr>
                </a:tc>
                <a:extLst>
                  <a:ext uri="{0D108BD9-81ED-4DB2-BD59-A6C34878D82A}">
                    <a16:rowId xmlns:a16="http://schemas.microsoft.com/office/drawing/2014/main" val="2357943193"/>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de transporte de regreso de menores</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$2,500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3</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$2,500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3</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1234446174"/>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de transporte de regreso para mascotas</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$2,500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3</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$2,500 máx. por reclamo</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3</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noFill/>
                  </a:tcPr>
                </a:tc>
                <a:extLst>
                  <a:ext uri="{0D108BD9-81ED-4DB2-BD59-A6C34878D82A}">
                    <a16:rowId xmlns:a16="http://schemas.microsoft.com/office/drawing/2014/main" val="1984357926"/>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de gastos por enfermedad mientras está fuera de casa</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$5,000 máx., límite de </a:t>
                      </a:r>
                      <a:b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b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2 personas </a:t>
                      </a:r>
                      <a:b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b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por año</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4</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2300411482"/>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de transporte de atención continua después del ingreso</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ctr" latinLnBrk="0" hangingPunct="1">
                        <a:lnSpc>
                          <a:spcPct val="100000"/>
                        </a:lnSpc>
                        <a:spcBef>
                          <a:spcPct val="0"/>
                        </a:spcBef>
                        <a:spcAft>
                          <a:spcPct val="0"/>
                        </a:spcAft>
                        <a:buClrTx/>
                        <a:buSzTx/>
                        <a:buFontTx/>
                        <a:buNone/>
                        <a:tabLst/>
                      </a:pP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$500 máx. </a:t>
                      </a:r>
                      <a:b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br>
                      <a:r>
                        <a:rPr kumimoji="0" lang="es-US" altLang="en-US" sz="600" b="0" i="0" u="none" strike="noStrike" cap="none" normalizeH="0" baseline="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por persona</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1</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dirty="0">
                          <a:ln>
                            <a:noFill/>
                          </a:ln>
                          <a:solidFill>
                            <a:srgbClr val="454548"/>
                          </a:solidFill>
                          <a:effectLst/>
                          <a:latin typeface="Open Sans" panose="020B0606030504020204" pitchFamily="34" charset="0"/>
                          <a:ea typeface="Aptos" panose="020B0004020202020204" pitchFamily="34" charset="0"/>
                        </a:rPr>
                        <a:t>$500 máx. por reclamo, límite de </a:t>
                      </a:r>
                      <a:br>
                        <a:rPr kumimoji="0" lang="es-US" altLang="en-US" sz="600" b="0" i="0" u="none" strike="noStrike" cap="none" normalizeH="0" baseline="0" dirty="0">
                          <a:ln>
                            <a:noFill/>
                          </a:ln>
                          <a:solidFill>
                            <a:srgbClr val="454548"/>
                          </a:solidFill>
                          <a:effectLst/>
                          <a:latin typeface="Open Sans" panose="020B0606030504020204" pitchFamily="34" charset="0"/>
                          <a:ea typeface="Aptos" panose="020B0004020202020204" pitchFamily="34" charset="0"/>
                        </a:rPr>
                      </a:br>
                      <a:r>
                        <a:rPr kumimoji="0" lang="es-US" altLang="en-US" sz="600" b="0" i="0" u="none" strike="noStrike" cap="none" normalizeH="0" baseline="0" dirty="0">
                          <a:ln>
                            <a:noFill/>
                          </a:ln>
                          <a:solidFill>
                            <a:srgbClr val="454548"/>
                          </a:solidFill>
                          <a:effectLst/>
                          <a:latin typeface="Open Sans" panose="020B0606030504020204" pitchFamily="34" charset="0"/>
                          <a:ea typeface="Aptos" panose="020B0004020202020204" pitchFamily="34" charset="0"/>
                        </a:rPr>
                        <a:t>2 por año</a:t>
                      </a:r>
                      <a:r>
                        <a:rPr kumimoji="0" lang="es-US" altLang="en-US" sz="600" b="0" i="0" u="none" strike="noStrike" cap="none" normalizeH="0" baseline="30000" dirty="0">
                          <a:ln>
                            <a:noFill/>
                          </a:ln>
                          <a:solidFill>
                            <a:srgbClr val="454548"/>
                          </a:solidFill>
                          <a:effectLst/>
                          <a:latin typeface="Open Sans" panose="020B0606030504020204" pitchFamily="34" charset="0"/>
                          <a:ea typeface="Aptos" panose="020B0004020202020204" pitchFamily="34" charset="0"/>
                        </a:rPr>
                        <a:t>1</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noFill/>
                  </a:tcPr>
                </a:tc>
                <a:extLst>
                  <a:ext uri="{0D108BD9-81ED-4DB2-BD59-A6C34878D82A}">
                    <a16:rowId xmlns:a16="http://schemas.microsoft.com/office/drawing/2014/main" val="2083411135"/>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Transporte de regreso para el paciente</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Display"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4</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2152624698"/>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Cobertura de transporte de emergencia para acompañantes</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3</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noFill/>
                  </a:tcPr>
                </a:tc>
                <a:extLst>
                  <a:ext uri="{0D108BD9-81ED-4DB2-BD59-A6C34878D82A}">
                    <a16:rowId xmlns:a16="http://schemas.microsoft.com/office/drawing/2014/main" val="1885635124"/>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Transporte aéreo para visitas en el hospital</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3</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2726226503"/>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Vehículo y vehículo de alquiler</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3</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noFill/>
                  </a:tcPr>
                </a:tc>
                <a:extLst>
                  <a:ext uri="{0D108BD9-81ED-4DB2-BD59-A6C34878D82A}">
                    <a16:rowId xmlns:a16="http://schemas.microsoft.com/office/drawing/2014/main" val="1426536277"/>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Transporte para recuperación de órganos</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1</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852740002"/>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Transporte del receptor de órganos</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panose="020B0004020202020204" pitchFamily="34" charset="0"/>
                        </a:rPr>
                        <a:t>1</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no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noFill/>
                  </a:tcPr>
                </a:tc>
                <a:extLst>
                  <a:ext uri="{0D108BD9-81ED-4DB2-BD59-A6C34878D82A}">
                    <a16:rowId xmlns:a16="http://schemas.microsoft.com/office/drawing/2014/main" val="4081194186"/>
                  </a:ext>
                </a:extLst>
              </a:tr>
              <a:tr h="320675">
                <a:tc>
                  <a:txBody>
                    <a:bodyPr/>
                    <a:lstStyle>
                      <a:lvl1pPr>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819150"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819150" rtl="0" eaLnBrk="1" fontAlgn="t" latinLnBrk="0" hangingPunct="1">
                        <a:lnSpc>
                          <a:spcPct val="100000"/>
                        </a:lnSpc>
                        <a:spcBef>
                          <a:spcPct val="0"/>
                        </a:spcBef>
                        <a:spcAft>
                          <a:spcPct val="0"/>
                        </a:spcAft>
                        <a:buClrTx/>
                        <a:buSzTx/>
                        <a:buFontTx/>
                        <a:buNone/>
                        <a:tabLst/>
                      </a:pPr>
                      <a:r>
                        <a:rPr kumimoji="0" lang="es-US" altLang="en-US" sz="800" b="1" i="0" u="none" strike="noStrike" cap="none" normalizeH="0" baseline="0">
                          <a:ln>
                            <a:noFill/>
                          </a:ln>
                          <a:solidFill>
                            <a:srgbClr val="454548"/>
                          </a:solidFill>
                          <a:effectLst/>
                          <a:latin typeface="Poppins" panose="00000500000000000000" pitchFamily="50" charset="0"/>
                          <a:ea typeface="Aptos Display" panose="020B0004020202020204" pitchFamily="34" charset="0"/>
                          <a:cs typeface="Poppins" panose="00000500000000000000" pitchFamily="50" charset="0"/>
                        </a:rPr>
                        <a:t>Transporte de regreso de restos mortales</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a:noFill/>
                    </a:lnL>
                    <a:lnR>
                      <a:noFill/>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a:ln>
                            <a:noFill/>
                          </a:ln>
                          <a:solidFill>
                            <a:srgbClr val="454548"/>
                          </a:solidFill>
                          <a:effectLst/>
                          <a:latin typeface="Webdings" panose="05030102010509060703" pitchFamily="18" charset="2"/>
                          <a:ea typeface="Aptos Display" panose="020B0004020202020204" pitchFamily="34" charset="0"/>
                        </a:rPr>
                        <a:t>n </a:t>
                      </a:r>
                      <a:r>
                        <a:rPr kumimoji="0" lang="es-US" altLang="en-US" sz="600" b="0" i="0" u="none" strike="noStrike" cap="none" normalizeH="0" baseline="30000">
                          <a:ln>
                            <a:noFill/>
                          </a:ln>
                          <a:solidFill>
                            <a:srgbClr val="454548"/>
                          </a:solidFill>
                          <a:effectLst/>
                          <a:latin typeface="Open Sans" panose="020B0606030504020204" pitchFamily="34" charset="0"/>
                          <a:ea typeface="Aptos Display" panose="020B0004020202020204" pitchFamily="34" charset="0"/>
                          <a:cs typeface="Open Sans" panose="020B0606030504020204" pitchFamily="34" charset="0"/>
                        </a:rPr>
                        <a:t>4</a:t>
                      </a:r>
                    </a:p>
                  </a:txBody>
                  <a:tcPr marL="45720" marR="45720" anchor="ctr" horzOverflow="overflow">
                    <a:lnL>
                      <a:noFill/>
                    </a:lnL>
                    <a:lnR w="12700" cap="flat" cmpd="sng" algn="ctr">
                      <a:solidFill>
                        <a:srgbClr val="7F65A9"/>
                      </a:solidFill>
                      <a:prstDash val="solid"/>
                      <a:round/>
                      <a:headEnd type="none" w="med" len="med"/>
                      <a:tailEnd type="none" w="med" len="med"/>
                    </a:lnR>
                    <a:lnT>
                      <a:noFill/>
                    </a:lnT>
                    <a:lnB>
                      <a:noFill/>
                    </a:lnB>
                    <a:lnTlToBr>
                      <a:noFill/>
                    </a:lnTlToBr>
                    <a:lnBlToTr>
                      <a:noFill/>
                    </a:lnBlToTr>
                    <a:solidFill>
                      <a:srgbClr val="230871">
                        <a:alpha val="5098"/>
                      </a:srgbClr>
                    </a:solidFill>
                  </a:tcPr>
                </a:tc>
                <a:tc>
                  <a:txBody>
                    <a:bodyPr/>
                    <a:lstStyle>
                      <a:lvl1pPr defTabSz="976313">
                        <a:lnSpc>
                          <a:spcPct val="90000"/>
                        </a:lnSpc>
                        <a:spcBef>
                          <a:spcPts val="1063"/>
                        </a:spcBef>
                        <a:buFont typeface="Arial" panose="020B0604020202020204" pitchFamily="34" charset="0"/>
                        <a:defRPr sz="2500">
                          <a:solidFill>
                            <a:srgbClr val="FFFFFF"/>
                          </a:solidFill>
                          <a:latin typeface="Aptos" panose="020B0004020202020204" pitchFamily="34" charset="0"/>
                          <a:ea typeface="Aptos" panose="020B0004020202020204" pitchFamily="34" charset="0"/>
                        </a:defRPr>
                      </a:lvl1pPr>
                      <a:lvl2pPr defTabSz="976313">
                        <a:lnSpc>
                          <a:spcPct val="90000"/>
                        </a:lnSpc>
                        <a:spcBef>
                          <a:spcPts val="525"/>
                        </a:spcBef>
                        <a:buFont typeface="Arial" panose="020B0604020202020204" pitchFamily="34" charset="0"/>
                        <a:defRPr sz="2100">
                          <a:solidFill>
                            <a:srgbClr val="FFFFFF"/>
                          </a:solidFill>
                          <a:latin typeface="Aptos" panose="020B0004020202020204" pitchFamily="34" charset="0"/>
                          <a:ea typeface="Aptos" panose="020B0004020202020204" pitchFamily="34" charset="0"/>
                        </a:defRPr>
                      </a:lvl2pPr>
                      <a:lvl3pPr defTabSz="976313">
                        <a:lnSpc>
                          <a:spcPct val="90000"/>
                        </a:lnSpc>
                        <a:spcBef>
                          <a:spcPts val="525"/>
                        </a:spcBef>
                        <a:buFont typeface="Arial" panose="020B0604020202020204" pitchFamily="34" charset="0"/>
                        <a:defRPr sz="1900">
                          <a:solidFill>
                            <a:srgbClr val="FFFFFF"/>
                          </a:solidFill>
                          <a:latin typeface="Aptos" panose="020B0004020202020204" pitchFamily="34" charset="0"/>
                          <a:ea typeface="Aptos" panose="020B0004020202020204" pitchFamily="34" charset="0"/>
                        </a:defRPr>
                      </a:lvl3pPr>
                      <a:lvl4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4pPr>
                      <a:lvl5pPr defTabSz="976313">
                        <a:lnSpc>
                          <a:spcPct val="90000"/>
                        </a:lnSpc>
                        <a:spcBef>
                          <a:spcPts val="525"/>
                        </a:spcBef>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5pPr>
                      <a:lvl6pPr marL="20970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6pPr>
                      <a:lvl7pPr marL="25542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7pPr>
                      <a:lvl8pPr marL="30114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8pPr>
                      <a:lvl9pPr marL="3468688" defTabSz="976313" fontAlgn="base">
                        <a:lnSpc>
                          <a:spcPct val="90000"/>
                        </a:lnSpc>
                        <a:spcBef>
                          <a:spcPts val="525"/>
                        </a:spcBef>
                        <a:spcAft>
                          <a:spcPct val="0"/>
                        </a:spcAft>
                        <a:buFont typeface="Arial" panose="020B0604020202020204" pitchFamily="34" charset="0"/>
                        <a:defRPr sz="1700">
                          <a:solidFill>
                            <a:srgbClr val="FFFFFF"/>
                          </a:solidFill>
                          <a:latin typeface="Aptos" panose="020B0004020202020204" pitchFamily="34" charset="0"/>
                          <a:ea typeface="Aptos" panose="020B0004020202020204" pitchFamily="34" charset="0"/>
                        </a:defRPr>
                      </a:lvl9pPr>
                    </a:lstStyle>
                    <a:p>
                      <a:pPr marL="0" marR="0" lvl="0" indent="0" algn="l" defTabSz="976313" rtl="0" eaLnBrk="1" fontAlgn="ctr" latinLnBrk="0" hangingPunct="1">
                        <a:lnSpc>
                          <a:spcPct val="100000"/>
                        </a:lnSpc>
                        <a:spcBef>
                          <a:spcPct val="0"/>
                        </a:spcBef>
                        <a:spcAft>
                          <a:spcPct val="0"/>
                        </a:spcAft>
                        <a:buClrTx/>
                        <a:buSzPct val="100000"/>
                        <a:buFontTx/>
                        <a:buNone/>
                        <a:tabLst/>
                      </a:pPr>
                      <a:r>
                        <a:rPr kumimoji="0" lang="es-US" altLang="en-US" sz="600" b="0" i="0" u="none" strike="noStrike" cap="none" normalizeH="0" baseline="0" dirty="0">
                          <a:ln>
                            <a:noFill/>
                          </a:ln>
                          <a:solidFill>
                            <a:srgbClr val="454548"/>
                          </a:solidFill>
                          <a:effectLst/>
                          <a:latin typeface="Open Sans" panose="020B0606030504020204" pitchFamily="34" charset="0"/>
                          <a:ea typeface="Aptos" panose="020B0004020202020204" pitchFamily="34" charset="0"/>
                        </a:rPr>
                        <a:t>---</a:t>
                      </a:r>
                    </a:p>
                  </a:txBody>
                  <a:tcPr marL="45720" marR="45720" anchor="ctr" horzOverflow="overflow">
                    <a:lnL w="12700" cap="flat" cmpd="sng" algn="ctr">
                      <a:solidFill>
                        <a:srgbClr val="7F65A9"/>
                      </a:solidFill>
                      <a:prstDash val="solid"/>
                      <a:round/>
                      <a:headEnd type="none" w="med" len="med"/>
                      <a:tailEnd type="none" w="med" len="med"/>
                    </a:lnL>
                    <a:lnR>
                      <a:noFill/>
                    </a:lnR>
                    <a:lnT>
                      <a:noFill/>
                    </a:lnT>
                    <a:lnB>
                      <a:noFill/>
                    </a:lnB>
                    <a:lnTlToBr>
                      <a:noFill/>
                    </a:lnTlToBr>
                    <a:lnBlToTr>
                      <a:noFill/>
                    </a:lnBlToTr>
                    <a:solidFill>
                      <a:srgbClr val="230871">
                        <a:alpha val="5098"/>
                      </a:srgbClr>
                    </a:solidFill>
                  </a:tcPr>
                </a:tc>
                <a:extLst>
                  <a:ext uri="{0D108BD9-81ED-4DB2-BD59-A6C34878D82A}">
                    <a16:rowId xmlns:a16="http://schemas.microsoft.com/office/drawing/2014/main" val="2297808786"/>
                  </a:ext>
                </a:extLst>
              </a:tr>
            </a:tbl>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20CAA03F-7C02-A987-BCE0-19AB08FE21D4}"/>
              </a:ext>
            </a:extLst>
          </p:cNvPr>
          <p:cNvSpPr txBox="1"/>
          <p:nvPr/>
        </p:nvSpPr>
        <p:spPr>
          <a:xfrm>
            <a:off x="371475" y="1140992"/>
            <a:ext cx="6238875" cy="1254189"/>
          </a:xfrm>
          <a:prstGeom prst="rect">
            <a:avLst/>
          </a:prstGeom>
          <a:noFill/>
          <a:ln w="9525" cap="flat" cmpd="sng" algn="ctr">
            <a:noFill/>
            <a:prstDash val="solid"/>
            <a:round/>
            <a:headEnd type="none" w="med" len="med"/>
            <a:tailEnd type="none" w="med" len="med"/>
          </a:ln>
        </p:spPr>
        <p:txBody>
          <a:bodyPr wrap="square" anchor="t" anchorCtr="0">
            <a:spAutoFit/>
          </a:bodyPr>
          <a:lstStyle/>
          <a:p>
            <a:pPr defTabSz="820583" fontAlgn="auto">
              <a:spcAft>
                <a:spcPts val="1200"/>
              </a:spcAft>
            </a:pPr>
            <a:r>
              <a:rPr lang="es-us" sz="3850" b="1" dirty="0">
                <a:ln w="9525" cap="flat" cmpd="sng" algn="ctr">
                  <a:noFill/>
                  <a:prstDash val="solid"/>
                  <a:round/>
                  <a:headEnd type="none" w="med" len="med"/>
                  <a:tailEnd type="none" w="med" len="med"/>
                </a:ln>
                <a:solidFill>
                  <a:srgbClr val="230871"/>
                </a:solidFill>
                <a:latin typeface="Poppins" pitchFamily="2" charset="77"/>
                <a:ea typeface="Poppins" pitchFamily="2" charset="77"/>
                <a:cs typeface="Poppins" pitchFamily="2" charset="77"/>
              </a:rPr>
              <a:t>¿Por qué elegir a MASA?</a:t>
            </a:r>
          </a:p>
          <a:p>
            <a:pPr defTabSz="820583" fontAlgn="auto">
              <a:spcAft>
                <a:spcPts val="2000"/>
              </a:spcAft>
            </a:pPr>
            <a:r>
              <a:rPr lang="es-us" sz="1350" b="1" dirty="0">
                <a:ln w="9525" cap="flat" cmpd="sng" algn="ctr">
                  <a:noFill/>
                  <a:prstDash val="solid"/>
                  <a:round/>
                  <a:headEnd type="none" w="med" len="med"/>
                  <a:tailEnd type="none" w="med" len="med"/>
                </a:ln>
                <a:solidFill>
                  <a:srgbClr val="230871"/>
                </a:solidFill>
                <a:latin typeface="Poppins" pitchFamily="2" charset="77"/>
                <a:ea typeface="Open Sans" panose="020B0606030504020204" pitchFamily="34" charset="0"/>
                <a:cs typeface="Poppins" pitchFamily="2" charset="77"/>
              </a:rPr>
              <a:t>MASA protege </a:t>
            </a:r>
            <a:r>
              <a:rPr lang="es-US" sz="1350" b="1" dirty="0">
                <a:ln w="9525" cap="flat" cmpd="sng" algn="ctr">
                  <a:noFill/>
                  <a:prstDash val="solid"/>
                  <a:round/>
                  <a:headEnd type="none" w="med" len="med"/>
                  <a:tailEnd type="none" w="med" len="med"/>
                </a:ln>
                <a:solidFill>
                  <a:srgbClr val="230871"/>
                </a:solidFill>
                <a:latin typeface="Poppins" pitchFamily="2" charset="77"/>
                <a:ea typeface="Open Sans" panose="020B0606030504020204" pitchFamily="34" charset="0"/>
                <a:cs typeface="Poppins" pitchFamily="2" charset="77"/>
              </a:rPr>
              <a:t>su economía</a:t>
            </a:r>
            <a:r>
              <a:rPr lang="es-us" sz="1350" b="1" dirty="0">
                <a:ln w="9525" cap="flat" cmpd="sng" algn="ctr">
                  <a:noFill/>
                  <a:prstDash val="solid"/>
                  <a:round/>
                  <a:headEnd type="none" w="med" len="med"/>
                  <a:tailEnd type="none" w="med" len="med"/>
                </a:ln>
                <a:solidFill>
                  <a:srgbClr val="230871"/>
                </a:solidFill>
                <a:latin typeface="Poppins" pitchFamily="2" charset="77"/>
                <a:ea typeface="Open Sans" panose="020B0606030504020204" pitchFamily="34" charset="0"/>
                <a:cs typeface="Poppins" pitchFamily="2" charset="77"/>
              </a:rPr>
              <a:t> y le da apoyo con empatía para transporte médico.</a:t>
            </a:r>
            <a:endParaRPr lang="es-US" sz="1350" b="1" dirty="0">
              <a:ln w="9525" cap="flat" cmpd="sng" algn="ctr">
                <a:noFill/>
                <a:prstDash val="solid"/>
                <a:round/>
                <a:headEnd type="none" w="med" len="med"/>
                <a:tailEnd type="none" w="med" len="med"/>
              </a:ln>
              <a:solidFill>
                <a:srgbClr val="230871"/>
              </a:solidFill>
              <a:latin typeface="Poppins" pitchFamily="2" charset="77"/>
              <a:ea typeface="Open Sans" panose="020B0606030504020204" pitchFamily="34" charset="0"/>
              <a:cs typeface="Poppins" pitchFamily="2" charset="77"/>
            </a:endParaRPr>
          </a:p>
        </p:txBody>
      </p:sp>
      <p:sp>
        <p:nvSpPr>
          <p:cNvPr id="4" name="文字方塊 3">
            <a:extLst>
              <a:ext uri="{FF2B5EF4-FFF2-40B4-BE49-F238E27FC236}">
                <a16:creationId xmlns:a16="http://schemas.microsoft.com/office/drawing/2014/main" id="{6D8B1625-4F7D-1623-1BFA-9234A0581672}"/>
              </a:ext>
            </a:extLst>
          </p:cNvPr>
          <p:cNvSpPr txBox="1"/>
          <p:nvPr/>
        </p:nvSpPr>
        <p:spPr>
          <a:xfrm>
            <a:off x="381000" y="4402138"/>
            <a:ext cx="5121275" cy="750887"/>
          </a:xfrm>
          <a:prstGeom prst="rect">
            <a:avLst/>
          </a:prstGeom>
          <a:noFill/>
          <a:ln w="9525" cap="flat" cmpd="sng" algn="ctr">
            <a:noFill/>
            <a:prstDash val="solid"/>
            <a:round/>
            <a:headEnd type="none" w="med" len="med"/>
            <a:tailEnd type="none" w="med" len="med"/>
          </a:ln>
        </p:spPr>
        <p:txBody>
          <a:bodyPr>
            <a:spAutoFit/>
          </a:bodyPr>
          <a:lstStyle/>
          <a:p>
            <a:pPr defTabSz="820583" fontAlgn="auto">
              <a:lnSpc>
                <a:spcPct val="90000"/>
              </a:lnSpc>
            </a:pPr>
            <a:r>
              <a:rPr lang="es-us" sz="3500" b="1" dirty="0">
                <a:ln w="9525" cap="flat" cmpd="sng" algn="ctr">
                  <a:noFill/>
                  <a:prstDash val="solid"/>
                  <a:round/>
                  <a:headEnd type="none" w="med" len="med"/>
                  <a:tailEnd type="none" w="med" len="med"/>
                </a:ln>
                <a:solidFill>
                  <a:srgbClr val="230871"/>
                </a:solidFill>
                <a:latin typeface="Poppins" pitchFamily="2" charset="77"/>
                <a:ea typeface="Poppins" pitchFamily="2" charset="77"/>
                <a:cs typeface="Poppins" pitchFamily="2" charset="77"/>
              </a:rPr>
              <a:t>1 de cada 15 </a:t>
            </a:r>
            <a:r>
              <a:rPr lang="es-us" sz="3500" dirty="0">
                <a:ln w="9525" cap="flat" cmpd="sng" algn="ctr">
                  <a:noFill/>
                  <a:prstDash val="solid"/>
                  <a:round/>
                  <a:headEnd type="none" w="med" len="med"/>
                  <a:tailEnd type="none" w="med" len="med"/>
                </a:ln>
                <a:solidFill>
                  <a:srgbClr val="230871"/>
                </a:solidFill>
                <a:latin typeface="Poppins Medium" panose="00000600000000000000" pitchFamily="2" charset="0"/>
                <a:ea typeface="Poppins Medium" panose="00000600000000000000" pitchFamily="2" charset="0"/>
                <a:cs typeface="Poppins Medium" panose="00000600000000000000" pitchFamily="2" charset="0"/>
              </a:rPr>
              <a:t>familias</a:t>
            </a:r>
          </a:p>
          <a:p>
            <a:pPr defTabSz="820583" fontAlgn="auto"/>
            <a:r>
              <a:rPr lang="es-us" sz="950" b="1" dirty="0">
                <a:ln w="9525" cap="flat" cmpd="sng" algn="ctr">
                  <a:noFill/>
                  <a:prstDash val="solid"/>
                  <a:round/>
                  <a:headEnd type="none" w="med" len="med"/>
                  <a:tailEnd type="none" w="med" len="med"/>
                </a:ln>
                <a:solidFill>
                  <a:srgbClr val="230871"/>
                </a:solidFill>
                <a:latin typeface="Poppins" pitchFamily="2" charset="77"/>
                <a:ea typeface="Open Sans" panose="020B0606030504020204" pitchFamily="34" charset="0"/>
                <a:cs typeface="Poppins" pitchFamily="2" charset="77"/>
              </a:rPr>
              <a:t>necesita una ambulancia cada año</a:t>
            </a:r>
          </a:p>
        </p:txBody>
      </p:sp>
      <p:grpSp>
        <p:nvGrpSpPr>
          <p:cNvPr id="6148" name="群組 7">
            <a:extLst>
              <a:ext uri="{FF2B5EF4-FFF2-40B4-BE49-F238E27FC236}">
                <a16:creationId xmlns:a16="http://schemas.microsoft.com/office/drawing/2014/main" id="{C3829937-D2A1-357E-9516-FE554643DD5F}"/>
              </a:ext>
            </a:extLst>
          </p:cNvPr>
          <p:cNvGrpSpPr>
            <a:grpSpLocks/>
          </p:cNvGrpSpPr>
          <p:nvPr/>
        </p:nvGrpSpPr>
        <p:grpSpPr bwMode="auto">
          <a:xfrm>
            <a:off x="2734072" y="4965700"/>
            <a:ext cx="2411016" cy="50800"/>
            <a:chOff x="2729954" y="5086349"/>
            <a:chExt cx="2411559" cy="50400"/>
          </a:xfrm>
        </p:grpSpPr>
        <p:sp>
          <p:nvSpPr>
            <p:cNvPr id="6149" name="直線接點 5">
              <a:extLst>
                <a:ext uri="{FF2B5EF4-FFF2-40B4-BE49-F238E27FC236}">
                  <a16:creationId xmlns:a16="http://schemas.microsoft.com/office/drawing/2014/main" id="{32A941BF-FDF2-9D2C-1D72-097C4FBFAFFE}"/>
                </a:ext>
              </a:extLst>
            </p:cNvPr>
            <p:cNvSpPr>
              <a:spLocks noChangeShapeType="1"/>
            </p:cNvSpPr>
            <p:nvPr/>
          </p:nvSpPr>
          <p:spPr bwMode="auto">
            <a:xfrm>
              <a:off x="2729954" y="5111549"/>
              <a:ext cx="2379364" cy="0"/>
            </a:xfrm>
            <a:prstGeom prst="line">
              <a:avLst/>
            </a:prstGeom>
            <a:noFill/>
            <a:ln w="12700" cap="flat" algn="ctr">
              <a:solidFill>
                <a:srgbClr val="D3C9E1"/>
              </a:solidFill>
              <a:prstDash val="sysDot"/>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dirty="0"/>
            </a:p>
          </p:txBody>
        </p:sp>
        <p:sp>
          <p:nvSpPr>
            <p:cNvPr id="7" name="橢圓 6">
              <a:extLst>
                <a:ext uri="{FF2B5EF4-FFF2-40B4-BE49-F238E27FC236}">
                  <a16:creationId xmlns:a16="http://schemas.microsoft.com/office/drawing/2014/main" id="{37741962-185A-81BB-77C3-2452377B794D}"/>
                </a:ext>
              </a:extLst>
            </p:cNvPr>
            <p:cNvSpPr/>
            <p:nvPr/>
          </p:nvSpPr>
          <p:spPr>
            <a:xfrm>
              <a:off x="5090702" y="5086349"/>
              <a:ext cx="50811" cy="50400"/>
            </a:xfrm>
            <a:prstGeom prst="ellipse">
              <a:avLst/>
            </a:prstGeom>
            <a:solidFill>
              <a:srgbClr val="D3C9E1"/>
            </a:solidFill>
            <a:ln w="19050" cap="flat" cmpd="sng" algn="ctr">
              <a:noFill/>
              <a:prstDash val="solid"/>
              <a:miter lim="800000"/>
              <a:headEnd type="none" w="med" len="med"/>
              <a:tailEnd type="none" w="med" len="med"/>
            </a:ln>
          </p:spPr>
          <p:txBody>
            <a:bodyPr anchor="ctr"/>
            <a:lstStyle/>
            <a:p>
              <a:pPr algn="ctr" defTabSz="820583" fontAlgn="auto"/>
              <a:endParaRPr lang="es-us" sz="1615"/>
            </a:p>
          </p:txBody>
        </p:sp>
      </p:grpSp>
      <p:sp>
        <p:nvSpPr>
          <p:cNvPr id="14" name="文字方塊 13">
            <a:extLst>
              <a:ext uri="{FF2B5EF4-FFF2-40B4-BE49-F238E27FC236}">
                <a16:creationId xmlns:a16="http://schemas.microsoft.com/office/drawing/2014/main" id="{6213EB53-84BA-B86D-FC8E-5236FDC62F36}"/>
              </a:ext>
            </a:extLst>
          </p:cNvPr>
          <p:cNvSpPr txBox="1"/>
          <p:nvPr/>
        </p:nvSpPr>
        <p:spPr>
          <a:xfrm>
            <a:off x="2762251" y="8990013"/>
            <a:ext cx="4652342" cy="765081"/>
          </a:xfrm>
          <a:prstGeom prst="rect">
            <a:avLst/>
          </a:prstGeom>
          <a:noFill/>
          <a:ln w="9525" cap="flat" cmpd="sng" algn="ctr">
            <a:noFill/>
            <a:prstDash val="solid"/>
            <a:round/>
            <a:headEnd type="none" w="med" len="med"/>
            <a:tailEnd type="none" w="med" len="med"/>
          </a:ln>
        </p:spPr>
        <p:txBody>
          <a:bodyPr wrap="square">
            <a:spAutoFit/>
          </a:bodyPr>
          <a:lstStyle/>
          <a:p>
            <a:pPr defTabSz="820583" fontAlgn="auto">
              <a:lnSpc>
                <a:spcPct val="114000"/>
              </a:lnSpc>
            </a:pPr>
            <a:r>
              <a:rPr lang="es-us" sz="500" dirty="0">
                <a:ln w="9525" cap="flat" cmpd="sng" algn="ctr">
                  <a:noFill/>
                  <a:prstDash val="solid"/>
                  <a:round/>
                  <a:headEnd type="none" w="med" len="med"/>
                  <a:tailEnd type="none" w="med" len="med"/>
                </a:ln>
                <a:solidFill>
                  <a:srgbClr val="616164"/>
                </a:solidFill>
                <a:latin typeface="Open Sans" panose="020B0606030504020204" pitchFamily="34" charset="0"/>
                <a:ea typeface="Open Sans" panose="020B0606030504020204" pitchFamily="34" charset="0"/>
                <a:cs typeface="Open Sans" panose="020B0606030504020204" pitchFamily="34" charset="0"/>
              </a:rPr>
              <a:t>1: MASA, Transporte médico de emergencia: Los costos reales y cómo están aumentando, 2024</a:t>
            </a:r>
          </a:p>
          <a:p>
            <a:pPr defTabSz="820583" fontAlgn="auto">
              <a:lnSpc>
                <a:spcPct val="114000"/>
              </a:lnSpc>
              <a:spcAft>
                <a:spcPts val="500"/>
              </a:spcAft>
            </a:pPr>
            <a:r>
              <a:rPr lang="es-us" sz="500" dirty="0">
                <a:ln w="9525" cap="flat" cmpd="sng" algn="ctr">
                  <a:noFill/>
                  <a:prstDash val="solid"/>
                  <a:round/>
                  <a:headEnd type="none" w="med" len="med"/>
                  <a:tailEnd type="none" w="med" len="med"/>
                </a:ln>
                <a:solidFill>
                  <a:srgbClr val="616164"/>
                </a:solidFill>
                <a:latin typeface="Open Sans" panose="020B0606030504020204" pitchFamily="34" charset="0"/>
                <a:ea typeface="Open Sans" panose="020B0606030504020204" pitchFamily="34" charset="0"/>
                <a:cs typeface="Open Sans" panose="020B0606030504020204" pitchFamily="34" charset="0"/>
              </a:rPr>
              <a:t>2: FAIR Health, 2023</a:t>
            </a:r>
          </a:p>
          <a:p>
            <a:pPr defTabSz="820583" fontAlgn="auto">
              <a:lnSpc>
                <a:spcPct val="114000"/>
              </a:lnSpc>
            </a:pPr>
            <a:r>
              <a:rPr lang="es-us" sz="500" dirty="0">
                <a:ln w="9525" cap="flat" cmpd="sng" algn="ctr">
                  <a:noFill/>
                  <a:prstDash val="solid"/>
                  <a:round/>
                  <a:headEnd type="none" w="med" len="med"/>
                  <a:tailEnd type="none" w="med" len="med"/>
                </a:ln>
                <a:solidFill>
                  <a:srgbClr val="616164"/>
                </a:solidFill>
                <a:latin typeface="Open Sans" panose="020B0606030504020204" pitchFamily="34" charset="0"/>
                <a:ea typeface="Open Sans" panose="020B0606030504020204" pitchFamily="34" charset="0"/>
                <a:cs typeface="Open Sans" panose="020B0606030504020204" pitchFamily="34" charset="0"/>
              </a:rPr>
              <a:t>Este material es solo para fines informativos y no </a:t>
            </a:r>
            <a:r>
              <a:rPr lang="es-US" sz="500" dirty="0">
                <a:ln w="9525" cap="flat" cmpd="sng" algn="ctr">
                  <a:noFill/>
                  <a:prstDash val="solid"/>
                  <a:round/>
                  <a:headEnd type="none" w="med" len="med"/>
                  <a:tailEnd type="none" w="med" len="med"/>
                </a:ln>
                <a:solidFill>
                  <a:srgbClr val="616164"/>
                </a:solidFill>
                <a:latin typeface="Open Sans" panose="020B0606030504020204" pitchFamily="34" charset="0"/>
                <a:ea typeface="Open Sans" panose="020B0606030504020204" pitchFamily="34" charset="0"/>
                <a:cs typeface="Open Sans" panose="020B0606030504020204" pitchFamily="34" charset="0"/>
              </a:rPr>
              <a:t>proporciona</a:t>
            </a:r>
            <a:r>
              <a:rPr lang="es-us" sz="500" dirty="0">
                <a:ln w="9525" cap="flat" cmpd="sng" algn="ctr">
                  <a:noFill/>
                  <a:prstDash val="solid"/>
                  <a:round/>
                  <a:headEnd type="none" w="med" len="med"/>
                  <a:tailEnd type="none" w="med" len="med"/>
                </a:ln>
                <a:solidFill>
                  <a:srgbClr val="616164"/>
                </a:solidFill>
                <a:latin typeface="Open Sans" panose="020B0606030504020204" pitchFamily="34" charset="0"/>
                <a:ea typeface="Open Sans" panose="020B0606030504020204" pitchFamily="34" charset="0"/>
                <a:cs typeface="Open Sans" panose="020B0606030504020204" pitchFamily="34" charset="0"/>
              </a:rPr>
              <a:t> ninguna cobertura. Los beneficios indicados y sus descripciones no representan los términos y condiciones completos aplicables al uso y es posible que solo se ofrezcan en algunas membresías o pólizas. Los beneficios de primas varían según el plan seleccionado. Para obtener una lista completa de beneficios, primas, términos, condiciones y restricciones, consulte el acuerdo de servicios para miembros o la póliza correspondiente a su estado. Para obtener más información y revelaciones sobre los planes de MASA visite: https://info.masaglobal.com/disclaimers</a:t>
            </a:r>
          </a:p>
        </p:txBody>
      </p:sp>
      <p:grpSp>
        <p:nvGrpSpPr>
          <p:cNvPr id="6152" name="群組 20">
            <a:extLst>
              <a:ext uri="{FF2B5EF4-FFF2-40B4-BE49-F238E27FC236}">
                <a16:creationId xmlns:a16="http://schemas.microsoft.com/office/drawing/2014/main" id="{4CCED0EB-B275-5A97-469A-26725D36C8C0}"/>
              </a:ext>
            </a:extLst>
          </p:cNvPr>
          <p:cNvGrpSpPr>
            <a:grpSpLocks/>
          </p:cNvGrpSpPr>
          <p:nvPr/>
        </p:nvGrpSpPr>
        <p:grpSpPr bwMode="auto">
          <a:xfrm>
            <a:off x="449263" y="9037638"/>
            <a:ext cx="2027237" cy="554037"/>
            <a:chOff x="450056" y="9038236"/>
            <a:chExt cx="2026444" cy="554830"/>
          </a:xfrm>
        </p:grpSpPr>
        <p:grpSp>
          <p:nvGrpSpPr>
            <p:cNvPr id="6153" name="群組 18">
              <a:extLst>
                <a:ext uri="{FF2B5EF4-FFF2-40B4-BE49-F238E27FC236}">
                  <a16:creationId xmlns:a16="http://schemas.microsoft.com/office/drawing/2014/main" id="{2D91C27C-CDDC-2698-E85D-533712AC7379}"/>
                </a:ext>
              </a:extLst>
            </p:cNvPr>
            <p:cNvGrpSpPr>
              <a:grpSpLocks/>
            </p:cNvGrpSpPr>
            <p:nvPr/>
          </p:nvGrpSpPr>
          <p:grpSpPr bwMode="auto">
            <a:xfrm>
              <a:off x="450056" y="9038236"/>
              <a:ext cx="2026444" cy="554830"/>
              <a:chOff x="451442" y="9035684"/>
              <a:chExt cx="2026444" cy="554830"/>
            </a:xfrm>
          </p:grpSpPr>
          <p:sp>
            <p:nvSpPr>
              <p:cNvPr id="15" name="矩形: 圓角 14">
                <a:extLst>
                  <a:ext uri="{FF2B5EF4-FFF2-40B4-BE49-F238E27FC236}">
                    <a16:creationId xmlns:a16="http://schemas.microsoft.com/office/drawing/2014/main" id="{EB9B72C7-0049-46A7-BA48-9A02A65B3825}"/>
                  </a:ext>
                </a:extLst>
              </p:cNvPr>
              <p:cNvSpPr/>
              <p:nvPr/>
            </p:nvSpPr>
            <p:spPr>
              <a:xfrm>
                <a:off x="451442" y="9035684"/>
                <a:ext cx="2026444" cy="554830"/>
              </a:xfrm>
              <a:prstGeom prst="roundRect">
                <a:avLst>
                  <a:gd name="adj" fmla="val 30749"/>
                </a:avLst>
              </a:prstGeom>
              <a:solidFill>
                <a:srgbClr val="230871"/>
              </a:solidFill>
              <a:ln w="19050" cap="flat" cmpd="sng" algn="ctr">
                <a:noFill/>
                <a:prstDash val="solid"/>
                <a:miter lim="800000"/>
                <a:headEnd type="none" w="med" len="med"/>
                <a:tailEnd type="none" w="med" len="med"/>
              </a:ln>
            </p:spPr>
            <p:txBody>
              <a:bodyPr anchor="ctr"/>
              <a:lstStyle/>
              <a:p>
                <a:pPr algn="ctr" defTabSz="820583" fontAlgn="auto"/>
                <a:endParaRPr lang="es-us" sz="1615"/>
              </a:p>
            </p:txBody>
          </p:sp>
          <p:pic>
            <p:nvPicPr>
              <p:cNvPr id="6155" name="圖片 17">
                <a:extLst>
                  <a:ext uri="{FF2B5EF4-FFF2-40B4-BE49-F238E27FC236}">
                    <a16:creationId xmlns:a16="http://schemas.microsoft.com/office/drawing/2014/main" id="{F17647A3-467A-3A70-4573-2205174BF3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779" y="9145473"/>
                <a:ext cx="213342" cy="335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pic>
        </p:grpSp>
        <p:sp>
          <p:nvSpPr>
            <p:cNvPr id="20" name="文字方塊 19">
              <a:extLst>
                <a:ext uri="{FF2B5EF4-FFF2-40B4-BE49-F238E27FC236}">
                  <a16:creationId xmlns:a16="http://schemas.microsoft.com/office/drawing/2014/main" id="{CADEDAF6-A458-9DC7-518F-E3A748337DD2}"/>
                </a:ext>
              </a:extLst>
            </p:cNvPr>
            <p:cNvSpPr txBox="1"/>
            <p:nvPr/>
          </p:nvSpPr>
          <p:spPr>
            <a:xfrm>
              <a:off x="916598" y="9148025"/>
              <a:ext cx="1517056" cy="383040"/>
            </a:xfrm>
            <a:prstGeom prst="rect">
              <a:avLst/>
            </a:prstGeom>
            <a:noFill/>
            <a:ln>
              <a:noFill/>
            </a:ln>
          </p:spPr>
          <p:txBody>
            <a:bodyPr anchor="ctr"/>
            <a:lstStyle/>
            <a:p>
              <a:pPr defTabSz="820583" fontAlgn="auto"/>
              <a:r>
                <a:rPr lang="es-us" sz="1000" b="1" dirty="0">
                  <a:ln w="9525" cap="flat" cmpd="sng" algn="ctr">
                    <a:noFill/>
                    <a:prstDash val="solid"/>
                    <a:round/>
                    <a:headEnd type="none" w="med" len="med"/>
                    <a:tailEnd type="none" w="med" len="med"/>
                  </a:ln>
                  <a:solidFill>
                    <a:schemeClr val="bg1"/>
                  </a:solidFill>
                  <a:latin typeface="Poppins" pitchFamily="2" charset="77"/>
                  <a:ea typeface="Poppins" pitchFamily="2" charset="77"/>
                  <a:cs typeface="Poppins" pitchFamily="2" charset="77"/>
                </a:rPr>
                <a:t>¡Inscríbase hoy!</a:t>
              </a:r>
            </a:p>
          </p:txBody>
        </p:sp>
      </p:grpSp>
      <p:pic>
        <p:nvPicPr>
          <p:cNvPr id="6158" name="圖片 35">
            <a:extLst>
              <a:ext uri="{FF2B5EF4-FFF2-40B4-BE49-F238E27FC236}">
                <a16:creationId xmlns:a16="http://schemas.microsoft.com/office/drawing/2014/main" id="{42BE8AC2-9352-982B-C350-7186A467895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1275" y="3327400"/>
            <a:ext cx="2176463" cy="217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pic>
      <p:sp>
        <p:nvSpPr>
          <p:cNvPr id="37" name="文字方塊 36">
            <a:extLst>
              <a:ext uri="{FF2B5EF4-FFF2-40B4-BE49-F238E27FC236}">
                <a16:creationId xmlns:a16="http://schemas.microsoft.com/office/drawing/2014/main" id="{FF5DBF24-9866-3EA2-9002-3D4CC6608A79}"/>
              </a:ext>
            </a:extLst>
          </p:cNvPr>
          <p:cNvSpPr txBox="1"/>
          <p:nvPr/>
        </p:nvSpPr>
        <p:spPr bwMode="auto">
          <a:xfrm>
            <a:off x="5447953" y="3451018"/>
            <a:ext cx="1584176" cy="1784350"/>
          </a:xfrm>
          <a:prstGeom prst="rect">
            <a:avLst/>
          </a:prstGeom>
          <a:noFill/>
          <a:ln>
            <a:noFill/>
          </a:ln>
        </p:spPr>
        <p:txBody>
          <a:bodyPr anchor="ctr"/>
          <a:lstStyle/>
          <a:p>
            <a:pPr algn="ctr" defTabSz="820583" fontAlgn="auto"/>
            <a:r>
              <a:rPr lang="es-us" sz="4200" b="1" dirty="0">
                <a:ln w="9525" cap="flat" cmpd="sng" algn="ctr">
                  <a:noFill/>
                  <a:prstDash val="solid"/>
                  <a:round/>
                  <a:headEnd type="none" w="med" len="med"/>
                  <a:tailEnd type="none" w="med" len="med"/>
                </a:ln>
                <a:solidFill>
                  <a:srgbClr val="230871"/>
                </a:solidFill>
                <a:latin typeface="Poppins" pitchFamily="2" charset="77"/>
                <a:ea typeface="Poppins" pitchFamily="2" charset="77"/>
                <a:cs typeface="Poppins" pitchFamily="2" charset="77"/>
              </a:rPr>
              <a:t>60 %</a:t>
            </a:r>
            <a:endParaRPr lang="es-us" sz="950" b="1" dirty="0">
              <a:ln w="9525" cap="flat" cmpd="sng" algn="ctr">
                <a:noFill/>
                <a:prstDash val="solid"/>
                <a:round/>
                <a:headEnd type="none" w="med" len="med"/>
                <a:tailEnd type="none" w="med" len="med"/>
              </a:ln>
              <a:solidFill>
                <a:srgbClr val="230871"/>
              </a:solidFill>
              <a:latin typeface="Poppins" pitchFamily="2" charset="77"/>
              <a:ea typeface="Poppins" pitchFamily="2" charset="77"/>
              <a:cs typeface="Poppins" pitchFamily="2" charset="77"/>
            </a:endParaRPr>
          </a:p>
        </p:txBody>
      </p:sp>
      <p:grpSp>
        <p:nvGrpSpPr>
          <p:cNvPr id="6160" name="群組 50">
            <a:extLst>
              <a:ext uri="{FF2B5EF4-FFF2-40B4-BE49-F238E27FC236}">
                <a16:creationId xmlns:a16="http://schemas.microsoft.com/office/drawing/2014/main" id="{0EF3DC8D-68B4-3F3B-72A8-FB6ACEE2710C}"/>
              </a:ext>
            </a:extLst>
          </p:cNvPr>
          <p:cNvGrpSpPr>
            <a:grpSpLocks/>
          </p:cNvGrpSpPr>
          <p:nvPr/>
        </p:nvGrpSpPr>
        <p:grpSpPr bwMode="auto">
          <a:xfrm>
            <a:off x="368300" y="5650412"/>
            <a:ext cx="3229868" cy="1658438"/>
            <a:chOff x="368301" y="5649829"/>
            <a:chExt cx="3229929" cy="1658881"/>
          </a:xfrm>
        </p:grpSpPr>
        <p:sp>
          <p:nvSpPr>
            <p:cNvPr id="10" name="文字方塊 9">
              <a:extLst>
                <a:ext uri="{FF2B5EF4-FFF2-40B4-BE49-F238E27FC236}">
                  <a16:creationId xmlns:a16="http://schemas.microsoft.com/office/drawing/2014/main" id="{C3D8A181-04DB-4AFD-8E71-836299BB3010}"/>
                </a:ext>
              </a:extLst>
            </p:cNvPr>
            <p:cNvSpPr txBox="1"/>
            <p:nvPr/>
          </p:nvSpPr>
          <p:spPr>
            <a:xfrm>
              <a:off x="368301" y="5649829"/>
              <a:ext cx="3229929" cy="531057"/>
            </a:xfrm>
            <a:prstGeom prst="rect">
              <a:avLst/>
            </a:prstGeom>
            <a:noFill/>
            <a:ln w="9525" cap="flat" cmpd="sng" algn="ctr">
              <a:noFill/>
              <a:prstDash val="solid"/>
              <a:round/>
              <a:headEnd type="none" w="med" len="med"/>
              <a:tailEnd type="none" w="med" len="med"/>
            </a:ln>
          </p:spPr>
          <p:txBody>
            <a:bodyPr wrap="square">
              <a:spAutoFit/>
            </a:bodyPr>
            <a:lstStyle/>
            <a:p>
              <a:pPr defTabSz="820583" fontAlgn="auto"/>
              <a:r>
                <a:rPr lang="es-us" sz="950" b="1" dirty="0">
                  <a:ln w="9525" cap="flat" cmpd="sng" algn="ctr">
                    <a:noFill/>
                    <a:prstDash val="solid"/>
                    <a:round/>
                    <a:headEnd type="none" w="med" len="med"/>
                    <a:tailEnd type="none" w="med" len="med"/>
                  </a:ln>
                  <a:solidFill>
                    <a:srgbClr val="230871"/>
                  </a:solidFill>
                  <a:latin typeface="Poppins" pitchFamily="2" charset="77"/>
                  <a:ea typeface="Poppins" pitchFamily="2" charset="77"/>
                  <a:cs typeface="Poppins" pitchFamily="2" charset="77"/>
                </a:rPr>
                <a:t>MASA ha comprobado ser confiable durante más de 50 años y apoya a 2 millones de miembros en todo el mundo.</a:t>
              </a:r>
              <a:endParaRPr lang="es-us" sz="950" b="1" dirty="0">
                <a:latin typeface="Poppins" pitchFamily="2" charset="77"/>
                <a:ea typeface="Open Sans" panose="020B0606030504020204" pitchFamily="34" charset="0"/>
                <a:cs typeface="Poppins" pitchFamily="2" charset="77"/>
              </a:endParaRPr>
            </a:p>
          </p:txBody>
        </p:sp>
        <p:pic>
          <p:nvPicPr>
            <p:cNvPr id="6162" name="圖片 38">
              <a:extLst>
                <a:ext uri="{FF2B5EF4-FFF2-40B4-BE49-F238E27FC236}">
                  <a16:creationId xmlns:a16="http://schemas.microsoft.com/office/drawing/2014/main" id="{388F5579-1E96-39A3-BC22-5C8F1B88BA8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7926" y="6211521"/>
              <a:ext cx="3114798" cy="1097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pic>
      </p:grpSp>
      <p:grpSp>
        <p:nvGrpSpPr>
          <p:cNvPr id="6163" name="群組 49">
            <a:extLst>
              <a:ext uri="{FF2B5EF4-FFF2-40B4-BE49-F238E27FC236}">
                <a16:creationId xmlns:a16="http://schemas.microsoft.com/office/drawing/2014/main" id="{A4B83A0C-4D48-B0E9-266E-D8F7E5F0AED7}"/>
              </a:ext>
            </a:extLst>
          </p:cNvPr>
          <p:cNvGrpSpPr>
            <a:grpSpLocks/>
          </p:cNvGrpSpPr>
          <p:nvPr/>
        </p:nvGrpSpPr>
        <p:grpSpPr bwMode="auto">
          <a:xfrm>
            <a:off x="4016375" y="5640436"/>
            <a:ext cx="3579813" cy="1756832"/>
            <a:chOff x="4016374" y="5640922"/>
            <a:chExt cx="3579814" cy="1757453"/>
          </a:xfrm>
        </p:grpSpPr>
        <p:sp>
          <p:nvSpPr>
            <p:cNvPr id="11" name="文字方塊 10">
              <a:extLst>
                <a:ext uri="{FF2B5EF4-FFF2-40B4-BE49-F238E27FC236}">
                  <a16:creationId xmlns:a16="http://schemas.microsoft.com/office/drawing/2014/main" id="{400E31D5-7A52-51A3-6949-F04C2CD7DE3A}"/>
                </a:ext>
              </a:extLst>
            </p:cNvPr>
            <p:cNvSpPr txBox="1"/>
            <p:nvPr/>
          </p:nvSpPr>
          <p:spPr>
            <a:xfrm>
              <a:off x="4016374" y="5640922"/>
              <a:ext cx="3579814" cy="397015"/>
            </a:xfrm>
            <a:prstGeom prst="rect">
              <a:avLst/>
            </a:prstGeom>
            <a:noFill/>
            <a:ln w="9525" cap="flat" cmpd="sng" algn="ctr">
              <a:noFill/>
              <a:prstDash val="solid"/>
              <a:round/>
              <a:headEnd type="none" w="med" len="med"/>
              <a:tailEnd type="none" w="med" len="med"/>
            </a:ln>
          </p:spPr>
          <p:txBody>
            <a:bodyPr>
              <a:spAutoFit/>
            </a:bodyPr>
            <a:lstStyle/>
            <a:p>
              <a:pPr defTabSz="820583" fontAlgn="auto">
                <a:lnSpc>
                  <a:spcPct val="106000"/>
                </a:lnSpc>
              </a:pPr>
              <a:r>
                <a:rPr lang="es-us" sz="950" b="1" dirty="0">
                  <a:ln w="9525" cap="flat" cmpd="sng" algn="ctr">
                    <a:noFill/>
                    <a:prstDash val="solid"/>
                    <a:round/>
                    <a:headEnd type="none" w="med" len="med"/>
                    <a:tailEnd type="none" w="med" len="med"/>
                  </a:ln>
                  <a:solidFill>
                    <a:srgbClr val="230871"/>
                  </a:solidFill>
                  <a:latin typeface="Poppins" pitchFamily="2" charset="77"/>
                  <a:ea typeface="Poppins" pitchFamily="2" charset="77"/>
                  <a:cs typeface="Poppins" pitchFamily="2" charset="77"/>
                </a:rPr>
                <a:t>Los traslados médicos de emergencia están cubiertos en todo el país; no necesita ninguna red para la protección de MASA.</a:t>
              </a:r>
              <a:endParaRPr lang="es-us" sz="950" b="1" dirty="0">
                <a:latin typeface="Poppins" pitchFamily="2" charset="77"/>
                <a:ea typeface="Open Sans" panose="020B0606030504020204" pitchFamily="34" charset="0"/>
                <a:cs typeface="Poppins" pitchFamily="2" charset="77"/>
              </a:endParaRPr>
            </a:p>
          </p:txBody>
        </p:sp>
        <p:pic>
          <p:nvPicPr>
            <p:cNvPr id="6165" name="圖片 40">
              <a:extLst>
                <a:ext uri="{FF2B5EF4-FFF2-40B4-BE49-F238E27FC236}">
                  <a16:creationId xmlns:a16="http://schemas.microsoft.com/office/drawing/2014/main" id="{C0D027C6-4F42-1B11-B92F-AF3C99A7804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36027" y="6160989"/>
              <a:ext cx="3194040" cy="1237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pic>
      </p:grpSp>
      <p:grpSp>
        <p:nvGrpSpPr>
          <p:cNvPr id="6166" name="群組 48">
            <a:extLst>
              <a:ext uri="{FF2B5EF4-FFF2-40B4-BE49-F238E27FC236}">
                <a16:creationId xmlns:a16="http://schemas.microsoft.com/office/drawing/2014/main" id="{13095C34-8F03-E203-C9F9-17B10C59616E}"/>
              </a:ext>
            </a:extLst>
          </p:cNvPr>
          <p:cNvGrpSpPr>
            <a:grpSpLocks/>
          </p:cNvGrpSpPr>
          <p:nvPr/>
        </p:nvGrpSpPr>
        <p:grpSpPr bwMode="auto">
          <a:xfrm>
            <a:off x="368300" y="7496699"/>
            <a:ext cx="3373438" cy="1371283"/>
            <a:chOff x="368300" y="7465745"/>
            <a:chExt cx="3373984" cy="1371545"/>
          </a:xfrm>
        </p:grpSpPr>
        <p:sp>
          <p:nvSpPr>
            <p:cNvPr id="12" name="文字方塊 11">
              <a:extLst>
                <a:ext uri="{FF2B5EF4-FFF2-40B4-BE49-F238E27FC236}">
                  <a16:creationId xmlns:a16="http://schemas.microsoft.com/office/drawing/2014/main" id="{6DE0AB61-8169-2443-1F10-16B944C6FCE1}"/>
                </a:ext>
              </a:extLst>
            </p:cNvPr>
            <p:cNvSpPr txBox="1"/>
            <p:nvPr/>
          </p:nvSpPr>
          <p:spPr>
            <a:xfrm>
              <a:off x="368300" y="7465745"/>
              <a:ext cx="3115243" cy="677237"/>
            </a:xfrm>
            <a:prstGeom prst="rect">
              <a:avLst/>
            </a:prstGeom>
            <a:noFill/>
            <a:ln w="9525" cap="flat" cmpd="sng" algn="ctr">
              <a:noFill/>
              <a:prstDash val="solid"/>
              <a:round/>
              <a:headEnd type="none" w="med" len="med"/>
              <a:tailEnd type="none" w="med" len="med"/>
            </a:ln>
          </p:spPr>
          <p:txBody>
            <a:bodyPr wrap="square">
              <a:spAutoFit/>
            </a:bodyPr>
            <a:lstStyle/>
            <a:p>
              <a:pPr defTabSz="820583" fontAlgn="auto"/>
              <a:r>
                <a:rPr lang="es-us" sz="950" b="1" dirty="0">
                  <a:ln w="9525" cap="flat" cmpd="sng" algn="ctr">
                    <a:noFill/>
                    <a:prstDash val="solid"/>
                    <a:round/>
                    <a:headEnd type="none" w="med" len="med"/>
                    <a:tailEnd type="none" w="med" len="med"/>
                  </a:ln>
                  <a:solidFill>
                    <a:srgbClr val="230871"/>
                  </a:solidFill>
                  <a:latin typeface="Poppins" pitchFamily="2" charset="77"/>
                  <a:ea typeface="Poppins" pitchFamily="2" charset="77"/>
                  <a:cs typeface="Poppins" pitchFamily="2" charset="77"/>
                </a:rPr>
                <a:t>Se ofrecen servicios especializados para emergencias fuera de casa, como transporte de regreso del paciente, sus mascotas, sus vehículos y sus hijos.</a:t>
              </a:r>
              <a:endParaRPr lang="es-us" sz="950" b="1" dirty="0">
                <a:latin typeface="Poppins" pitchFamily="2" charset="77"/>
                <a:ea typeface="Open Sans" panose="020B0606030504020204" pitchFamily="34" charset="0"/>
                <a:cs typeface="Poppins" pitchFamily="2" charset="77"/>
              </a:endParaRPr>
            </a:p>
          </p:txBody>
        </p:sp>
        <p:pic>
          <p:nvPicPr>
            <p:cNvPr id="6168" name="圖片 42">
              <a:extLst>
                <a:ext uri="{FF2B5EF4-FFF2-40B4-BE49-F238E27FC236}">
                  <a16:creationId xmlns:a16="http://schemas.microsoft.com/office/drawing/2014/main" id="{B6631FE8-0E83-1C5B-D859-6C5EABBA13F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1475" y="8130212"/>
              <a:ext cx="3370809" cy="7070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pic>
      </p:grpSp>
      <p:grpSp>
        <p:nvGrpSpPr>
          <p:cNvPr id="6169" name="群組 47">
            <a:extLst>
              <a:ext uri="{FF2B5EF4-FFF2-40B4-BE49-F238E27FC236}">
                <a16:creationId xmlns:a16="http://schemas.microsoft.com/office/drawing/2014/main" id="{D3505A3D-1AB6-EDA2-4DD0-3474B6949B0D}"/>
              </a:ext>
            </a:extLst>
          </p:cNvPr>
          <p:cNvGrpSpPr>
            <a:grpSpLocks/>
          </p:cNvGrpSpPr>
          <p:nvPr/>
        </p:nvGrpSpPr>
        <p:grpSpPr bwMode="auto">
          <a:xfrm>
            <a:off x="3973513" y="7477472"/>
            <a:ext cx="3389312" cy="1393005"/>
            <a:chOff x="3973510" y="7454604"/>
            <a:chExt cx="3389096" cy="1393801"/>
          </a:xfrm>
        </p:grpSpPr>
        <p:sp>
          <p:nvSpPr>
            <p:cNvPr id="13" name="文字方塊 12">
              <a:extLst>
                <a:ext uri="{FF2B5EF4-FFF2-40B4-BE49-F238E27FC236}">
                  <a16:creationId xmlns:a16="http://schemas.microsoft.com/office/drawing/2014/main" id="{31452D6C-BEF5-9E23-822F-A8BC8A3B6BB3}"/>
                </a:ext>
              </a:extLst>
            </p:cNvPr>
            <p:cNvSpPr txBox="1"/>
            <p:nvPr/>
          </p:nvSpPr>
          <p:spPr>
            <a:xfrm>
              <a:off x="4016369" y="7454604"/>
              <a:ext cx="2871554" cy="552766"/>
            </a:xfrm>
            <a:prstGeom prst="rect">
              <a:avLst/>
            </a:prstGeom>
            <a:noFill/>
            <a:ln w="9525" cap="flat" cmpd="sng" algn="ctr">
              <a:noFill/>
              <a:prstDash val="solid"/>
              <a:round/>
              <a:headEnd type="none" w="med" len="med"/>
              <a:tailEnd type="none" w="med" len="med"/>
            </a:ln>
          </p:spPr>
          <p:txBody>
            <a:bodyPr wrap="square">
              <a:spAutoFit/>
            </a:bodyPr>
            <a:lstStyle/>
            <a:p>
              <a:pPr defTabSz="820583" fontAlgn="auto">
                <a:lnSpc>
                  <a:spcPct val="106000"/>
                </a:lnSpc>
              </a:pPr>
              <a:r>
                <a:rPr lang="es-us" sz="950" b="1" dirty="0">
                  <a:ln w="9525" cap="flat" cmpd="sng" algn="ctr">
                    <a:noFill/>
                    <a:prstDash val="solid"/>
                    <a:round/>
                    <a:headEnd type="none" w="med" len="med"/>
                    <a:tailEnd type="none" w="med" len="med"/>
                  </a:ln>
                  <a:solidFill>
                    <a:srgbClr val="230871"/>
                  </a:solidFill>
                  <a:latin typeface="Poppins" pitchFamily="2" charset="77"/>
                  <a:ea typeface="Poppins" pitchFamily="2" charset="77"/>
                  <a:cs typeface="Poppins" pitchFamily="2" charset="77"/>
                </a:rPr>
                <a:t>El equipo de reclamos de MASA se centra en pagar, no en denegar, con un proceso sencillo — solo envíenos la factura.</a:t>
              </a:r>
              <a:endParaRPr lang="es-us" sz="950" b="1" dirty="0">
                <a:latin typeface="Poppins" pitchFamily="2" charset="77"/>
                <a:ea typeface="Open Sans" panose="020B0606030504020204" pitchFamily="34" charset="0"/>
                <a:cs typeface="Poppins" pitchFamily="2" charset="77"/>
              </a:endParaRPr>
            </a:p>
          </p:txBody>
        </p:sp>
        <p:pic>
          <p:nvPicPr>
            <p:cNvPr id="6171" name="圖片 44">
              <a:extLst>
                <a:ext uri="{FF2B5EF4-FFF2-40B4-BE49-F238E27FC236}">
                  <a16:creationId xmlns:a16="http://schemas.microsoft.com/office/drawing/2014/main" id="{D7DD112D-6FF3-6986-29A6-2F7C1E64187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73510" y="8123041"/>
              <a:ext cx="3389096" cy="725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pic>
      </p:grpSp>
      <p:sp>
        <p:nvSpPr>
          <p:cNvPr id="3" name="文字方塊 2">
            <a:extLst>
              <a:ext uri="{FF2B5EF4-FFF2-40B4-BE49-F238E27FC236}">
                <a16:creationId xmlns:a16="http://schemas.microsoft.com/office/drawing/2014/main" id="{170236E4-8042-5FE3-CDC2-B43D25D5A946}"/>
              </a:ext>
            </a:extLst>
          </p:cNvPr>
          <p:cNvSpPr txBox="1"/>
          <p:nvPr/>
        </p:nvSpPr>
        <p:spPr>
          <a:xfrm>
            <a:off x="368301" y="2440094"/>
            <a:ext cx="5102076" cy="1518108"/>
          </a:xfrm>
          <a:prstGeom prst="rect">
            <a:avLst/>
          </a:prstGeom>
          <a:noFill/>
          <a:ln w="9525" cap="flat" cmpd="sng" algn="ctr">
            <a:noFill/>
            <a:prstDash val="solid"/>
            <a:round/>
            <a:headEnd type="none" w="med" len="med"/>
            <a:tailEnd type="none" w="med" len="med"/>
          </a:ln>
        </p:spPr>
        <p:txBody>
          <a:bodyPr wrap="square" anchor="b">
            <a:spAutoFit/>
          </a:bodyPr>
          <a:lstStyle/>
          <a:p>
            <a:pPr defTabSz="820583" fontAlgn="auto"/>
            <a:r>
              <a:rPr lang="es-us" sz="1000" dirty="0">
                <a:ln w="9525" cap="flat" cmpd="sng" algn="ctr">
                  <a:noFill/>
                  <a:prstDash val="solid"/>
                  <a:round/>
                  <a:headEnd type="none" w="med" len="med"/>
                  <a:tailEnd type="none" w="med" len="med"/>
                </a:ln>
                <a:solidFill>
                  <a:srgbClr val="454548"/>
                </a:solidFill>
                <a:latin typeface="Open Sans" panose="020B0606030504020204" pitchFamily="34" charset="0"/>
                <a:ea typeface="Open Sans" panose="020B0606030504020204" pitchFamily="34" charset="0"/>
                <a:cs typeface="Open Sans" panose="020B0606030504020204" pitchFamily="34" charset="0"/>
              </a:rPr>
              <a:t>Nadie debería tener que preocuparse por las facturas de transporte durante o después de una emergencia. Desafortunadamente, incluso para los asegurados, estas costosas facturas se vuelven una parte habitual y previsible de la atención de emergencias y siguen aumentando cada año. </a:t>
            </a:r>
          </a:p>
          <a:p>
            <a:pPr defTabSz="820583" fontAlgn="auto"/>
            <a:endParaRPr lang="es-us" sz="1000" dirty="0">
              <a:solidFill>
                <a:srgbClr val="454548"/>
              </a:solidFill>
              <a:latin typeface="Open Sans" panose="020B0606030504020204" pitchFamily="34" charset="0"/>
              <a:ea typeface="Open Sans" panose="020B0606030504020204" pitchFamily="34" charset="0"/>
              <a:cs typeface="Open Sans" panose="020B0606030504020204" pitchFamily="34" charset="0"/>
            </a:endParaRPr>
          </a:p>
          <a:p>
            <a:pPr defTabSz="820583" fontAlgn="auto">
              <a:lnSpc>
                <a:spcPct val="108000"/>
              </a:lnSpc>
            </a:pPr>
            <a:r>
              <a:rPr lang="es-us" sz="1000" dirty="0">
                <a:ln w="9525" cap="flat" cmpd="sng" algn="ctr">
                  <a:noFill/>
                  <a:prstDash val="solid"/>
                  <a:round/>
                  <a:headEnd type="none" w="med" len="med"/>
                  <a:tailEnd type="none" w="med" len="med"/>
                </a:ln>
                <a:solidFill>
                  <a:srgbClr val="454548"/>
                </a:solidFill>
                <a:latin typeface="Open Sans" panose="020B0606030504020204" pitchFamily="34" charset="0"/>
                <a:ea typeface="Open Sans" panose="020B0606030504020204" pitchFamily="34" charset="0"/>
                <a:cs typeface="Open Sans" panose="020B0606030504020204" pitchFamily="34" charset="0"/>
              </a:rPr>
              <a:t>MASA es la solución sencilla a un problema complejo para millones de americanos. Como proveedor líder de cobertura de transporte de emergencias, MASA ayuda a sus miembros protegiéndolos de los gastos de bolsillo por transporte médico, mientras ofrece cobertura para su uso durante la recuperación y más allá.</a:t>
            </a:r>
            <a:endParaRPr lang="es-us" sz="800" dirty="0">
              <a:solidFill>
                <a:srgbClr val="454548"/>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文字方塊 4">
            <a:extLst>
              <a:ext uri="{FF2B5EF4-FFF2-40B4-BE49-F238E27FC236}">
                <a16:creationId xmlns:a16="http://schemas.microsoft.com/office/drawing/2014/main" id="{F8F8D0E4-2377-E7F0-E9D6-8F1073CCD9C3}"/>
              </a:ext>
            </a:extLst>
          </p:cNvPr>
          <p:cNvSpPr txBox="1"/>
          <p:nvPr/>
        </p:nvSpPr>
        <p:spPr bwMode="auto">
          <a:xfrm>
            <a:off x="5591969" y="4399171"/>
            <a:ext cx="1296143" cy="677862"/>
          </a:xfrm>
          <a:prstGeom prst="rect">
            <a:avLst/>
          </a:prstGeom>
          <a:noFill/>
          <a:ln>
            <a:noFill/>
          </a:ln>
        </p:spPr>
        <p:txBody>
          <a:bodyPr anchor="ctr"/>
          <a:lstStyle/>
          <a:p>
            <a:pPr algn="ctr" defTabSz="820583" fontAlgn="auto"/>
            <a:r>
              <a:rPr lang="es-us" sz="950" b="1" dirty="0">
                <a:ln w="9525" cap="flat" cmpd="sng" algn="ctr">
                  <a:noFill/>
                  <a:prstDash val="solid"/>
                  <a:round/>
                  <a:headEnd type="none" w="med" len="med"/>
                  <a:tailEnd type="none" w="med" len="med"/>
                </a:ln>
                <a:solidFill>
                  <a:srgbClr val="230871"/>
                </a:solidFill>
                <a:latin typeface="Poppins" pitchFamily="2" charset="77"/>
                <a:ea typeface="Poppins" pitchFamily="2" charset="77"/>
                <a:cs typeface="Poppins" pitchFamily="2" charset="77"/>
              </a:rPr>
              <a:t>de esos traslados pueden ser fuera de la red</a:t>
            </a: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23.10.14"/>
  <p:tag name="AS_TITLE" val="Aspose.Slides for .NET 4.0 Client Profile"/>
  <p:tag name="AS_VERSION" val="23.10"/>
</p:tagLst>
</file>

<file path=ppt/theme/theme1.xml><?xml version="1.0" encoding="utf-8"?>
<a:theme xmlns:a="http://schemas.openxmlformats.org/drawingml/2006/main" name="MASA">
  <a:themeElements>
    <a:clrScheme name="MASA">
      <a:dk1>
        <a:srgbClr val="230871"/>
      </a:dk1>
      <a:lt1>
        <a:srgbClr val="FFFFFF"/>
      </a:lt1>
      <a:dk2>
        <a:srgbClr val="0071CE"/>
      </a:dk2>
      <a:lt2>
        <a:srgbClr val="FFFFFF"/>
      </a:lt2>
      <a:accent1>
        <a:srgbClr val="E64B38"/>
      </a:accent1>
      <a:accent2>
        <a:srgbClr val="FFD040"/>
      </a:accent2>
      <a:accent3>
        <a:srgbClr val="968693"/>
      </a:accent3>
      <a:accent4>
        <a:srgbClr val="54378D"/>
      </a:accent4>
      <a:accent5>
        <a:srgbClr val="7F65A9"/>
      </a:accent5>
      <a:accent6>
        <a:srgbClr val="A996C5"/>
      </a:accent6>
      <a:hlink>
        <a:srgbClr val="0071CE"/>
      </a:hlink>
      <a:folHlink>
        <a:srgbClr val="A996C3"/>
      </a:folHlink>
    </a:clrScheme>
    <a:fontScheme name="Office Theme">
      <a:majorFont>
        <a:latin typeface="Aptos Display" panose="02110004020202020204"/>
        <a:ea typeface="Aptos Display" panose="0211000402020202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Aptos" panose="0211000402020202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ASA" id="{88ED9641-9416-B945-959F-93E71249B652}" vid="{BF9284B3-030E-4B44-8EFF-CFD511DE66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Aptos Display" panose="0211000402020202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Aptos" panose="0211000402020202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Aptos Display" panose="0211000402020202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Aptos" panose="0211000402020202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MASA">
    <a:dk1>
      <a:srgbClr val="230871"/>
    </a:dk1>
    <a:lt1>
      <a:srgbClr val="FFFFFF"/>
    </a:lt1>
    <a:dk2>
      <a:srgbClr val="0071CE"/>
    </a:dk2>
    <a:lt2>
      <a:srgbClr val="FFFFFF"/>
    </a:lt2>
    <a:accent1>
      <a:srgbClr val="E64B38"/>
    </a:accent1>
    <a:accent2>
      <a:srgbClr val="FFD040"/>
    </a:accent2>
    <a:accent3>
      <a:srgbClr val="968693"/>
    </a:accent3>
    <a:accent4>
      <a:srgbClr val="54378D"/>
    </a:accent4>
    <a:accent5>
      <a:srgbClr val="7F65A9"/>
    </a:accent5>
    <a:accent6>
      <a:srgbClr val="A996C5"/>
    </a:accent6>
    <a:hlink>
      <a:srgbClr val="0071CE"/>
    </a:hlink>
    <a:folHlink>
      <a:srgbClr val="A996C3"/>
    </a:folHlink>
  </a:clrScheme>
</a:themeOverride>
</file>

<file path=ppt/theme/themeOverride2.xml><?xml version="1.0" encoding="utf-8"?>
<a:themeOverride xmlns:a="http://schemas.openxmlformats.org/drawingml/2006/main">
  <a:clrScheme name="MASA">
    <a:dk1>
      <a:srgbClr val="230871"/>
    </a:dk1>
    <a:lt1>
      <a:srgbClr val="FFFFFF"/>
    </a:lt1>
    <a:dk2>
      <a:srgbClr val="0071CE"/>
    </a:dk2>
    <a:lt2>
      <a:srgbClr val="FFFFFF"/>
    </a:lt2>
    <a:accent1>
      <a:srgbClr val="E64B38"/>
    </a:accent1>
    <a:accent2>
      <a:srgbClr val="FFD040"/>
    </a:accent2>
    <a:accent3>
      <a:srgbClr val="968693"/>
    </a:accent3>
    <a:accent4>
      <a:srgbClr val="54378D"/>
    </a:accent4>
    <a:accent5>
      <a:srgbClr val="7F65A9"/>
    </a:accent5>
    <a:accent6>
      <a:srgbClr val="A996C5"/>
    </a:accent6>
    <a:hlink>
      <a:srgbClr val="0071CE"/>
    </a:hlink>
    <a:folHlink>
      <a:srgbClr val="A996C3"/>
    </a:folHlink>
  </a:clrScheme>
</a:themeOverride>
</file>

<file path=docProps/app.xml><?xml version="1.0" encoding="utf-8"?>
<Properties xmlns="http://schemas.openxmlformats.org/officeDocument/2006/extended-properties" xmlns:vt="http://schemas.openxmlformats.org/officeDocument/2006/docPropsVTypes">
  <Template>MASA</Template>
  <TotalTime>3461</TotalTime>
  <Words>1435</Words>
  <Application>Microsoft Office PowerPoint</Application>
  <PresentationFormat>自訂</PresentationFormat>
  <Paragraphs>235</Paragraphs>
  <Slides>3</Slides>
  <Notes>2</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3</vt:i4>
      </vt:variant>
    </vt:vector>
  </HeadingPairs>
  <TitlesOfParts>
    <vt:vector size="11" baseType="lpstr">
      <vt:lpstr>Aptos</vt:lpstr>
      <vt:lpstr>Aptos Display</vt:lpstr>
      <vt:lpstr>Arial</vt:lpstr>
      <vt:lpstr>Open Sans</vt:lpstr>
      <vt:lpstr>Poppins</vt:lpstr>
      <vt:lpstr>Poppins Medium</vt:lpstr>
      <vt:lpstr>Webdings</vt:lpstr>
      <vt:lpstr>MASA</vt:lpstr>
      <vt:lpstr>PowerPoint 簡報</vt:lpstr>
      <vt:lpstr>PowerPoint 簡報</vt:lpstr>
      <vt:lpstr>PowerPoint 簡報</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Joy Lu</cp:lastModifiedBy>
  <cp:revision>64</cp:revision>
  <cp:lastPrinted>1601-01-01T00:00:00Z</cp:lastPrinted>
  <dcterms:created xsi:type="dcterms:W3CDTF">2024-03-14T18:51:59Z</dcterms:created>
  <dcterms:modified xsi:type="dcterms:W3CDTF">2026-05-06T03:44:00Z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460d26b-e0ab-4051-af3f-f83f6411bd05_ActionId">
    <vt:lpwstr>e0a436dc-82b0-492c-9a07-bf3b63bbb818</vt:lpwstr>
  </property>
  <property fmtid="{D5CDD505-2E9C-101B-9397-08002B2CF9AE}" pid="3" name="MSIP_Label_8460d26b-e0ab-4051-af3f-f83f6411bd05_ContentBits">
    <vt:lpwstr>0</vt:lpwstr>
  </property>
  <property fmtid="{D5CDD505-2E9C-101B-9397-08002B2CF9AE}" pid="4" name="MSIP_Label_8460d26b-e0ab-4051-af3f-f83f6411bd05_Enabled">
    <vt:lpwstr>true</vt:lpwstr>
  </property>
  <property fmtid="{D5CDD505-2E9C-101B-9397-08002B2CF9AE}" pid="5" name="MSIP_Label_8460d26b-e0ab-4051-af3f-f83f6411bd05_Method">
    <vt:lpwstr>Standard</vt:lpwstr>
  </property>
  <property fmtid="{D5CDD505-2E9C-101B-9397-08002B2CF9AE}" pid="6" name="MSIP_Label_8460d26b-e0ab-4051-af3f-f83f6411bd05_Name">
    <vt:lpwstr>Internal</vt:lpwstr>
  </property>
  <property fmtid="{D5CDD505-2E9C-101B-9397-08002B2CF9AE}" pid="7" name="MSIP_Label_8460d26b-e0ab-4051-af3f-f83f6411bd05_Provider">
    <vt:lpwstr>Varonis.Labeling</vt:lpwstr>
  </property>
  <property fmtid="{D5CDD505-2E9C-101B-9397-08002B2CF9AE}" pid="8" name="MSIP_Label_8460d26b-e0ab-4051-af3f-f83f6411bd05_SetDate">
    <vt:lpwstr>2026-04-04T14:56:27Z</vt:lpwstr>
  </property>
  <property fmtid="{D5CDD505-2E9C-101B-9397-08002B2CF9AE}" pid="9" name="MSIP_Label_8460d26b-e0ab-4051-af3f-f83f6411bd05_SiteId">
    <vt:lpwstr>30b161a8-bda4-4091-9334-2553cbe29c3e</vt:lpwstr>
  </property>
</Properties>
</file>