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5"/>
  </p:notesMasterIdLst>
  <p:handoutMasterIdLst>
    <p:handoutMasterId r:id="rId6"/>
  </p:handoutMasterIdLst>
  <p:sldIdLst>
    <p:sldId id="258" r:id="rId2"/>
    <p:sldId id="257" r:id="rId3"/>
    <p:sldId id="259" r:id="rId4"/>
  </p:sldIdLst>
  <p:sldSz cx="7772400" cy="10058400"/>
  <p:notesSz cx="6858000" cy="91440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4548"/>
    <a:srgbClr val="230871"/>
    <a:srgbClr val="EEEAF3"/>
    <a:srgbClr val="0071CE"/>
    <a:srgbClr val="FFFFFF"/>
    <a:srgbClr val="000000"/>
    <a:srgbClr val="D3C9E0"/>
    <a:srgbClr val="A996C5"/>
    <a:srgbClr val="E64B38"/>
    <a:srgbClr val="7F65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93"/>
    <p:restoredTop sz="67733"/>
  </p:normalViewPr>
  <p:slideViewPr>
    <p:cSldViewPr snapToGrid="0">
      <p:cViewPr varScale="1">
        <p:scale>
          <a:sx n="43" d="100"/>
          <a:sy n="43" d="100"/>
        </p:scale>
        <p:origin x="4392" y="528"/>
      </p:cViewPr>
      <p:guideLst/>
    </p:cSldViewPr>
  </p:slideViewPr>
  <p:notesTextViewPr>
    <p:cViewPr>
      <p:scale>
        <a:sx n="1" d="1"/>
        <a:sy n="1" d="1"/>
      </p:scale>
      <p:origin x="0" y="0"/>
    </p:cViewPr>
  </p:notesTextViewPr>
  <p:notesViewPr>
    <p:cSldViewPr snapToGrid="0">
      <p:cViewPr varScale="1">
        <p:scale>
          <a:sx n="93" d="100"/>
          <a:sy n="93" d="100"/>
        </p:scale>
        <p:origin x="407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E7E299-6BD0-8186-9B90-A6C910DF06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0DFDE7E-7651-777D-F092-806CCDDBEE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A0F514-0C8C-504E-84CF-028AEC83F33E}" type="datetimeFigureOut">
              <a:rPr lang="en-US" smtClean="0"/>
              <a:t>1/26/26</a:t>
            </a:fld>
            <a:endParaRPr lang="en-US"/>
          </a:p>
        </p:txBody>
      </p:sp>
      <p:sp>
        <p:nvSpPr>
          <p:cNvPr id="4" name="Footer Placeholder 3">
            <a:extLst>
              <a:ext uri="{FF2B5EF4-FFF2-40B4-BE49-F238E27FC236}">
                <a16:creationId xmlns:a16="http://schemas.microsoft.com/office/drawing/2014/main" id="{B0C55D0A-88B1-1CC5-F9C7-26D508C617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DED780C-D787-78FC-170D-088FD8D054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3E1530-7AF0-D14F-ABA6-DCBCD160D36A}" type="slidenum">
              <a:rPr lang="en-US" smtClean="0"/>
              <a:t>‹#›</a:t>
            </a:fld>
            <a:endParaRPr lang="en-US"/>
          </a:p>
        </p:txBody>
      </p:sp>
    </p:spTree>
    <p:extLst>
      <p:ext uri="{BB962C8B-B14F-4D97-AF65-F5344CB8AC3E}">
        <p14:creationId xmlns:p14="http://schemas.microsoft.com/office/powerpoint/2010/main" val="3968588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41DF7-866E-DA48-8F5A-BAE187ACB2AF}" type="datetimeFigureOut">
              <a:rPr lang="en-US" smtClean="0"/>
              <a:t>1/26/26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D626EB-7589-A045-9B2F-90336E973530}" type="slidenum">
              <a:rPr lang="en-US" smtClean="0"/>
              <a:t>‹#›</a:t>
            </a:fld>
            <a:endParaRPr lang="en-US"/>
          </a:p>
        </p:txBody>
      </p:sp>
    </p:spTree>
    <p:extLst>
      <p:ext uri="{BB962C8B-B14F-4D97-AF65-F5344CB8AC3E}">
        <p14:creationId xmlns:p14="http://schemas.microsoft.com/office/powerpoint/2010/main" val="2717913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31D30-4545-6364-E9BE-8A2F175143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3B029C-159D-E680-BB97-C01025BE07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91B9D6-DD11-2261-D5D6-BCF784373557}"/>
              </a:ext>
            </a:extLst>
          </p:cNvPr>
          <p:cNvSpPr>
            <a:spLocks noGrp="1"/>
          </p:cNvSpPr>
          <p:nvPr>
            <p:ph type="body" idx="1"/>
          </p:nvPr>
        </p:nvSpPr>
        <p:spPr/>
        <p:txBody>
          <a:bodyPr/>
          <a:lstStyle/>
          <a:p>
            <a:r>
              <a:rPr lang="en-US" dirty="0"/>
              <a:t>The table inside the document is customizable. Here are steps to adjust for your needs. </a:t>
            </a:r>
          </a:p>
          <a:p>
            <a:endParaRPr lang="en-US" dirty="0"/>
          </a:p>
          <a:p>
            <a:r>
              <a:rPr lang="en-US" dirty="0"/>
              <a:t>Ensure the comparison is appropriate comparison for the state the company is </a:t>
            </a:r>
            <a:r>
              <a:rPr lang="en-US" dirty="0" err="1"/>
              <a:t>sitused</a:t>
            </a:r>
            <a:r>
              <a:rPr lang="en-US" dirty="0"/>
              <a:t> in.</a:t>
            </a:r>
          </a:p>
          <a:p>
            <a:endParaRPr lang="en-US" dirty="0"/>
          </a:p>
          <a:p>
            <a:r>
              <a:rPr lang="en-US" dirty="0"/>
              <a:t>To remove a plan column: </a:t>
            </a:r>
          </a:p>
          <a:p>
            <a:endParaRPr lang="en-US" dirty="0"/>
          </a:p>
          <a:p>
            <a:r>
              <a:rPr lang="en-US" dirty="0"/>
              <a:t>1. hover over the plan columns (vertical) you want removed until you see a downward bold black arrow — click and the column should be fully selected and highlighted.</a:t>
            </a:r>
          </a:p>
          <a:p>
            <a:endParaRPr lang="en-US" dirty="0"/>
          </a:p>
          <a:p>
            <a:r>
              <a:rPr lang="en-US" dirty="0"/>
              <a:t>2. Right-click inside of that column and select "delete" &gt; "delete column" from the pop-up bar.</a:t>
            </a:r>
          </a:p>
          <a:p>
            <a:endParaRPr lang="en-US" dirty="0"/>
          </a:p>
          <a:p>
            <a:r>
              <a:rPr lang="en-US" dirty="0"/>
              <a:t>3. Check if there are any rows (horizontal) that need to be removed as a consequence of the plan removals and delete those using the same process. E.g., by eliminating the Premier plan, you don't need to show "Post admission coverage" or "Sick while away"</a:t>
            </a:r>
          </a:p>
          <a:p>
            <a:endParaRPr lang="en-US" dirty="0"/>
          </a:p>
          <a:p>
            <a:r>
              <a:rPr lang="en-US" dirty="0"/>
              <a:t>4. To make sure the table still looks good on the page, select the entire table, then go to the "Table layout" tab. Under "Table size" ensure that the width of the table is 7.5".</a:t>
            </a:r>
          </a:p>
          <a:p>
            <a:endParaRPr lang="en-US" dirty="0"/>
          </a:p>
        </p:txBody>
      </p:sp>
      <p:sp>
        <p:nvSpPr>
          <p:cNvPr id="4" name="Slide Number Placeholder 3">
            <a:extLst>
              <a:ext uri="{FF2B5EF4-FFF2-40B4-BE49-F238E27FC236}">
                <a16:creationId xmlns:a16="http://schemas.microsoft.com/office/drawing/2014/main" id="{7110D51A-91A4-C3B7-8E44-67BD94F3B602}"/>
              </a:ext>
            </a:extLst>
          </p:cNvPr>
          <p:cNvSpPr>
            <a:spLocks noGrp="1"/>
          </p:cNvSpPr>
          <p:nvPr>
            <p:ph type="sldNum" sz="quarter" idx="5"/>
          </p:nvPr>
        </p:nvSpPr>
        <p:spPr/>
        <p:txBody>
          <a:bodyPr/>
          <a:lstStyle/>
          <a:p>
            <a:fld id="{DFD626EB-7589-A045-9B2F-90336E973530}" type="slidenum">
              <a:rPr lang="en-US" smtClean="0"/>
              <a:t>1</a:t>
            </a:fld>
            <a:endParaRPr lang="en-US"/>
          </a:p>
        </p:txBody>
      </p:sp>
    </p:spTree>
    <p:extLst>
      <p:ext uri="{BB962C8B-B14F-4D97-AF65-F5344CB8AC3E}">
        <p14:creationId xmlns:p14="http://schemas.microsoft.com/office/powerpoint/2010/main" val="4166514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inside the document is customizable. Here are steps to adjust for your needs. </a:t>
            </a:r>
          </a:p>
          <a:p>
            <a:endParaRPr lang="en-US" dirty="0"/>
          </a:p>
          <a:p>
            <a:r>
              <a:rPr lang="en-US" dirty="0"/>
              <a:t>Ensure the comparison is appropriate comparison for the state the company is </a:t>
            </a:r>
            <a:r>
              <a:rPr lang="en-US" dirty="0" err="1"/>
              <a:t>sitused</a:t>
            </a:r>
            <a:r>
              <a:rPr lang="en-US" dirty="0"/>
              <a:t> in.</a:t>
            </a:r>
          </a:p>
          <a:p>
            <a:endParaRPr lang="en-US" dirty="0"/>
          </a:p>
          <a:p>
            <a:r>
              <a:rPr lang="en-US" dirty="0"/>
              <a:t>To remove a plan column: </a:t>
            </a:r>
          </a:p>
          <a:p>
            <a:endParaRPr lang="en-US" dirty="0"/>
          </a:p>
          <a:p>
            <a:r>
              <a:rPr lang="en-US" dirty="0"/>
              <a:t>1. hover over the plan columns (vertical) you want removed until you see a downward bold black arrow — click and the column should be fully selected and highlighted.</a:t>
            </a:r>
          </a:p>
          <a:p>
            <a:endParaRPr lang="en-US" dirty="0"/>
          </a:p>
          <a:p>
            <a:r>
              <a:rPr lang="en-US" dirty="0"/>
              <a:t>2. Right-click inside of that column and select "delete" &gt; "delete column" from the pop-up bar.</a:t>
            </a:r>
          </a:p>
          <a:p>
            <a:endParaRPr lang="en-US" dirty="0"/>
          </a:p>
          <a:p>
            <a:r>
              <a:rPr lang="en-US" dirty="0"/>
              <a:t>3. Check if there are any rows (horizontal) that need to be removed as a consequence of the plan removals and delete those using the same process. E.g., by eliminating the Premier plan, you don't need to show "Post admission coverage" or "Sick while away"</a:t>
            </a:r>
          </a:p>
          <a:p>
            <a:endParaRPr lang="en-US" dirty="0"/>
          </a:p>
          <a:p>
            <a:r>
              <a:rPr lang="en-US" dirty="0"/>
              <a:t>4. To make sure the table still looks good on the page, select the entire table, then go to the "Table layout" tab. Under "Table size" ensure that the width of the table is 7.5".</a:t>
            </a:r>
          </a:p>
          <a:p>
            <a:endParaRPr lang="en-US" dirty="0"/>
          </a:p>
        </p:txBody>
      </p:sp>
      <p:sp>
        <p:nvSpPr>
          <p:cNvPr id="4" name="Slide Number Placeholder 3"/>
          <p:cNvSpPr>
            <a:spLocks noGrp="1"/>
          </p:cNvSpPr>
          <p:nvPr>
            <p:ph type="sldNum" sz="quarter" idx="5"/>
          </p:nvPr>
        </p:nvSpPr>
        <p:spPr/>
        <p:txBody>
          <a:bodyPr/>
          <a:lstStyle/>
          <a:p>
            <a:fld id="{DFD626EB-7589-A045-9B2F-90336E973530}" type="slidenum">
              <a:rPr lang="en-US" smtClean="0"/>
              <a:t>2</a:t>
            </a:fld>
            <a:endParaRPr lang="en-US"/>
          </a:p>
        </p:txBody>
      </p:sp>
    </p:spTree>
    <p:extLst>
      <p:ext uri="{BB962C8B-B14F-4D97-AF65-F5344CB8AC3E}">
        <p14:creationId xmlns:p14="http://schemas.microsoft.com/office/powerpoint/2010/main" val="3076875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Title Slide">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0E2154-0E88-B394-5B85-B59D274E93E9}"/>
              </a:ext>
            </a:extLst>
          </p:cNvPr>
          <p:cNvSpPr txBox="1"/>
          <p:nvPr userDrawn="1"/>
        </p:nvSpPr>
        <p:spPr>
          <a:xfrm>
            <a:off x="369469" y="9736519"/>
            <a:ext cx="5889356" cy="191206"/>
          </a:xfrm>
          <a:prstGeom prst="rect">
            <a:avLst/>
          </a:prstGeom>
          <a:noFill/>
        </p:spPr>
        <p:txBody>
          <a:bodyPr wrap="square" rtlCol="0">
            <a:spAutoFit/>
          </a:bodyPr>
          <a:lstStyle/>
          <a:p>
            <a:pPr>
              <a:lnSpc>
                <a:spcPct val="114000"/>
              </a:lnSpc>
            </a:pPr>
            <a:r>
              <a:rPr lang="en-US" sz="600" b="0" dirty="0">
                <a:solidFill>
                  <a:srgbClr val="454548"/>
                </a:solidFill>
                <a:latin typeface="Open Sans" pitchFamily="2" charset="0"/>
                <a:ea typeface="Open Sans" pitchFamily="2" charset="0"/>
                <a:cs typeface="Open Sans" pitchFamily="2" charset="0"/>
              </a:rPr>
              <a:t>GB-Mem-Comparison-2026-WY   02/01</a:t>
            </a:r>
          </a:p>
        </p:txBody>
      </p:sp>
      <p:sp>
        <p:nvSpPr>
          <p:cNvPr id="4" name="TextBox 3">
            <a:extLst>
              <a:ext uri="{FF2B5EF4-FFF2-40B4-BE49-F238E27FC236}">
                <a16:creationId xmlns:a16="http://schemas.microsoft.com/office/drawing/2014/main" id="{BF9DF2F4-73B2-9938-7C2E-74A6FC81229B}"/>
              </a:ext>
            </a:extLst>
          </p:cNvPr>
          <p:cNvSpPr txBox="1"/>
          <p:nvPr userDrawn="1"/>
        </p:nvSpPr>
        <p:spPr>
          <a:xfrm>
            <a:off x="369470" y="380890"/>
            <a:ext cx="4718724" cy="1311769"/>
          </a:xfrm>
          <a:prstGeom prst="rect">
            <a:avLst/>
          </a:prstGeom>
          <a:noFill/>
        </p:spPr>
        <p:txBody>
          <a:bodyPr wrap="square" rtlCol="0">
            <a:spAutoFit/>
          </a:bodyPr>
          <a:lstStyle/>
          <a:p>
            <a:pPr>
              <a:lnSpc>
                <a:spcPct val="114000"/>
              </a:lnSpc>
            </a:pPr>
            <a:r>
              <a:rPr lang="en-US" sz="2400" b="1" dirty="0">
                <a:solidFill>
                  <a:schemeClr val="tx1"/>
                </a:solidFill>
                <a:latin typeface="Poppins" pitchFamily="2" charset="77"/>
                <a:ea typeface="Open Sans" pitchFamily="2" charset="0"/>
                <a:cs typeface="Poppins" pitchFamily="2" charset="77"/>
              </a:rPr>
              <a:t>Find your MASA membership</a:t>
            </a:r>
          </a:p>
          <a:p>
            <a:pPr marL="0" marR="0" lvl="0" indent="0" algn="l" defTabSz="820583" rtl="0" eaLnBrk="1" fontAlgn="auto" latinLnBrk="0" hangingPunct="1">
              <a:lnSpc>
                <a:spcPct val="114000"/>
              </a:lnSpc>
              <a:spcBef>
                <a:spcPts val="0"/>
              </a:spcBef>
              <a:spcAft>
                <a:spcPts val="0"/>
              </a:spcAft>
              <a:buClrTx/>
              <a:buSzTx/>
              <a:buFontTx/>
              <a:buNone/>
              <a:tabLst/>
              <a:defRPr/>
            </a:pPr>
            <a:r>
              <a:rPr lang="en-US" sz="1400" b="1" dirty="0">
                <a:solidFill>
                  <a:schemeClr val="tx1"/>
                </a:solidFill>
                <a:latin typeface="Poppins" pitchFamily="2" charset="77"/>
                <a:ea typeface="Open Sans" pitchFamily="2" charset="0"/>
                <a:cs typeface="Poppins" pitchFamily="2" charset="77"/>
              </a:rPr>
              <a:t>Empower your emergency care decisions</a:t>
            </a:r>
          </a:p>
          <a:p>
            <a:pPr marL="0" marR="0" lvl="0" indent="0" algn="l" defTabSz="820583" rtl="0" eaLnBrk="1" fontAlgn="auto" latinLnBrk="0" hangingPunct="1">
              <a:lnSpc>
                <a:spcPct val="114000"/>
              </a:lnSpc>
              <a:spcBef>
                <a:spcPts val="0"/>
              </a:spcBef>
              <a:spcAft>
                <a:spcPts val="0"/>
              </a:spcAft>
              <a:buClrTx/>
              <a:buSzTx/>
              <a:buFontTx/>
              <a:buNone/>
              <a:tabLst/>
              <a:defRPr/>
            </a:pPr>
            <a:endParaRPr lang="en-US" sz="800" b="1" dirty="0">
              <a:solidFill>
                <a:schemeClr val="bg1"/>
              </a:solidFill>
              <a:latin typeface="Poppins" pitchFamily="2" charset="77"/>
              <a:ea typeface="Open Sans" pitchFamily="2" charset="0"/>
              <a:cs typeface="Poppins" pitchFamily="2" charset="77"/>
            </a:endParaRPr>
          </a:p>
          <a:p>
            <a:pPr marL="0" marR="0" lvl="0" indent="0" algn="l" defTabSz="820583" rtl="0" eaLnBrk="1" fontAlgn="auto" latinLnBrk="0" hangingPunct="1">
              <a:lnSpc>
                <a:spcPct val="114000"/>
              </a:lnSpc>
              <a:spcBef>
                <a:spcPts val="0"/>
              </a:spcBef>
              <a:spcAft>
                <a:spcPts val="0"/>
              </a:spcAft>
              <a:buClrTx/>
              <a:buSzTx/>
              <a:buFontTx/>
              <a:buNone/>
              <a:tabLst/>
              <a:defRPr/>
            </a:pPr>
            <a:r>
              <a:rPr lang="en-US" sz="800" b="0" dirty="0">
                <a:solidFill>
                  <a:srgbClr val="454548"/>
                </a:solidFill>
                <a:latin typeface="Open Sans" pitchFamily="2" charset="0"/>
                <a:ea typeface="Open Sans" pitchFamily="2" charset="0"/>
                <a:cs typeface="Open Sans" pitchFamily="2" charset="0"/>
              </a:rPr>
              <a:t>When every second counts, MASA plans give you the confidence to respond quickly without hesitation. Explore the benefits below, and choose the plan that gives you peace of mind when life takes and unexpected turn.</a:t>
            </a:r>
          </a:p>
        </p:txBody>
      </p:sp>
      <p:pic>
        <p:nvPicPr>
          <p:cNvPr id="7" name="Picture 6" descr="A blue letter on a black background&#10;&#10;AI-generated content may be incorrect.">
            <a:extLst>
              <a:ext uri="{FF2B5EF4-FFF2-40B4-BE49-F238E27FC236}">
                <a16:creationId xmlns:a16="http://schemas.microsoft.com/office/drawing/2014/main" id="{76DC45E4-2B86-DF2B-D000-C76F5651BA94}"/>
              </a:ext>
            </a:extLst>
          </p:cNvPr>
          <p:cNvPicPr>
            <a:picLocks noChangeAspect="1"/>
          </p:cNvPicPr>
          <p:nvPr userDrawn="1"/>
        </p:nvPicPr>
        <p:blipFill>
          <a:blip r:embed="rId2"/>
          <a:stretch>
            <a:fillRect/>
          </a:stretch>
        </p:blipFill>
        <p:spPr>
          <a:xfrm>
            <a:off x="5722330" y="495951"/>
            <a:ext cx="1581665" cy="210889"/>
          </a:xfrm>
          <a:prstGeom prst="rect">
            <a:avLst/>
          </a:prstGeom>
        </p:spPr>
      </p:pic>
      <p:sp>
        <p:nvSpPr>
          <p:cNvPr id="3" name="TextBox 2">
            <a:extLst>
              <a:ext uri="{FF2B5EF4-FFF2-40B4-BE49-F238E27FC236}">
                <a16:creationId xmlns:a16="http://schemas.microsoft.com/office/drawing/2014/main" id="{7C92C87A-F6D6-41E5-9744-AA7F94248F2B}"/>
              </a:ext>
            </a:extLst>
          </p:cNvPr>
          <p:cNvSpPr txBox="1"/>
          <p:nvPr userDrawn="1"/>
        </p:nvSpPr>
        <p:spPr>
          <a:xfrm>
            <a:off x="369469" y="7696711"/>
            <a:ext cx="6811260" cy="1980799"/>
          </a:xfrm>
          <a:prstGeom prst="rect">
            <a:avLst/>
          </a:prstGeom>
          <a:noFill/>
        </p:spPr>
        <p:txBody>
          <a:bodyPr wrap="square" rtlCol="0">
            <a:spAutoFit/>
          </a:bodyPr>
          <a:lstStyle/>
          <a:p>
            <a:pPr>
              <a:lnSpc>
                <a:spcPct val="114000"/>
              </a:lnSpc>
            </a:pPr>
            <a:r>
              <a:rPr lang="en-US" sz="1200" b="1" dirty="0">
                <a:solidFill>
                  <a:srgbClr val="454548"/>
                </a:solidFill>
                <a:latin typeface="Open Sans" pitchFamily="2" charset="0"/>
                <a:ea typeface="Open Sans" pitchFamily="2" charset="0"/>
                <a:cs typeface="Open Sans" pitchFamily="2" charset="0"/>
              </a:rPr>
              <a:t>WY residents: MASA, Medical Air Services Association, Inc. provides a membership plan and not insurance coverage and the range of discounts for air ambulance services provided under such membership will vary depending on the provider and the services offered. For more information visit </a:t>
            </a:r>
            <a:r>
              <a:rPr lang="en-US" sz="1200" b="1" dirty="0" err="1">
                <a:solidFill>
                  <a:srgbClr val="454548"/>
                </a:solidFill>
                <a:latin typeface="Open Sans" pitchFamily="2" charset="0"/>
                <a:ea typeface="Open Sans" pitchFamily="2" charset="0"/>
                <a:cs typeface="Open Sans" pitchFamily="2" charset="0"/>
              </a:rPr>
              <a:t>www.masaaccess.com</a:t>
            </a:r>
            <a:r>
              <a:rPr lang="en-US" sz="1200" b="1" dirty="0">
                <a:solidFill>
                  <a:srgbClr val="454548"/>
                </a:solidFill>
                <a:latin typeface="Open Sans" pitchFamily="2" charset="0"/>
                <a:ea typeface="Open Sans" pitchFamily="2" charset="0"/>
                <a:cs typeface="Open Sans" pitchFamily="2" charset="0"/>
              </a:rPr>
              <a:t>, or call 800-643-9023.</a:t>
            </a:r>
          </a:p>
          <a:p>
            <a:pPr>
              <a:lnSpc>
                <a:spcPct val="114000"/>
              </a:lnSpc>
            </a:pPr>
            <a:endParaRPr lang="en-US" sz="600" b="1" dirty="0">
              <a:solidFill>
                <a:srgbClr val="454548"/>
              </a:solidFill>
              <a:latin typeface="Open Sans" pitchFamily="2" charset="0"/>
              <a:ea typeface="Open Sans" pitchFamily="2" charset="0"/>
              <a:cs typeface="Open Sans" pitchFamily="2" charset="0"/>
            </a:endParaRPr>
          </a:p>
          <a:p>
            <a:pPr>
              <a:lnSpc>
                <a:spcPct val="114000"/>
              </a:lnSpc>
            </a:pPr>
            <a:r>
              <a:rPr lang="en-US" sz="600" b="1" dirty="0">
                <a:solidFill>
                  <a:srgbClr val="454548"/>
                </a:solidFill>
                <a:latin typeface="Open Sans" pitchFamily="2" charset="0"/>
                <a:ea typeface="Open Sans" pitchFamily="2" charset="0"/>
                <a:cs typeface="Open Sans" pitchFamily="2" charset="0"/>
              </a:rPr>
              <a:t>Coverage territories</a:t>
            </a:r>
            <a:endParaRPr lang="en-US" sz="600" dirty="0">
              <a:solidFill>
                <a:srgbClr val="454548"/>
              </a:solidFill>
              <a:latin typeface="Open Sans" pitchFamily="2" charset="0"/>
              <a:ea typeface="Open Sans" pitchFamily="2" charset="0"/>
              <a:cs typeface="Open Sans" pitchFamily="2" charset="0"/>
            </a:endParaRPr>
          </a:p>
          <a:p>
            <a:pPr>
              <a:lnSpc>
                <a:spcPct val="114000"/>
              </a:lnSpc>
            </a:pPr>
            <a:r>
              <a:rPr lang="en-US" sz="600" dirty="0">
                <a:solidFill>
                  <a:srgbClr val="454548"/>
                </a:solidFill>
                <a:latin typeface="Open Sans" pitchFamily="2" charset="0"/>
                <a:ea typeface="Open Sans" pitchFamily="2" charset="0"/>
                <a:cs typeface="Open Sans" pitchFamily="2" charset="0"/>
              </a:rPr>
              <a:t>1: United States | 2: United States and Canada | 3: United States, Canada, Mexico, and the Caribbean | 4: Worldwide: to include any region with the exclusion of Antarctica and not prohibited by U.S. law or U.S. travel advisories. Contingent upon ten (10) day notice of travel</a:t>
            </a:r>
          </a:p>
          <a:p>
            <a:pPr>
              <a:lnSpc>
                <a:spcPct val="114000"/>
              </a:lnSpc>
            </a:pPr>
            <a:endParaRPr lang="en-US" sz="600" dirty="0">
              <a:solidFill>
                <a:srgbClr val="454548"/>
              </a:solidFill>
              <a:latin typeface="Open Sans" pitchFamily="2" charset="0"/>
              <a:ea typeface="Open Sans" pitchFamily="2" charset="0"/>
              <a:cs typeface="Open Sans" pitchFamily="2" charset="0"/>
            </a:endParaRPr>
          </a:p>
          <a:p>
            <a:pPr>
              <a:lnSpc>
                <a:spcPct val="114000"/>
              </a:lnSpc>
            </a:pPr>
            <a:r>
              <a:rPr lang="en-US" sz="600" b="1" dirty="0">
                <a:solidFill>
                  <a:srgbClr val="454548"/>
                </a:solidFill>
                <a:latin typeface="Open Sans" pitchFamily="2" charset="0"/>
                <a:ea typeface="Open Sans" pitchFamily="2" charset="0"/>
                <a:cs typeface="Open Sans" pitchFamily="2" charset="0"/>
              </a:rPr>
              <a:t>Disclaimer</a:t>
            </a:r>
          </a:p>
          <a:p>
            <a:pPr>
              <a:lnSpc>
                <a:spcPct val="114000"/>
              </a:lnSpc>
            </a:pPr>
            <a:r>
              <a:rPr lang="en-US" sz="600" b="0" dirty="0">
                <a:solidFill>
                  <a:srgbClr val="454548"/>
                </a:solidFill>
                <a:latin typeface="Open Sans" pitchFamily="2" charset="0"/>
                <a:ea typeface="Open Sans" pitchFamily="2" charset="0"/>
                <a:cs typeface="Open Sans" pitchFamily="2" charset="0"/>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For additional information and disclosures about MASA plans, visit: https://</a:t>
            </a:r>
            <a:r>
              <a:rPr lang="en-US" sz="600" b="0" dirty="0" err="1">
                <a:solidFill>
                  <a:srgbClr val="454548"/>
                </a:solidFill>
                <a:latin typeface="Open Sans" pitchFamily="2" charset="0"/>
                <a:ea typeface="Open Sans" pitchFamily="2" charset="0"/>
                <a:cs typeface="Open Sans" pitchFamily="2" charset="0"/>
              </a:rPr>
              <a:t>info.masaglobal.com</a:t>
            </a:r>
            <a:r>
              <a:rPr lang="en-US" sz="600" b="0" dirty="0">
                <a:solidFill>
                  <a:srgbClr val="454548"/>
                </a:solidFill>
                <a:latin typeface="Open Sans" pitchFamily="2" charset="0"/>
                <a:ea typeface="Open Sans" pitchFamily="2" charset="0"/>
                <a:cs typeface="Open Sans" pitchFamily="2" charset="0"/>
              </a:rPr>
              <a:t>/disclaimers</a:t>
            </a:r>
          </a:p>
        </p:txBody>
      </p:sp>
    </p:spTree>
    <p:extLst>
      <p:ext uri="{BB962C8B-B14F-4D97-AF65-F5344CB8AC3E}">
        <p14:creationId xmlns:p14="http://schemas.microsoft.com/office/powerpoint/2010/main" val="19125555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pic>
        <p:nvPicPr>
          <p:cNvPr id="4" name="Picture 3" descr="A poster with text and images&#10;&#10;AI-generated content may be incorrect.">
            <a:extLst>
              <a:ext uri="{FF2B5EF4-FFF2-40B4-BE49-F238E27FC236}">
                <a16:creationId xmlns:a16="http://schemas.microsoft.com/office/drawing/2014/main" id="{EF52DA03-A3CF-56BF-DE4E-1F61CFB777F1}"/>
              </a:ext>
            </a:extLst>
          </p:cNvPr>
          <p:cNvPicPr>
            <a:picLocks noChangeAspect="1"/>
          </p:cNvPicPr>
          <p:nvPr userDrawn="1"/>
        </p:nvPicPr>
        <p:blipFill>
          <a:blip r:embed="rId2"/>
          <a:stretch>
            <a:fillRect/>
          </a:stretch>
        </p:blipFill>
        <p:spPr>
          <a:xfrm>
            <a:off x="0" y="0"/>
            <a:ext cx="7772400" cy="10058400"/>
          </a:xfrm>
          <a:prstGeom prst="rect">
            <a:avLst/>
          </a:prstGeom>
        </p:spPr>
      </p:pic>
    </p:spTree>
    <p:extLst>
      <p:ext uri="{BB962C8B-B14F-4D97-AF65-F5344CB8AC3E}">
        <p14:creationId xmlns:p14="http://schemas.microsoft.com/office/powerpoint/2010/main" val="284668228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2C1FE5-D44A-04E2-B40B-33DC7EA2B566}"/>
              </a:ext>
            </a:extLst>
          </p:cNvPr>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81BF0A-CBC0-F3CC-8438-5FB99D8BAD7F}"/>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A58B89-2245-AD1B-7135-6AE9FEF9B575}"/>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1282">
                <a:solidFill>
                  <a:schemeClr val="tx1">
                    <a:tint val="82000"/>
                  </a:schemeClr>
                </a:solidFill>
              </a:defRPr>
            </a:lvl1pPr>
          </a:lstStyle>
          <a:p>
            <a:fld id="{C764DE79-268F-4C1A-8933-263129D2AF90}" type="datetimeFigureOut">
              <a:rPr lang="en-US" smtClean="0"/>
              <a:t>1/26/26</a:t>
            </a:fld>
            <a:endParaRPr lang="en-US" dirty="0"/>
          </a:p>
        </p:txBody>
      </p:sp>
      <p:sp>
        <p:nvSpPr>
          <p:cNvPr id="5" name="Footer Placeholder 4">
            <a:extLst>
              <a:ext uri="{FF2B5EF4-FFF2-40B4-BE49-F238E27FC236}">
                <a16:creationId xmlns:a16="http://schemas.microsoft.com/office/drawing/2014/main" id="{74F43D69-D0DB-2C02-E347-85BD313FF70A}"/>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1282">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667C3984-C48F-07E4-C909-EBC8BA60B157}"/>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1282">
                <a:solidFill>
                  <a:schemeClr val="tx1">
                    <a:tint val="82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042602556"/>
      </p:ext>
    </p:extLst>
  </p:cSld>
  <p:clrMap bg1="dk1" tx1="lt1" bg2="dk2" tx2="lt2" accent1="accent1" accent2="accent2" accent3="accent3" accent4="accent4" accent5="accent5" accent6="accent6" hlink="hlink" folHlink="folHlink"/>
  <p:sldLayoutIdLst>
    <p:sldLayoutId id="2147483699" r:id="rId1"/>
    <p:sldLayoutId id="2147483700" r:id="rId2"/>
  </p:sldLayoutIdLst>
  <p:txStyles>
    <p:titleStyle>
      <a:lvl1pPr algn="l" defTabSz="976331" rtl="0" eaLnBrk="1" latinLnBrk="0" hangingPunct="1">
        <a:lnSpc>
          <a:spcPct val="90000"/>
        </a:lnSpc>
        <a:spcBef>
          <a:spcPct val="0"/>
        </a:spcBef>
        <a:buNone/>
        <a:defRPr sz="4698"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44082" indent="-244082" algn="l" defTabSz="976331" rtl="0" eaLnBrk="1" latinLnBrk="0" hangingPunct="1">
        <a:lnSpc>
          <a:spcPct val="90000"/>
        </a:lnSpc>
        <a:spcBef>
          <a:spcPts val="1068"/>
        </a:spcBef>
        <a:buFont typeface="Arial" panose="020B0604020202020204" pitchFamily="34" charset="0"/>
        <a:buChar char="•"/>
        <a:defRPr sz="2989" kern="1200">
          <a:solidFill>
            <a:schemeClr val="tx1"/>
          </a:solidFill>
          <a:latin typeface="+mn-lt"/>
          <a:ea typeface="+mn-ea"/>
          <a:cs typeface="+mn-cs"/>
        </a:defRPr>
      </a:lvl1pPr>
      <a:lvl2pPr marL="732249" indent="-244082" algn="l" defTabSz="976331" rtl="0" eaLnBrk="1" latinLnBrk="0" hangingPunct="1">
        <a:lnSpc>
          <a:spcPct val="90000"/>
        </a:lnSpc>
        <a:spcBef>
          <a:spcPts val="534"/>
        </a:spcBef>
        <a:buFont typeface="Arial" panose="020B0604020202020204" pitchFamily="34" charset="0"/>
        <a:buChar char="•"/>
        <a:defRPr sz="2562" kern="1200">
          <a:solidFill>
            <a:schemeClr val="tx1"/>
          </a:solidFill>
          <a:latin typeface="+mn-lt"/>
          <a:ea typeface="+mn-ea"/>
          <a:cs typeface="+mn-cs"/>
        </a:defRPr>
      </a:lvl2pPr>
      <a:lvl3pPr marL="1220413" indent="-244082" algn="l" defTabSz="976331" rtl="0" eaLnBrk="1" latinLnBrk="0" hangingPunct="1">
        <a:lnSpc>
          <a:spcPct val="90000"/>
        </a:lnSpc>
        <a:spcBef>
          <a:spcPts val="534"/>
        </a:spcBef>
        <a:buFont typeface="Arial" panose="020B0604020202020204" pitchFamily="34" charset="0"/>
        <a:buChar char="•"/>
        <a:defRPr sz="2136" kern="1200">
          <a:solidFill>
            <a:schemeClr val="tx1"/>
          </a:solidFill>
          <a:latin typeface="+mn-lt"/>
          <a:ea typeface="+mn-ea"/>
          <a:cs typeface="+mn-cs"/>
        </a:defRPr>
      </a:lvl3pPr>
      <a:lvl4pPr marL="1708579"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4pPr>
      <a:lvl5pPr marL="2196744"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5pPr>
      <a:lvl6pPr marL="2684910"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6pPr>
      <a:lvl7pPr marL="3173075"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7pPr>
      <a:lvl8pPr marL="3661240"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8pPr>
      <a:lvl9pPr marL="4149406"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9pPr>
    </p:bodyStyle>
    <p:otherStyle>
      <a:defPPr>
        <a:defRPr lang="en-US"/>
      </a:defPPr>
      <a:lvl1pPr marL="0" algn="l" defTabSz="976331" rtl="0" eaLnBrk="1" latinLnBrk="0" hangingPunct="1">
        <a:defRPr sz="1921" kern="1200">
          <a:solidFill>
            <a:schemeClr val="tx1"/>
          </a:solidFill>
          <a:latin typeface="+mn-lt"/>
          <a:ea typeface="+mn-ea"/>
          <a:cs typeface="+mn-cs"/>
        </a:defRPr>
      </a:lvl1pPr>
      <a:lvl2pPr marL="488165" algn="l" defTabSz="976331" rtl="0" eaLnBrk="1" latinLnBrk="0" hangingPunct="1">
        <a:defRPr sz="1921" kern="1200">
          <a:solidFill>
            <a:schemeClr val="tx1"/>
          </a:solidFill>
          <a:latin typeface="+mn-lt"/>
          <a:ea typeface="+mn-ea"/>
          <a:cs typeface="+mn-cs"/>
        </a:defRPr>
      </a:lvl2pPr>
      <a:lvl3pPr marL="976331" algn="l" defTabSz="976331" rtl="0" eaLnBrk="1" latinLnBrk="0" hangingPunct="1">
        <a:defRPr sz="1921" kern="1200">
          <a:solidFill>
            <a:schemeClr val="tx1"/>
          </a:solidFill>
          <a:latin typeface="+mn-lt"/>
          <a:ea typeface="+mn-ea"/>
          <a:cs typeface="+mn-cs"/>
        </a:defRPr>
      </a:lvl3pPr>
      <a:lvl4pPr marL="1464496" algn="l" defTabSz="976331" rtl="0" eaLnBrk="1" latinLnBrk="0" hangingPunct="1">
        <a:defRPr sz="1921" kern="1200">
          <a:solidFill>
            <a:schemeClr val="tx1"/>
          </a:solidFill>
          <a:latin typeface="+mn-lt"/>
          <a:ea typeface="+mn-ea"/>
          <a:cs typeface="+mn-cs"/>
        </a:defRPr>
      </a:lvl4pPr>
      <a:lvl5pPr marL="1952662" algn="l" defTabSz="976331" rtl="0" eaLnBrk="1" latinLnBrk="0" hangingPunct="1">
        <a:defRPr sz="1921" kern="1200">
          <a:solidFill>
            <a:schemeClr val="tx1"/>
          </a:solidFill>
          <a:latin typeface="+mn-lt"/>
          <a:ea typeface="+mn-ea"/>
          <a:cs typeface="+mn-cs"/>
        </a:defRPr>
      </a:lvl5pPr>
      <a:lvl6pPr marL="2440826" algn="l" defTabSz="976331" rtl="0" eaLnBrk="1" latinLnBrk="0" hangingPunct="1">
        <a:defRPr sz="1921" kern="1200">
          <a:solidFill>
            <a:schemeClr val="tx1"/>
          </a:solidFill>
          <a:latin typeface="+mn-lt"/>
          <a:ea typeface="+mn-ea"/>
          <a:cs typeface="+mn-cs"/>
        </a:defRPr>
      </a:lvl6pPr>
      <a:lvl7pPr marL="2928993" algn="l" defTabSz="976331" rtl="0" eaLnBrk="1" latinLnBrk="0" hangingPunct="1">
        <a:defRPr sz="1921" kern="1200">
          <a:solidFill>
            <a:schemeClr val="tx1"/>
          </a:solidFill>
          <a:latin typeface="+mn-lt"/>
          <a:ea typeface="+mn-ea"/>
          <a:cs typeface="+mn-cs"/>
        </a:defRPr>
      </a:lvl7pPr>
      <a:lvl8pPr marL="3417157" algn="l" defTabSz="976331" rtl="0" eaLnBrk="1" latinLnBrk="0" hangingPunct="1">
        <a:defRPr sz="1921" kern="1200">
          <a:solidFill>
            <a:schemeClr val="tx1"/>
          </a:solidFill>
          <a:latin typeface="+mn-lt"/>
          <a:ea typeface="+mn-ea"/>
          <a:cs typeface="+mn-cs"/>
        </a:defRPr>
      </a:lvl8pPr>
      <a:lvl9pPr marL="3905323" algn="l" defTabSz="976331" rtl="0" eaLnBrk="1" latinLnBrk="0" hangingPunct="1">
        <a:defRPr sz="192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96A6293-8CD7-4875-39DF-2725EBF14259}"/>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407400D-8512-F622-7150-512ECD7FC93D}"/>
              </a:ext>
            </a:extLst>
          </p:cNvPr>
          <p:cNvGraphicFramePr>
            <a:graphicFrameLocks noGrp="1"/>
          </p:cNvGraphicFramePr>
          <p:nvPr>
            <p:extLst>
              <p:ext uri="{D42A27DB-BD31-4B8C-83A1-F6EECF244321}">
                <p14:modId xmlns:p14="http://schemas.microsoft.com/office/powerpoint/2010/main" val="3302091158"/>
              </p:ext>
            </p:extLst>
          </p:nvPr>
        </p:nvGraphicFramePr>
        <p:xfrm>
          <a:off x="445995" y="1849120"/>
          <a:ext cx="6858000" cy="5504688"/>
        </p:xfrm>
        <a:graphic>
          <a:graphicData uri="http://schemas.openxmlformats.org/drawingml/2006/table">
            <a:tbl>
              <a:tblPr firstRow="1" bandRow="1">
                <a:tableStyleId>{5C22544A-7EE6-4342-B048-85BDC9FD1C3A}</a:tableStyleId>
              </a:tblPr>
              <a:tblGrid>
                <a:gridCol w="3291840">
                  <a:extLst>
                    <a:ext uri="{9D8B030D-6E8A-4147-A177-3AD203B41FA5}">
                      <a16:colId xmlns:a16="http://schemas.microsoft.com/office/drawing/2014/main" val="463931578"/>
                    </a:ext>
                  </a:extLst>
                </a:gridCol>
                <a:gridCol w="1188720">
                  <a:extLst>
                    <a:ext uri="{9D8B030D-6E8A-4147-A177-3AD203B41FA5}">
                      <a16:colId xmlns:a16="http://schemas.microsoft.com/office/drawing/2014/main" val="617857949"/>
                    </a:ext>
                  </a:extLst>
                </a:gridCol>
                <a:gridCol w="1188720">
                  <a:extLst>
                    <a:ext uri="{9D8B030D-6E8A-4147-A177-3AD203B41FA5}">
                      <a16:colId xmlns:a16="http://schemas.microsoft.com/office/drawing/2014/main" val="3835174812"/>
                    </a:ext>
                  </a:extLst>
                </a:gridCol>
                <a:gridCol w="1188720">
                  <a:extLst>
                    <a:ext uri="{9D8B030D-6E8A-4147-A177-3AD203B41FA5}">
                      <a16:colId xmlns:a16="http://schemas.microsoft.com/office/drawing/2014/main" val="1783301157"/>
                    </a:ext>
                  </a:extLst>
                </a:gridCol>
              </a:tblGrid>
              <a:tr h="384048">
                <a:tc>
                  <a:txBody>
                    <a:bodyPr/>
                    <a:lstStyle/>
                    <a:p>
                      <a:pPr algn="l"/>
                      <a:endParaRPr lang="en-US" sz="800" dirty="0">
                        <a:solidFill>
                          <a:schemeClr val="tx1"/>
                        </a:solidFill>
                        <a:latin typeface="Poppins" pitchFamily="2" charset="77"/>
                        <a:cs typeface="Poppins" pitchFamily="2" charset="77"/>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Plus</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Premier</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Platinum</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93715697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Ground Ambulance Transport Protection</a:t>
                      </a:r>
                    </a:p>
                  </a:txBody>
                  <a:tcPr marL="45720" marR="4572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3876479"/>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Air Ambulance Transport Protection</a:t>
                      </a:r>
                    </a:p>
                  </a:txBody>
                  <a:tcPr marL="45720" marR="45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203117023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to Hospital Ground Ambulance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7938605"/>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to Hospital Air Ambulance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$20k max per claim</a:t>
                      </a:r>
                      <a:r>
                        <a:rPr kumimoji="0" lang="en-US" sz="600" b="0" i="0" u="none" strike="noStrike" kern="1200" cap="none" spc="0" normalizeH="0" baseline="30000" noProof="0" dirty="0">
                          <a:ln>
                            <a:noFill/>
                          </a:ln>
                          <a:solidFill>
                            <a:srgbClr val="454548"/>
                          </a:solidFill>
                          <a:effectLst/>
                          <a:uLnTx/>
                          <a:uFillTx/>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$20k max per claim</a:t>
                      </a:r>
                      <a:r>
                        <a:rPr kumimoji="0" lang="en-US" sz="600" b="0" i="0" u="none" strike="noStrike" kern="1200" cap="none" spc="0" normalizeH="0" baseline="30000" noProof="0" dirty="0">
                          <a:ln>
                            <a:noFill/>
                          </a:ln>
                          <a:solidFill>
                            <a:srgbClr val="454548"/>
                          </a:solidFill>
                          <a:effectLst/>
                          <a:uLnTx/>
                          <a:uFillTx/>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106139196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Repatriation to Hospital Near Home Transport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4</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9102074"/>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Minor Return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$2,500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$2,500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394172750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Pet Return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$2,500 max per claim</a:t>
                      </a:r>
                      <a:r>
                        <a:rPr kumimoji="0" lang="en-US" sz="600" b="0" i="0" u="none" strike="noStrike" kern="1200" cap="none" spc="0" normalizeH="0" baseline="30000" noProof="0" dirty="0">
                          <a:ln>
                            <a:noFill/>
                          </a:ln>
                          <a:solidFill>
                            <a:srgbClr val="454548"/>
                          </a:solidFill>
                          <a:effectLst/>
                          <a:uLnTx/>
                          <a:uFillTx/>
                          <a:latin typeface="Open Sans" pitchFamily="2" charset="0"/>
                          <a:ea typeface="Open Sans" pitchFamily="2" charset="0"/>
                          <a:cs typeface="Open Sans" pitchFamily="2" charset="0"/>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$2,500 max per claim</a:t>
                      </a:r>
                      <a:r>
                        <a:rPr kumimoji="0" lang="en-US" sz="600" b="0" i="0" u="none" strike="noStrike" kern="1200" cap="none" spc="0" normalizeH="0" baseline="30000" noProof="0" dirty="0">
                          <a:ln>
                            <a:noFill/>
                          </a:ln>
                          <a:solidFill>
                            <a:srgbClr val="454548"/>
                          </a:solidFill>
                          <a:effectLst/>
                          <a:uLnTx/>
                          <a:uFillTx/>
                          <a:latin typeface="Open Sans" pitchFamily="2" charset="0"/>
                          <a:ea typeface="Open Sans" pitchFamily="2" charset="0"/>
                          <a:cs typeface="Open Sans" pitchFamily="2" charset="0"/>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0010221"/>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Sick While Away From Home Expense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$5k max, limit 2 pp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4</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194216335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Post-Admission Continued Care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$500 max pp</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06655735"/>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Patient Return Transport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4</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3301384044"/>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Companion Emergency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60495178"/>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Visitor Air Transport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1357928309"/>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Vehicle &amp; RV Return</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3</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0401088"/>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Organ Retrieval Transport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1</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284330877"/>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Organ Recipient Transport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1</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817499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Mortal Remains Return Transport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4</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721295802"/>
                  </a:ext>
                </a:extLst>
              </a:tr>
            </a:tbl>
          </a:graphicData>
        </a:graphic>
      </p:graphicFrame>
    </p:spTree>
    <p:extLst>
      <p:ext uri="{BB962C8B-B14F-4D97-AF65-F5344CB8AC3E}">
        <p14:creationId xmlns:p14="http://schemas.microsoft.com/office/powerpoint/2010/main" val="2977934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AA23A52-A97B-4AF0-5C70-AAFC9C0221AF}"/>
              </a:ext>
            </a:extLst>
          </p:cNvPr>
          <p:cNvGraphicFramePr>
            <a:graphicFrameLocks noGrp="1"/>
          </p:cNvGraphicFramePr>
          <p:nvPr>
            <p:extLst>
              <p:ext uri="{D42A27DB-BD31-4B8C-83A1-F6EECF244321}">
                <p14:modId xmlns:p14="http://schemas.microsoft.com/office/powerpoint/2010/main" val="3205794266"/>
              </p:ext>
            </p:extLst>
          </p:nvPr>
        </p:nvGraphicFramePr>
        <p:xfrm>
          <a:off x="445995" y="1849120"/>
          <a:ext cx="6858000" cy="5550408"/>
        </p:xfrm>
        <a:graphic>
          <a:graphicData uri="http://schemas.openxmlformats.org/drawingml/2006/table">
            <a:tbl>
              <a:tblPr firstRow="1" bandRow="1">
                <a:tableStyleId>{5C22544A-7EE6-4342-B048-85BDC9FD1C3A}</a:tableStyleId>
              </a:tblPr>
              <a:tblGrid>
                <a:gridCol w="3291840">
                  <a:extLst>
                    <a:ext uri="{9D8B030D-6E8A-4147-A177-3AD203B41FA5}">
                      <a16:colId xmlns:a16="http://schemas.microsoft.com/office/drawing/2014/main" val="463931578"/>
                    </a:ext>
                  </a:extLst>
                </a:gridCol>
                <a:gridCol w="713232">
                  <a:extLst>
                    <a:ext uri="{9D8B030D-6E8A-4147-A177-3AD203B41FA5}">
                      <a16:colId xmlns:a16="http://schemas.microsoft.com/office/drawing/2014/main" val="1973795936"/>
                    </a:ext>
                  </a:extLst>
                </a:gridCol>
                <a:gridCol w="713232">
                  <a:extLst>
                    <a:ext uri="{9D8B030D-6E8A-4147-A177-3AD203B41FA5}">
                      <a16:colId xmlns:a16="http://schemas.microsoft.com/office/drawing/2014/main" val="617857949"/>
                    </a:ext>
                  </a:extLst>
                </a:gridCol>
                <a:gridCol w="713232">
                  <a:extLst>
                    <a:ext uri="{9D8B030D-6E8A-4147-A177-3AD203B41FA5}">
                      <a16:colId xmlns:a16="http://schemas.microsoft.com/office/drawing/2014/main" val="3835174812"/>
                    </a:ext>
                  </a:extLst>
                </a:gridCol>
                <a:gridCol w="713232">
                  <a:extLst>
                    <a:ext uri="{9D8B030D-6E8A-4147-A177-3AD203B41FA5}">
                      <a16:colId xmlns:a16="http://schemas.microsoft.com/office/drawing/2014/main" val="1783301157"/>
                    </a:ext>
                  </a:extLst>
                </a:gridCol>
                <a:gridCol w="713232">
                  <a:extLst>
                    <a:ext uri="{9D8B030D-6E8A-4147-A177-3AD203B41FA5}">
                      <a16:colId xmlns:a16="http://schemas.microsoft.com/office/drawing/2014/main" val="4239896436"/>
                    </a:ext>
                  </a:extLst>
                </a:gridCol>
              </a:tblGrid>
              <a:tr h="384048">
                <a:tc>
                  <a:txBody>
                    <a:bodyPr/>
                    <a:lstStyle/>
                    <a:p>
                      <a:pPr algn="l"/>
                      <a:endParaRPr lang="en-US" sz="800" dirty="0">
                        <a:solidFill>
                          <a:schemeClr val="tx1"/>
                        </a:solidFill>
                        <a:latin typeface="Poppins" pitchFamily="2" charset="77"/>
                        <a:cs typeface="Poppins" pitchFamily="2" charset="77"/>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Essentials</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a:t>
                      </a:r>
                    </a:p>
                    <a:p>
                      <a:pPr algn="l" fontAlgn="ctr">
                        <a:buNone/>
                      </a:pPr>
                      <a:r>
                        <a:rPr lang="en-US" sz="800" b="1" i="0" u="none" strike="noStrike" dirty="0">
                          <a:solidFill>
                            <a:srgbClr val="FFFFFF"/>
                          </a:solidFill>
                          <a:effectLst/>
                          <a:latin typeface="Poppins" pitchFamily="2" charset="77"/>
                          <a:cs typeface="Poppins" pitchFamily="2" charset="77"/>
                        </a:rPr>
                        <a:t>Plus</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Premier</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Platinum</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Family+ </a:t>
                      </a:r>
                    </a:p>
                    <a:p>
                      <a:pPr algn="l" fontAlgn="ctr">
                        <a:buNone/>
                      </a:pPr>
                      <a:r>
                        <a:rPr lang="en-US" sz="800" b="1" i="0" u="none" strike="noStrike" dirty="0">
                          <a:solidFill>
                            <a:srgbClr val="FFFFFF"/>
                          </a:solidFill>
                          <a:effectLst/>
                          <a:latin typeface="Poppins" pitchFamily="2" charset="77"/>
                          <a:cs typeface="Poppins" pitchFamily="2" charset="77"/>
                        </a:rPr>
                        <a:t>add-on</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93715697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Ground Ambulance Transport Protection</a:t>
                      </a:r>
                    </a:p>
                  </a:txBody>
                  <a:tcPr marL="45720" marR="4572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rPr>
                        <a:t>$750 max per claim</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2</a:t>
                      </a:r>
                    </a:p>
                  </a:txBody>
                  <a:tcPr marL="45720" marR="45720" anchor="ctr">
                    <a:lnL w="12700" cmpd="sng">
                      <a:noFill/>
                    </a:lnL>
                    <a:lnR w="12700"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1</a:t>
                      </a:r>
                    </a:p>
                  </a:txBody>
                  <a:tcPr marL="45720" marR="45720" anchor="ctr">
                    <a:lnL w="12700"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3876479"/>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Air Ambulance Transport Protection</a:t>
                      </a:r>
                    </a:p>
                  </a:txBody>
                  <a:tcPr marL="45720" marR="45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rPr>
                        <a:t>$7,500 max per claim</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2</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a:ln>
                            <a:noFill/>
                          </a:ln>
                          <a:solidFill>
                            <a:srgbClr val="454548"/>
                          </a:solidFill>
                          <a:effectLst/>
                          <a:uLnTx/>
                          <a:uFillTx/>
                          <a:latin typeface="Open Sans" pitchFamily="2" charset="0"/>
                          <a:ea typeface="+mn-ea"/>
                          <a:cs typeface="+mn-cs"/>
                        </a:rPr>
                        <a:t>1</a:t>
                      </a:r>
                      <a:endPar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endParaRP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203117023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to Hospital Ground Ambulance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rPr>
                        <a:t>$750 max per claim</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2</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a:ln>
                            <a:noFill/>
                          </a:ln>
                          <a:solidFill>
                            <a:srgbClr val="454548"/>
                          </a:solidFill>
                          <a:effectLst/>
                          <a:uLnTx/>
                          <a:uFillTx/>
                          <a:latin typeface="Open Sans" pitchFamily="2" charset="0"/>
                          <a:ea typeface="+mn-ea"/>
                          <a:cs typeface="+mn-cs"/>
                        </a:rPr>
                        <a:t>1</a:t>
                      </a:r>
                      <a:endPar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endParaRP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7938605"/>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to Hospital Air Ambulance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rPr>
                        <a:t>$7,500 max per claim</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$20k max per claim</a:t>
                      </a:r>
                      <a:r>
                        <a:rPr kumimoji="0" lang="en-US" sz="600" b="0" i="0" u="none" strike="noStrike" kern="1200" cap="none" spc="0" normalizeH="0" baseline="30000" noProof="0" dirty="0">
                          <a:ln>
                            <a:noFill/>
                          </a:ln>
                          <a:solidFill>
                            <a:srgbClr val="454548"/>
                          </a:solidFill>
                          <a:effectLst/>
                          <a:uLnTx/>
                          <a:uFillTx/>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$20k max per claim</a:t>
                      </a:r>
                      <a:r>
                        <a:rPr kumimoji="0" lang="en-US" sz="600" b="0" i="0" u="none" strike="noStrike" kern="1200" cap="none" spc="0" normalizeH="0" baseline="30000" noProof="0" dirty="0">
                          <a:ln>
                            <a:noFill/>
                          </a:ln>
                          <a:solidFill>
                            <a:srgbClr val="454548"/>
                          </a:solidFill>
                          <a:effectLst/>
                          <a:uLnTx/>
                          <a:uFillTx/>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1</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106139196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Repatriation to Hospital Near Home Transport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4</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9102074"/>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Minor Return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$2,500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$2,500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3</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394172750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Pet Return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$2,500 max per claim</a:t>
                      </a:r>
                      <a:r>
                        <a:rPr kumimoji="0" lang="en-US" sz="600" b="0" i="0" u="none" strike="noStrike" kern="1200" cap="none" spc="0" normalizeH="0" baseline="30000" noProof="0" dirty="0">
                          <a:ln>
                            <a:noFill/>
                          </a:ln>
                          <a:solidFill>
                            <a:srgbClr val="454548"/>
                          </a:solidFill>
                          <a:effectLst/>
                          <a:uLnTx/>
                          <a:uFillTx/>
                          <a:latin typeface="Open Sans" pitchFamily="2" charset="0"/>
                          <a:ea typeface="Open Sans" pitchFamily="2" charset="0"/>
                          <a:cs typeface="Open Sans" pitchFamily="2" charset="0"/>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$2,500 max per claim</a:t>
                      </a:r>
                      <a:r>
                        <a:rPr kumimoji="0" lang="en-US" sz="600" b="0" i="0" u="none" strike="noStrike" kern="1200" cap="none" spc="0" normalizeH="0" baseline="30000" noProof="0" dirty="0">
                          <a:ln>
                            <a:noFill/>
                          </a:ln>
                          <a:solidFill>
                            <a:srgbClr val="454548"/>
                          </a:solidFill>
                          <a:effectLst/>
                          <a:uLnTx/>
                          <a:uFillTx/>
                          <a:latin typeface="Open Sans" pitchFamily="2" charset="0"/>
                          <a:ea typeface="Open Sans" pitchFamily="2" charset="0"/>
                          <a:cs typeface="Open Sans" pitchFamily="2" charset="0"/>
                        </a:rPr>
                        <a:t>3</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0010221"/>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Sick While Away From Home Expense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$5k max, limit 2 pp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4</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194216335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Post-Admission Continued Care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$500 max pp</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$500 max per claim, limit  2 per year</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1</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06655735"/>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Patient Return Transport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4</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3301384044"/>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Companion Emergency Transport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3</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60495178"/>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Visitor Air Transport</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3</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1357928309"/>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Vehicle &amp; RV Return</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3</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0401088"/>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Organ Retrieval Transport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1</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284330877"/>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Organ Recipient Transport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mn-ea"/>
                          <a:cs typeface="+mn-cs"/>
                        </a:rPr>
                        <a:t>---</a:t>
                      </a:r>
                      <a:endPar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Open Sans" pitchFamily="2" charset="0"/>
                          <a:ea typeface="+mn-ea"/>
                          <a:cs typeface="+mn-cs"/>
                        </a:rPr>
                        <a:t>1</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817499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Mortal Remains Return Transport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Open Sans" pitchFamily="2" charset="0"/>
                        </a:rPr>
                        <a:t>4</a:t>
                      </a:r>
                    </a:p>
                  </a:txBody>
                  <a:tcPr marL="45720" marR="45720" anchor="ctr">
                    <a:lnL w="12700" cmpd="sng">
                      <a:noFill/>
                    </a:lnL>
                    <a:lnR w="12700" cap="flat" cmpd="sng" algn="ctr">
                      <a:solidFill>
                        <a:schemeClr val="accent5"/>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mn-ea"/>
                          <a:cs typeface="+mn-cs"/>
                        </a:rPr>
                        <a:t>---</a:t>
                      </a:r>
                    </a:p>
                  </a:txBody>
                  <a:tcPr marL="45720" marR="45720" anchor="ctr">
                    <a:lnL w="12700" cap="flat" cmpd="sng" algn="ctr">
                      <a:solidFill>
                        <a:schemeClr val="accent5"/>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0871">
                        <a:alpha val="5098"/>
                      </a:srgbClr>
                    </a:solidFill>
                  </a:tcPr>
                </a:tc>
                <a:extLst>
                  <a:ext uri="{0D108BD9-81ED-4DB2-BD59-A6C34878D82A}">
                    <a16:rowId xmlns:a16="http://schemas.microsoft.com/office/drawing/2014/main" val="721295802"/>
                  </a:ext>
                </a:extLst>
              </a:tr>
            </a:tbl>
          </a:graphicData>
        </a:graphic>
      </p:graphicFrame>
    </p:spTree>
    <p:extLst>
      <p:ext uri="{BB962C8B-B14F-4D97-AF65-F5344CB8AC3E}">
        <p14:creationId xmlns:p14="http://schemas.microsoft.com/office/powerpoint/2010/main" val="348528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903748"/>
      </p:ext>
    </p:extLst>
  </p:cSld>
  <p:clrMapOvr>
    <a:masterClrMapping/>
  </p:clrMapOvr>
</p:sld>
</file>

<file path=ppt/theme/theme1.xml><?xml version="1.0" encoding="utf-8"?>
<a:theme xmlns:a="http://schemas.openxmlformats.org/drawingml/2006/main" name="MASA">
  <a:themeElements>
    <a:clrScheme name="MASA">
      <a:dk1>
        <a:srgbClr val="230871"/>
      </a:dk1>
      <a:lt1>
        <a:srgbClr val="FFFFFF"/>
      </a:lt1>
      <a:dk2>
        <a:srgbClr val="0071CE"/>
      </a:dk2>
      <a:lt2>
        <a:srgbClr val="FFFFFF"/>
      </a:lt2>
      <a:accent1>
        <a:srgbClr val="E64B38"/>
      </a:accent1>
      <a:accent2>
        <a:srgbClr val="FFD040"/>
      </a:accent2>
      <a:accent3>
        <a:srgbClr val="968693"/>
      </a:accent3>
      <a:accent4>
        <a:srgbClr val="54378D"/>
      </a:accent4>
      <a:accent5>
        <a:srgbClr val="7F65A9"/>
      </a:accent5>
      <a:accent6>
        <a:srgbClr val="A996C5"/>
      </a:accent6>
      <a:hlink>
        <a:srgbClr val="0071CE"/>
      </a:hlink>
      <a:folHlink>
        <a:srgbClr val="A996C3"/>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SA" id="{88ED9641-9416-B945-959F-93E71249B652}" vid="{BF9284B3-030E-4B44-8EFF-CFD511DE66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MASA</Template>
  <TotalTime>3384</TotalTime>
  <Words>833</Words>
  <Application>Microsoft Macintosh PowerPoint</Application>
  <PresentationFormat>Custom</PresentationFormat>
  <Paragraphs>198</Paragraphs>
  <Slides>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Aptos</vt:lpstr>
      <vt:lpstr>Aptos Display</vt:lpstr>
      <vt:lpstr>Arial</vt:lpstr>
      <vt:lpstr>Open Sans</vt:lpstr>
      <vt:lpstr>Poppins</vt:lpstr>
      <vt:lpstr>Webdings</vt:lpstr>
      <vt:lpstr>MASA</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MM/DD/YYYY</dc:title>
  <dc:creator>Griffin Croft</dc:creator>
  <cp:lastModifiedBy>Griffin Croft</cp:lastModifiedBy>
  <cp:revision>48</cp:revision>
  <dcterms:created xsi:type="dcterms:W3CDTF">2024-03-14T18:51:59Z</dcterms:created>
  <dcterms:modified xsi:type="dcterms:W3CDTF">2026-01-26T16:47:18Z</dcterms:modified>
</cp:coreProperties>
</file>