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52"/>
    <p:restoredTop sz="94673"/>
  </p:normalViewPr>
  <p:slideViewPr>
    <p:cSldViewPr snapToGrid="0">
      <p:cViewPr>
        <p:scale>
          <a:sx n="123" d="100"/>
          <a:sy n="123" d="100"/>
        </p:scale>
        <p:origin x="2312" y="464"/>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1/30/25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2" name="TextBox 1">
            <a:extLst>
              <a:ext uri="{FF2B5EF4-FFF2-40B4-BE49-F238E27FC236}">
                <a16:creationId xmlns:a16="http://schemas.microsoft.com/office/drawing/2014/main" id="{E96026B2-D845-DD72-9159-98A4C8D08D49}"/>
              </a:ext>
            </a:extLst>
          </p:cNvPr>
          <p:cNvSpPr txBox="1"/>
          <p:nvPr userDrawn="1"/>
        </p:nvSpPr>
        <p:spPr>
          <a:xfrm>
            <a:off x="418455" y="8714952"/>
            <a:ext cx="5889356" cy="1033488"/>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only | 2: United States and Canada | 3: United Sates, Canada, Mexico, the Caribbean (excluding Cuba), the Bahamas, and Bermuda | </a:t>
            </a:r>
          </a:p>
          <a:p>
            <a:pPr>
              <a:lnSpc>
                <a:spcPct val="114000"/>
              </a:lnSpc>
            </a:pPr>
            <a:r>
              <a:rPr lang="en-US" sz="600" dirty="0">
                <a:solidFill>
                  <a:srgbClr val="454548"/>
                </a:solidFill>
                <a:latin typeface="Open Sans" pitchFamily="2" charset="0"/>
                <a:ea typeface="Open Sans" pitchFamily="2" charset="0"/>
                <a:cs typeface="Open Sans" pitchFamily="2" charset="0"/>
              </a:rPr>
              <a:t>4: Worldwide coverage to include any region with the exclusion of Antarctica and not prohibited by U.S. law or U.S. travel advisories</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1/30/25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1035601457"/>
              </p:ext>
            </p:extLst>
          </p:nvPr>
        </p:nvGraphicFramePr>
        <p:xfrm>
          <a:off x="445995" y="2255520"/>
          <a:ext cx="6858000" cy="6144768"/>
        </p:xfrm>
        <a:graphic>
          <a:graphicData uri="http://schemas.openxmlformats.org/drawingml/2006/table">
            <a:tbl>
              <a:tblPr firstRow="1" bandRow="1">
                <a:tableStyleId>{5C22544A-7EE6-4342-B048-85BDC9FD1C3A}</a:tableStyleId>
              </a:tblPr>
              <a:tblGrid>
                <a:gridCol w="1853514">
                  <a:extLst>
                    <a:ext uri="{9D8B030D-6E8A-4147-A177-3AD203B41FA5}">
                      <a16:colId xmlns:a16="http://schemas.microsoft.com/office/drawing/2014/main" val="463931578"/>
                    </a:ext>
                  </a:extLst>
                </a:gridCol>
                <a:gridCol w="834081">
                  <a:extLst>
                    <a:ext uri="{9D8B030D-6E8A-4147-A177-3AD203B41FA5}">
                      <a16:colId xmlns:a16="http://schemas.microsoft.com/office/drawing/2014/main" val="617857949"/>
                    </a:ext>
                  </a:extLst>
                </a:gridCol>
                <a:gridCol w="834081">
                  <a:extLst>
                    <a:ext uri="{9D8B030D-6E8A-4147-A177-3AD203B41FA5}">
                      <a16:colId xmlns:a16="http://schemas.microsoft.com/office/drawing/2014/main" val="325097895"/>
                    </a:ext>
                  </a:extLst>
                </a:gridCol>
                <a:gridCol w="834081">
                  <a:extLst>
                    <a:ext uri="{9D8B030D-6E8A-4147-A177-3AD203B41FA5}">
                      <a16:colId xmlns:a16="http://schemas.microsoft.com/office/drawing/2014/main" val="3835174812"/>
                    </a:ext>
                  </a:extLst>
                </a:gridCol>
                <a:gridCol w="834081">
                  <a:extLst>
                    <a:ext uri="{9D8B030D-6E8A-4147-A177-3AD203B41FA5}">
                      <a16:colId xmlns:a16="http://schemas.microsoft.com/office/drawing/2014/main" val="1783301157"/>
                    </a:ext>
                  </a:extLst>
                </a:gridCol>
                <a:gridCol w="834081">
                  <a:extLst>
                    <a:ext uri="{9D8B030D-6E8A-4147-A177-3AD203B41FA5}">
                      <a16:colId xmlns:a16="http://schemas.microsoft.com/office/drawing/2014/main" val="4138530766"/>
                    </a:ext>
                  </a:extLst>
                </a:gridCol>
                <a:gridCol w="834081">
                  <a:extLst>
                    <a:ext uri="{9D8B030D-6E8A-4147-A177-3AD203B41FA5}">
                      <a16:colId xmlns:a16="http://schemas.microsoft.com/office/drawing/2014/main" val="1010597147"/>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accent4"/>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Essentials</a:t>
                      </a:r>
                    </a:p>
                  </a:txBody>
                  <a:tcPr anchor="ctr">
                    <a:solidFill>
                      <a:schemeClr val="accent4"/>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Emergent Ground</a:t>
                      </a:r>
                    </a:p>
                  </a:txBody>
                  <a:tcPr anchor="ctr">
                    <a:solidFill>
                      <a:schemeClr val="accent4"/>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Emergent Plus</a:t>
                      </a:r>
                    </a:p>
                  </a:txBody>
                  <a:tcPr anchor="ctr">
                    <a:solidFill>
                      <a:schemeClr val="accent4"/>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Emergent Premier</a:t>
                      </a:r>
                    </a:p>
                  </a:txBody>
                  <a:tcPr anchor="ctr">
                    <a:solidFill>
                      <a:schemeClr val="accent4"/>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Platinum</a:t>
                      </a:r>
                    </a:p>
                  </a:txBody>
                  <a:tcPr anchor="ctr">
                    <a:solidFill>
                      <a:schemeClr val="accent4"/>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Family+ add-on </a:t>
                      </a:r>
                    </a:p>
                  </a:txBody>
                  <a:tcPr anchor="ctr">
                    <a:solidFill>
                      <a:schemeClr val="accent4"/>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t>
                      </a:r>
                    </a:p>
                    <a:p>
                      <a:pPr algn="l" fontAlgn="t"/>
                      <a:r>
                        <a:rPr lang="en-US" sz="800" b="1" i="0" u="none" strike="noStrike" dirty="0">
                          <a:solidFill>
                            <a:schemeClr val="bg1"/>
                          </a:solidFill>
                          <a:effectLst/>
                          <a:latin typeface="Poppins" pitchFamily="2" charset="77"/>
                          <a:cs typeface="Poppins" pitchFamily="2" charset="77"/>
                        </a:rPr>
                        <a:t>Ambulance Coverage</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976331"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t>
                      </a:r>
                    </a:p>
                    <a:p>
                      <a:pPr algn="l" fontAlgn="t"/>
                      <a:r>
                        <a:rPr lang="en-US" sz="800" b="1" i="0" u="none" strike="noStrike" dirty="0">
                          <a:solidFill>
                            <a:schemeClr val="bg1"/>
                          </a:solidFill>
                          <a:effectLst/>
                          <a:latin typeface="Poppins" pitchFamily="2" charset="77"/>
                          <a:cs typeface="Poppins" pitchFamily="2" charset="77"/>
                        </a:rPr>
                        <a:t>Ambulance Coverage</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accent4">
                        <a:alpha val="5000"/>
                      </a:schemeClr>
                    </a:solidFill>
                  </a:tcPr>
                </a:tc>
                <a:extLst>
                  <a:ext uri="{0D108BD9-81ED-4DB2-BD59-A6C34878D82A}">
                    <a16:rowId xmlns:a16="http://schemas.microsoft.com/office/drawing/2014/main" val="203117023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to Hospital </a:t>
                      </a:r>
                    </a:p>
                    <a:p>
                      <a:pPr algn="l" fontAlgn="t"/>
                      <a:r>
                        <a:rPr lang="en-US" sz="800" b="1" i="0" u="none" strike="noStrike" dirty="0">
                          <a:solidFill>
                            <a:schemeClr val="bg1"/>
                          </a:solidFill>
                          <a:effectLst/>
                          <a:latin typeface="Poppins" pitchFamily="2" charset="77"/>
                          <a:cs typeface="Poppins" pitchFamily="2" charset="77"/>
                        </a:rPr>
                        <a:t>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343793860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Repatriation Near </a:t>
                      </a:r>
                    </a:p>
                    <a:p>
                      <a:pPr algn="l" fontAlgn="t"/>
                      <a:r>
                        <a:rPr lang="en-US" sz="800" b="1" i="0" u="none" strike="noStrike" dirty="0">
                          <a:solidFill>
                            <a:schemeClr val="bg1"/>
                          </a:solidFill>
                          <a:effectLst/>
                          <a:latin typeface="Poppins" pitchFamily="2" charset="77"/>
                          <a:cs typeface="Poppins" pitchFamily="2" charset="77"/>
                        </a:rPr>
                        <a:t>Home Coverage</a:t>
                      </a:r>
                    </a:p>
                  </a:txBody>
                  <a:tcPr anchor="ctr">
                    <a:solidFill>
                      <a:schemeClr val="accent4">
                        <a:alpha val="5000"/>
                      </a:schemeClr>
                    </a:solidFill>
                  </a:tcPr>
                </a:tc>
                <a:tc>
                  <a:txBody>
                    <a:bodyPr/>
                    <a:lstStyle/>
                    <a:p>
                      <a:endParaRPr lang="en-US" sz="800" dirty="0"/>
                    </a:p>
                  </a:txBody>
                  <a:tcPr anchor="ctr">
                    <a:solidFill>
                      <a:schemeClr val="accent4">
                        <a:alpha val="5000"/>
                      </a:schemeClr>
                    </a:solidFill>
                  </a:tcPr>
                </a:tc>
                <a:tc>
                  <a:txBody>
                    <a:bodyPr/>
                    <a:lstStyle/>
                    <a:p>
                      <a:endParaRPr lang="en-US" sz="800" baseline="30000" dirty="0">
                        <a:latin typeface="Poppins" pitchFamily="2" charset="77"/>
                        <a:cs typeface="Poppins" pitchFamily="2" charset="77"/>
                      </a:endParaRPr>
                    </a:p>
                  </a:txBody>
                  <a:tcPr anchor="ctr">
                    <a:solidFill>
                      <a:schemeClr val="accent4">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accent4">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accent4">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accent4">
                        <a:alpha val="5000"/>
                      </a:schemeClr>
                    </a:solidFill>
                  </a:tcPr>
                </a:tc>
                <a:tc>
                  <a:txBody>
                    <a:bodyPr/>
                    <a:lstStyle/>
                    <a:p>
                      <a:endParaRPr lang="en-US" sz="800" dirty="0"/>
                    </a:p>
                  </a:txBody>
                  <a:tcPr anchor="ctr">
                    <a:solidFill>
                      <a:schemeClr val="accent4">
                        <a:alpha val="5000"/>
                      </a:schemeClr>
                    </a:solidFill>
                  </a:tcPr>
                </a:tc>
                <a:extLst>
                  <a:ext uri="{0D108BD9-81ED-4DB2-BD59-A6C34878D82A}">
                    <a16:rowId xmlns:a16="http://schemas.microsoft.com/office/drawing/2014/main" val="106139196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Minor Return </a:t>
                      </a:r>
                    </a:p>
                    <a:p>
                      <a:pPr algn="l" fontAlgn="t"/>
                      <a:r>
                        <a:rPr lang="en-US" sz="800" b="1" i="0" u="none" strike="noStrike" dirty="0">
                          <a:solidFill>
                            <a:schemeClr val="bg1"/>
                          </a:solidFill>
                          <a:effectLst/>
                          <a:latin typeface="Poppins" pitchFamily="2" charset="77"/>
                          <a:cs typeface="Poppins" pitchFamily="2" charset="77"/>
                        </a:rPr>
                        <a:t>Transportation Coverage</a:t>
                      </a:r>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endParaRPr lang="en-US" sz="800" baseline="30000" dirty="0">
                        <a:latin typeface="Poppins" pitchFamily="2" charset="77"/>
                        <a:cs typeface="Poppins" pitchFamily="2" charset="77"/>
                      </a:endParaRPr>
                    </a:p>
                  </a:txBody>
                  <a:tcPr anchor="ctr">
                    <a:solidFill>
                      <a:schemeClr val="tx1"/>
                    </a:solidFill>
                  </a:tcPr>
                </a:tc>
                <a:extLst>
                  <a:ext uri="{0D108BD9-81ED-4DB2-BD59-A6C34878D82A}">
                    <a16:rowId xmlns:a16="http://schemas.microsoft.com/office/drawing/2014/main" val="3309102074"/>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Pet Return </a:t>
                      </a:r>
                    </a:p>
                    <a:p>
                      <a:pPr algn="l" fontAlgn="t"/>
                      <a:r>
                        <a:rPr lang="en-US" sz="800" b="1" i="0" u="none" strike="noStrike" dirty="0">
                          <a:solidFill>
                            <a:schemeClr val="bg1"/>
                          </a:solidFill>
                          <a:effectLst/>
                          <a:latin typeface="Poppins" pitchFamily="2" charset="77"/>
                          <a:cs typeface="Poppins" pitchFamily="2" charset="77"/>
                        </a:rPr>
                        <a:t>Transportation Coverage</a:t>
                      </a:r>
                    </a:p>
                  </a:txBody>
                  <a:tcPr anchor="ctr">
                    <a:solidFill>
                      <a:schemeClr val="accent4">
                        <a:alpha val="5000"/>
                      </a:schemeClr>
                    </a:solidFill>
                  </a:tcPr>
                </a:tc>
                <a:tc>
                  <a:txBody>
                    <a:bodyPr/>
                    <a:lstStyle/>
                    <a:p>
                      <a:endParaRPr lang="en-US" sz="800"/>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accent4">
                        <a:alpha val="5000"/>
                      </a:schemeClr>
                    </a:solidFill>
                  </a:tcPr>
                </a:tc>
                <a:extLst>
                  <a:ext uri="{0D108BD9-81ED-4DB2-BD59-A6C34878D82A}">
                    <a16:rowId xmlns:a16="http://schemas.microsoft.com/office/drawing/2014/main" val="311763213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Post Admission Continued </a:t>
                      </a:r>
                    </a:p>
                    <a:p>
                      <a:pPr algn="l" fontAlgn="t"/>
                      <a:r>
                        <a:rPr lang="en-US" sz="800" b="1" i="0" u="none" strike="noStrike" dirty="0">
                          <a:solidFill>
                            <a:schemeClr val="bg1"/>
                          </a:solidFill>
                          <a:effectLst/>
                          <a:latin typeface="Poppins" pitchFamily="2" charset="77"/>
                          <a:cs typeface="Poppins" pitchFamily="2" charset="77"/>
                        </a:rPr>
                        <a:t>Care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dirty="0"/>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val="123230550"/>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Sick While Away From </a:t>
                      </a:r>
                    </a:p>
                    <a:p>
                      <a:pPr algn="l" fontAlgn="t"/>
                      <a:r>
                        <a:rPr lang="en-US" sz="800" b="1" i="0" u="none" strike="noStrike" dirty="0">
                          <a:solidFill>
                            <a:schemeClr val="bg1"/>
                          </a:solidFill>
                          <a:effectLst/>
                          <a:latin typeface="Poppins" pitchFamily="2" charset="77"/>
                          <a:cs typeface="Poppins" pitchFamily="2" charset="77"/>
                        </a:rPr>
                        <a:t>Home Expense Protection</a:t>
                      </a:r>
                    </a:p>
                  </a:txBody>
                  <a:tcPr anchor="ctr">
                    <a:solidFill>
                      <a:schemeClr val="accent4">
                        <a:alpha val="5000"/>
                      </a:schemeClr>
                    </a:solidFill>
                  </a:tcPr>
                </a:tc>
                <a:tc>
                  <a:txBody>
                    <a:bodyPr/>
                    <a:lstStyle/>
                    <a:p>
                      <a:endParaRPr lang="en-US" sz="800" dirty="0"/>
                    </a:p>
                  </a:txBody>
                  <a:tcPr anchor="ctr">
                    <a:solidFill>
                      <a:schemeClr val="accent4">
                        <a:alpha val="5000"/>
                      </a:schemeClr>
                    </a:solidFill>
                  </a:tcPr>
                </a:tc>
                <a:tc>
                  <a:txBody>
                    <a:bodyPr/>
                    <a:lstStyle/>
                    <a:p>
                      <a:endParaRPr lang="en-US" sz="800" dirty="0"/>
                    </a:p>
                  </a:txBody>
                  <a:tcPr anchor="ctr">
                    <a:solidFill>
                      <a:schemeClr val="accent4">
                        <a:alpha val="5000"/>
                      </a:schemeClr>
                    </a:solidFill>
                  </a:tcPr>
                </a:tc>
                <a:tc>
                  <a:txBody>
                    <a:bodyPr/>
                    <a:lstStyle/>
                    <a:p>
                      <a:endParaRPr lang="en-US" sz="800" dirty="0"/>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accent4">
                        <a:alpha val="5000"/>
                      </a:schemeClr>
                    </a:solidFill>
                  </a:tcPr>
                </a:tc>
                <a:tc>
                  <a:txBody>
                    <a:bodyPr/>
                    <a:lstStyle/>
                    <a:p>
                      <a:endParaRPr lang="en-US" sz="800" dirty="0"/>
                    </a:p>
                  </a:txBody>
                  <a:tcPr anchor="ctr">
                    <a:solidFill>
                      <a:schemeClr val="accent4">
                        <a:alpha val="5000"/>
                      </a:schemeClr>
                    </a:solidFill>
                  </a:tcPr>
                </a:tc>
                <a:tc>
                  <a:txBody>
                    <a:bodyPr/>
                    <a:lstStyle/>
                    <a:p>
                      <a:endParaRPr lang="en-US" sz="800" dirty="0"/>
                    </a:p>
                  </a:txBody>
                  <a:tcPr anchor="ctr">
                    <a:solidFill>
                      <a:schemeClr val="accent4">
                        <a:alpha val="5000"/>
                      </a:schemeClr>
                    </a:solidFill>
                  </a:tcPr>
                </a:tc>
                <a:extLst>
                  <a:ext uri="{0D108BD9-81ED-4DB2-BD59-A6C34878D82A}">
                    <a16:rowId xmlns:a16="http://schemas.microsoft.com/office/drawing/2014/main" val="394172750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Patient Return </a:t>
                      </a:r>
                    </a:p>
                    <a:p>
                      <a:pPr algn="l" fontAlgn="t"/>
                      <a:r>
                        <a:rPr lang="en-US" sz="800" b="1" i="0" u="none" strike="noStrike" dirty="0">
                          <a:solidFill>
                            <a:schemeClr val="bg1"/>
                          </a:solidFill>
                          <a:effectLst/>
                          <a:latin typeface="Poppins" pitchFamily="2" charset="77"/>
                          <a:cs typeface="Poppins" pitchFamily="2" charset="77"/>
                        </a:rPr>
                        <a:t>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1010010221"/>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Companion Emergency Transportation Coverage</a:t>
                      </a:r>
                    </a:p>
                  </a:txBody>
                  <a:tcPr anchor="ctr">
                    <a:solidFill>
                      <a:schemeClr val="accent4">
                        <a:alpha val="5000"/>
                      </a:schemeClr>
                    </a:solidFill>
                  </a:tcPr>
                </a:tc>
                <a:tc>
                  <a:txBody>
                    <a:bodyPr/>
                    <a:lstStyle/>
                    <a:p>
                      <a:endParaRPr lang="en-US" sz="800" dirty="0"/>
                    </a:p>
                  </a:txBody>
                  <a:tcPr anchor="ctr">
                    <a:solidFill>
                      <a:schemeClr val="accent4">
                        <a:alpha val="5000"/>
                      </a:schemeClr>
                    </a:solidFill>
                  </a:tcPr>
                </a:tc>
                <a:tc>
                  <a:txBody>
                    <a:bodyPr/>
                    <a:lstStyle/>
                    <a:p>
                      <a:endParaRPr lang="en-US" sz="800"/>
                    </a:p>
                  </a:txBody>
                  <a:tcPr anchor="ctr">
                    <a:solidFill>
                      <a:schemeClr val="accent4">
                        <a:alpha val="5000"/>
                      </a:schemeClr>
                    </a:solidFill>
                  </a:tcPr>
                </a:tc>
                <a:tc>
                  <a:txBody>
                    <a:bodyPr/>
                    <a:lstStyle/>
                    <a:p>
                      <a:endParaRPr lang="en-US" sz="800"/>
                    </a:p>
                  </a:txBody>
                  <a:tcPr anchor="ctr">
                    <a:solidFill>
                      <a:schemeClr val="accent4">
                        <a:alpha val="5000"/>
                      </a:schemeClr>
                    </a:solidFill>
                  </a:tcPr>
                </a:tc>
                <a:tc>
                  <a:txBody>
                    <a:bodyPr/>
                    <a:lstStyle/>
                    <a:p>
                      <a:endParaRPr lang="en-US" sz="800" dirty="0"/>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accent4">
                        <a:alpha val="5000"/>
                      </a:schemeClr>
                    </a:solidFill>
                  </a:tcPr>
                </a:tc>
                <a:tc>
                  <a:txBody>
                    <a:bodyPr/>
                    <a:lstStyle/>
                    <a:p>
                      <a:endParaRPr lang="en-US" sz="800" dirty="0"/>
                    </a:p>
                  </a:txBody>
                  <a:tcPr anchor="ctr">
                    <a:solidFill>
                      <a:schemeClr val="accent4">
                        <a:alpha val="5000"/>
                      </a:schemeClr>
                    </a:solidFill>
                  </a:tcPr>
                </a:tc>
                <a:extLst>
                  <a:ext uri="{0D108BD9-81ED-4DB2-BD59-A6C34878D82A}">
                    <a16:rowId xmlns:a16="http://schemas.microsoft.com/office/drawing/2014/main" val="194216335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Visitor </a:t>
                      </a:r>
                    </a:p>
                    <a:p>
                      <a:pPr algn="l" fontAlgn="t"/>
                      <a:r>
                        <a:rPr lang="en-US" sz="800" b="1" i="0" u="none" strike="noStrike" dirty="0">
                          <a:solidFill>
                            <a:schemeClr val="bg1"/>
                          </a:solidFill>
                          <a:effectLst/>
                          <a:latin typeface="Poppins" pitchFamily="2" charset="77"/>
                          <a:cs typeface="Poppins" pitchFamily="2" charset="77"/>
                        </a:rPr>
                        <a:t>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50665573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Mortal Remains </a:t>
                      </a:r>
                    </a:p>
                    <a:p>
                      <a:pPr algn="l" fontAlgn="t"/>
                      <a:r>
                        <a:rPr lang="en-US" sz="800" b="1" i="0" u="none" strike="noStrike" dirty="0">
                          <a:solidFill>
                            <a:schemeClr val="bg1"/>
                          </a:solidFill>
                          <a:effectLst/>
                          <a:latin typeface="Poppins" pitchFamily="2" charset="77"/>
                          <a:cs typeface="Poppins" pitchFamily="2" charset="77"/>
                        </a:rPr>
                        <a:t>Transportation Coverage</a:t>
                      </a:r>
                    </a:p>
                  </a:txBody>
                  <a:tcPr anchor="ctr">
                    <a:solidFill>
                      <a:schemeClr val="accent4">
                        <a:alpha val="5000"/>
                      </a:schemeClr>
                    </a:solidFill>
                  </a:tcPr>
                </a:tc>
                <a:tc>
                  <a:txBody>
                    <a:bodyPr/>
                    <a:lstStyle/>
                    <a:p>
                      <a:endParaRPr lang="en-US" sz="800" dirty="0"/>
                    </a:p>
                  </a:txBody>
                  <a:tcPr anchor="ctr">
                    <a:solidFill>
                      <a:schemeClr val="accent4">
                        <a:alpha val="5000"/>
                      </a:schemeClr>
                    </a:solidFill>
                  </a:tcPr>
                </a:tc>
                <a:tc>
                  <a:txBody>
                    <a:bodyPr/>
                    <a:lstStyle/>
                    <a:p>
                      <a:endParaRPr lang="en-US" sz="800"/>
                    </a:p>
                  </a:txBody>
                  <a:tcPr anchor="ctr">
                    <a:solidFill>
                      <a:schemeClr val="accent4">
                        <a:alpha val="5000"/>
                      </a:schemeClr>
                    </a:solidFill>
                  </a:tcPr>
                </a:tc>
                <a:tc>
                  <a:txBody>
                    <a:bodyPr/>
                    <a:lstStyle/>
                    <a:p>
                      <a:endParaRPr lang="en-US" sz="800"/>
                    </a:p>
                  </a:txBody>
                  <a:tcPr anchor="ctr">
                    <a:solidFill>
                      <a:schemeClr val="accent4">
                        <a:alpha val="5000"/>
                      </a:schemeClr>
                    </a:solidFill>
                  </a:tcPr>
                </a:tc>
                <a:tc>
                  <a:txBody>
                    <a:bodyPr/>
                    <a:lstStyle/>
                    <a:p>
                      <a:endParaRPr lang="en-US" sz="800"/>
                    </a:p>
                  </a:txBody>
                  <a:tcPr anchor="ctr">
                    <a:solidFill>
                      <a:schemeClr val="accent4">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accent4">
                        <a:alpha val="5000"/>
                      </a:schemeClr>
                    </a:solidFill>
                  </a:tcPr>
                </a:tc>
                <a:tc>
                  <a:txBody>
                    <a:bodyPr/>
                    <a:lstStyle/>
                    <a:p>
                      <a:endParaRPr lang="en-US" sz="800" dirty="0"/>
                    </a:p>
                  </a:txBody>
                  <a:tcPr anchor="ctr">
                    <a:solidFill>
                      <a:schemeClr val="accent4">
                        <a:alpha val="5000"/>
                      </a:schemeClr>
                    </a:solidFill>
                  </a:tcPr>
                </a:tc>
                <a:extLst>
                  <a:ext uri="{0D108BD9-81ED-4DB2-BD59-A6C34878D82A}">
                    <a16:rowId xmlns:a16="http://schemas.microsoft.com/office/drawing/2014/main" val="3301384044"/>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Vehicle &amp; RV Return Coverage</a:t>
                      </a:r>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endParaRPr lang="en-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860495178"/>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Organ Retrieval </a:t>
                      </a:r>
                    </a:p>
                    <a:p>
                      <a:pPr algn="l" fontAlgn="t"/>
                      <a:r>
                        <a:rPr lang="en-US" sz="800" b="1" i="0" u="none" strike="noStrike" dirty="0">
                          <a:solidFill>
                            <a:schemeClr val="bg1"/>
                          </a:solidFill>
                          <a:effectLst/>
                          <a:latin typeface="Poppins" pitchFamily="2" charset="77"/>
                          <a:cs typeface="Poppins" pitchFamily="2" charset="77"/>
                        </a:rPr>
                        <a:t>Transportation Coverage</a:t>
                      </a:r>
                    </a:p>
                  </a:txBody>
                  <a:tcPr anchor="ctr">
                    <a:solidFill>
                      <a:schemeClr val="accent4">
                        <a:alpha val="5000"/>
                      </a:schemeClr>
                    </a:solidFill>
                  </a:tcPr>
                </a:tc>
                <a:tc>
                  <a:txBody>
                    <a:bodyPr/>
                    <a:lstStyle/>
                    <a:p>
                      <a:endParaRPr lang="en-US" sz="800"/>
                    </a:p>
                  </a:txBody>
                  <a:tcPr anchor="ctr">
                    <a:solidFill>
                      <a:schemeClr val="accent4">
                        <a:alpha val="5000"/>
                      </a:schemeClr>
                    </a:solidFill>
                  </a:tcPr>
                </a:tc>
                <a:tc>
                  <a:txBody>
                    <a:bodyPr/>
                    <a:lstStyle/>
                    <a:p>
                      <a:endParaRPr lang="en-US" sz="800"/>
                    </a:p>
                  </a:txBody>
                  <a:tcPr anchor="ctr">
                    <a:solidFill>
                      <a:schemeClr val="accent4">
                        <a:alpha val="5000"/>
                      </a:schemeClr>
                    </a:solidFill>
                  </a:tcPr>
                </a:tc>
                <a:tc>
                  <a:txBody>
                    <a:bodyPr/>
                    <a:lstStyle/>
                    <a:p>
                      <a:endParaRPr lang="en-US" sz="800"/>
                    </a:p>
                  </a:txBody>
                  <a:tcPr anchor="ctr">
                    <a:solidFill>
                      <a:schemeClr val="accent4">
                        <a:alpha val="5000"/>
                      </a:schemeClr>
                    </a:solidFill>
                  </a:tcPr>
                </a:tc>
                <a:tc>
                  <a:txBody>
                    <a:bodyPr/>
                    <a:lstStyle/>
                    <a:p>
                      <a:endParaRPr lang="en-US" sz="800"/>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accent4">
                        <a:alpha val="5000"/>
                      </a:schemeClr>
                    </a:solidFill>
                  </a:tcPr>
                </a:tc>
                <a:tc>
                  <a:txBody>
                    <a:bodyPr/>
                    <a:lstStyle/>
                    <a:p>
                      <a:endParaRPr lang="en-US" sz="800" dirty="0"/>
                    </a:p>
                  </a:txBody>
                  <a:tcPr anchor="ctr">
                    <a:solidFill>
                      <a:schemeClr val="accent4">
                        <a:alpha val="5000"/>
                      </a:schemeClr>
                    </a:solidFill>
                  </a:tcPr>
                </a:tc>
                <a:extLst>
                  <a:ext uri="{0D108BD9-81ED-4DB2-BD59-A6C34878D82A}">
                    <a16:rowId xmlns:a16="http://schemas.microsoft.com/office/drawing/2014/main" val="135792830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Organ Recipient </a:t>
                      </a:r>
                    </a:p>
                    <a:p>
                      <a:pPr algn="l" fontAlgn="t"/>
                      <a:r>
                        <a:rPr lang="en-US" sz="800" b="1" i="0" u="none" strike="noStrike" dirty="0">
                          <a:solidFill>
                            <a:schemeClr val="bg1"/>
                          </a:solidFill>
                          <a:effectLst/>
                          <a:latin typeface="Poppins" pitchFamily="2" charset="77"/>
                          <a:cs typeface="Poppins" pitchFamily="2" charset="77"/>
                        </a:rPr>
                        <a:t>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2450401088"/>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3220</TotalTime>
  <Words>144</Words>
  <Application>Microsoft Macintosh PowerPoint</Application>
  <PresentationFormat>Custom</PresentationFormat>
  <Paragraphs>67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Open Sans</vt:lpstr>
      <vt:lpstr>Poppins</vt:lpstr>
      <vt:lpstr>Webdings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Griffin Croft</cp:lastModifiedBy>
  <cp:revision>36</cp:revision>
  <dcterms:created xsi:type="dcterms:W3CDTF">2024-03-14T18:51:59Z</dcterms:created>
  <dcterms:modified xsi:type="dcterms:W3CDTF">2025-01-30T21:46:44Z</dcterms:modified>
</cp:coreProperties>
</file>