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2"/>
    <p:restoredTop sz="94673"/>
  </p:normalViewPr>
  <p:slideViewPr>
    <p:cSldViewPr snapToGrid="0">
      <p:cViewPr varScale="1">
        <p:scale>
          <a:sx n="73" d="100"/>
          <a:sy n="73" d="100"/>
        </p:scale>
        <p:origin x="2672"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info.masaglobal.com/disclaimers" TargetMode="External"/><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7C24B77C-2A68-2E2B-6309-06C27967552C}"/>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sp>
        <p:nvSpPr>
          <p:cNvPr id="2" name="TextBox 1">
            <a:extLst>
              <a:ext uri="{FF2B5EF4-FFF2-40B4-BE49-F238E27FC236}">
                <a16:creationId xmlns:a16="http://schemas.microsoft.com/office/drawing/2014/main" xmlns="" id="{A036C2EF-7F7C-ADA1-C3BF-BCA9E5A255CD}"/>
              </a:ext>
            </a:extLst>
          </p:cNvPr>
          <p:cNvSpPr txBox="1"/>
          <p:nvPr userDrawn="1"/>
        </p:nvSpPr>
        <p:spPr>
          <a:xfrm>
            <a:off x="418454" y="8714952"/>
            <a:ext cx="6374231" cy="1033488"/>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pic>
        <p:nvPicPr>
          <p:cNvPr id="5" name="Picture 4">
            <a:extLst>
              <a:ext uri="{FF2B5EF4-FFF2-40B4-BE49-F238E27FC236}">
                <a16:creationId xmlns:a16="http://schemas.microsoft.com/office/drawing/2014/main" xmlns="" id="{75DEE531-9DF2-A654-2E54-1AF37AF31699}"/>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2A651C5E-B840-87CE-B916-64B3920E9BC5}"/>
              </a:ext>
            </a:extLst>
          </p:cNvPr>
          <p:cNvSpPr txBox="1">
            <a:spLocks/>
          </p:cNvSpPr>
          <p:nvPr userDrawn="1"/>
        </p:nvSpPr>
        <p:spPr>
          <a:xfrm>
            <a:off x="430330" y="375435"/>
            <a:ext cx="4411091"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6806FCD2-4A23-DA8F-5AF8-A23FFB960DCB}"/>
              </a:ext>
            </a:extLst>
          </p:cNvPr>
          <p:cNvSpPr txBox="1"/>
          <p:nvPr userDrawn="1"/>
        </p:nvSpPr>
        <p:spPr>
          <a:xfrm>
            <a:off x="442204" y="909633"/>
            <a:ext cx="6750531"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descr="Fondo blanco con una esquina blanca&#10;&#10;El contenido generado por IA puede ser incorrecto.">
            <a:extLst>
              <a:ext uri="{FF2B5EF4-FFF2-40B4-BE49-F238E27FC236}">
                <a16:creationId xmlns:a16="http://schemas.microsoft.com/office/drawing/2014/main" xmlns="" id="{635A9F4C-F161-D2B3-7346-100F6F8A914C}"/>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8" name="TextBox 7">
            <a:extLst>
              <a:ext uri="{FF2B5EF4-FFF2-40B4-BE49-F238E27FC236}">
                <a16:creationId xmlns:a16="http://schemas.microsoft.com/office/drawing/2014/main" xmlns="" id="{4BB80907-FA2D-9E5E-ED5E-BDE5291F9524}"/>
              </a:ext>
            </a:extLst>
          </p:cNvPr>
          <p:cNvSpPr txBox="1"/>
          <p:nvPr userDrawn="1"/>
        </p:nvSpPr>
        <p:spPr>
          <a:xfrm>
            <a:off x="418455" y="442928"/>
            <a:ext cx="5889356" cy="2184893"/>
          </a:xfrm>
          <a:prstGeom prst="rect">
            <a:avLst/>
          </a:prstGeom>
          <a:noFill/>
        </p:spPr>
        <p:txBody>
          <a:bodyPr wrap="square" rtlCol="0">
            <a:spAutoFit/>
          </a:bodyPr>
          <a:lstStyle/>
          <a:p>
            <a:pPr algn="l" rtl="0">
              <a:lnSpc>
                <a:spcPct val="114000"/>
              </a:lnSpc>
            </a:pPr>
            <a:r>
              <a:rPr lang="es-US" sz="600" b="1" i="0" u="none" baseline="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a:t>
            </a:r>
            <a:r>
              <a:rPr lang="es-US" sz="600" b="0" i="0" u="none" baseline="0">
                <a:solidFill>
                  <a:srgbClr val="454548"/>
                </a:solidFill>
                <a:latin typeface="Open Sans" pitchFamily="2" charset="0"/>
                <a:ea typeface="Open Sans" pitchFamily="2" charset="0"/>
                <a:cs typeface="Open Sans" pitchFamily="2" charset="0"/>
                <a:hlinkClick r:id="rId3"/>
              </a:rPr>
              <a:t>https://info.masaglobal.com/disclaimers</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1200" b="1" i="0" u="none" baseline="0">
                <a:solidFill>
                  <a:srgbClr val="454548"/>
                </a:solidFill>
                <a:latin typeface="Open Sans" pitchFamily="2" charset="0"/>
                <a:ea typeface="Open Sans" pitchFamily="2" charset="0"/>
                <a:cs typeface="Open Sans" pitchFamily="2" charset="0"/>
              </a:rPr>
              <a:t>Residentes de WY: MASA, Medical Air Services Association, Inc. ofrece un plan de membresía y no una cobertura de seguro, y las distintas ofertas de descuentos para servicios de ambulancia aérea que se ofrecen en virtud de dicha membresía variarán según el proveedor y los servicios que se presten. Para obtener más información, visite www.masaaccess.com o llame al 800-643-9023.</a:t>
            </a:r>
          </a:p>
        </p:txBody>
      </p:sp>
    </p:spTree>
    <p:extLst>
      <p:ext uri="{BB962C8B-B14F-4D97-AF65-F5344CB8AC3E}">
        <p14:creationId xmlns:p14="http://schemas.microsoft.com/office/powerpoint/2010/main" val="36975534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 id="2147483700" r:id="rId2"/>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1462518168"/>
              </p:ext>
            </p:extLst>
          </p:nvPr>
        </p:nvGraphicFramePr>
        <p:xfrm>
          <a:off x="445995" y="2255520"/>
          <a:ext cx="6858002" cy="6144768"/>
        </p:xfrm>
        <a:graphic>
          <a:graphicData uri="http://schemas.openxmlformats.org/drawingml/2006/table">
            <a:tbl>
              <a:tblPr firstRow="1" bandRow="1">
                <a:tableStyleId>{5C22544A-7EE6-4342-B048-85BDC9FD1C3A}</a:tableStyleId>
              </a:tblPr>
              <a:tblGrid>
                <a:gridCol w="2950348">
                  <a:extLst>
                    <a:ext uri="{9D8B030D-6E8A-4147-A177-3AD203B41FA5}">
                      <a16:colId xmlns:a16="http://schemas.microsoft.com/office/drawing/2014/main" xmlns="" val="463931578"/>
                    </a:ext>
                  </a:extLst>
                </a:gridCol>
                <a:gridCol w="738052">
                  <a:extLst>
                    <a:ext uri="{9D8B030D-6E8A-4147-A177-3AD203B41FA5}">
                      <a16:colId xmlns:a16="http://schemas.microsoft.com/office/drawing/2014/main" xmlns="" val="617857949"/>
                    </a:ext>
                  </a:extLst>
                </a:gridCol>
                <a:gridCol w="738052">
                  <a:extLst>
                    <a:ext uri="{9D8B030D-6E8A-4147-A177-3AD203B41FA5}">
                      <a16:colId xmlns:a16="http://schemas.microsoft.com/office/drawing/2014/main" xmlns="" val="3835174812"/>
                    </a:ext>
                  </a:extLst>
                </a:gridCol>
                <a:gridCol w="738052">
                  <a:extLst>
                    <a:ext uri="{9D8B030D-6E8A-4147-A177-3AD203B41FA5}">
                      <a16:colId xmlns:a16="http://schemas.microsoft.com/office/drawing/2014/main" xmlns="" val="1783301157"/>
                    </a:ext>
                  </a:extLst>
                </a:gridCol>
                <a:gridCol w="738052">
                  <a:extLst>
                    <a:ext uri="{9D8B030D-6E8A-4147-A177-3AD203B41FA5}">
                      <a16:colId xmlns:a16="http://schemas.microsoft.com/office/drawing/2014/main" xmlns="" val="4138530766"/>
                    </a:ext>
                  </a:extLst>
                </a:gridCol>
                <a:gridCol w="955446">
                  <a:extLst>
                    <a:ext uri="{9D8B030D-6E8A-4147-A177-3AD203B41FA5}">
                      <a16:colId xmlns:a16="http://schemas.microsoft.com/office/drawing/2014/main" xmlns="" val="101059714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accent4"/>
                    </a:solidFill>
                  </a:tcPr>
                </a:tc>
                <a:tc>
                  <a:txBody>
                    <a:bodyPr/>
                    <a:lstStyle/>
                    <a:p>
                      <a:pPr algn="l" rtl="0" fontAlgn="ctr"/>
                      <a:r>
                        <a:rPr lang="es-US" sz="800" b="1" i="0" u="none" strike="noStrike" baseline="0" dirty="0">
                          <a:solidFill>
                            <a:schemeClr val="tx1"/>
                          </a:solidFill>
                          <a:effectLst/>
                          <a:latin typeface="Poppins" pitchFamily="2" charset="77"/>
                          <a:ea typeface="Poppins" pitchFamily="2" charset="77"/>
                          <a:cs typeface="Poppins" pitchFamily="2" charset="77"/>
                        </a:rPr>
                        <a:t>Essentials</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Plus</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Premier</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Platinum</a:t>
                      </a:r>
                    </a:p>
                  </a:txBody>
                  <a:tcPr anchor="ctr">
                    <a:solidFill>
                      <a:schemeClr val="accent4"/>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Complemento Family+ </a:t>
                      </a:r>
                    </a:p>
                  </a:txBody>
                  <a:tcPr anchor="ctr">
                    <a:solidFill>
                      <a:schemeClr val="accent4"/>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accent4">
                        <a:alpha val="5000"/>
                      </a:schemeClr>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a16="http://schemas.microsoft.com/office/drawing/2014/main" xmlns=""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menores</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xmlns="" val="330910207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mascotas</a:t>
                      </a:r>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extLst>
                  <a:ext uri="{0D108BD9-81ED-4DB2-BD59-A6C34878D82A}">
                    <a16:rowId xmlns:a16="http://schemas.microsoft.com/office/drawing/2014/main" xmlns="" val="311763213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a16="http://schemas.microsoft.com/office/drawing/2014/main" xmlns="" val="123230550"/>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Protección de gastos por enfermedad mientras está fuera de casa</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a16="http://schemas.microsoft.com/office/drawing/2014/main" xmlns="" val="394172750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pacientes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1010010221"/>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emergencia de acompañantes</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a16="http://schemas.microsoft.com/office/drawing/2014/main" xmlns="" val="194216335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visitas en el hospital</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50665573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restos mortales</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a16="http://schemas.microsoft.com/office/drawing/2014/main" xmlns="" val="330138404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devolución de vehículos y RV</a:t>
                      </a:r>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endParaRPr lang="es-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860495178"/>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Cobertura de transporte para la recuperación </a:t>
                      </a:r>
                      <a:r>
                        <a:rPr lang="es-US" sz="800" b="1" i="0" u="none" strike="noStrike" baseline="0" dirty="0" smtClean="0">
                          <a:solidFill>
                            <a:schemeClr val="bg1"/>
                          </a:solidFill>
                          <a:effectLst/>
                          <a:latin typeface="Poppins" pitchFamily="2" charset="77"/>
                          <a:ea typeface="Poppins" pitchFamily="2" charset="77"/>
                          <a:cs typeface="Poppins" pitchFamily="2" charset="77"/>
                        </a:rPr>
                        <a:t/>
                      </a:r>
                      <a:br>
                        <a:rPr lang="es-US" sz="800" b="1" i="0" u="none" strike="noStrike" baseline="0" dirty="0" smtClean="0">
                          <a:solidFill>
                            <a:schemeClr val="bg1"/>
                          </a:solidFill>
                          <a:effectLst/>
                          <a:latin typeface="Poppins" pitchFamily="2" charset="77"/>
                          <a:ea typeface="Poppins" pitchFamily="2" charset="77"/>
                          <a:cs typeface="Poppins" pitchFamily="2" charset="77"/>
                        </a:rPr>
                      </a:br>
                      <a:r>
                        <a:rPr lang="es-US" sz="800" b="1" i="0" u="none" strike="noStrike" baseline="0" dirty="0" smtClean="0">
                          <a:solidFill>
                            <a:schemeClr val="bg1"/>
                          </a:solidFill>
                          <a:effectLst/>
                          <a:latin typeface="Poppins" pitchFamily="2" charset="77"/>
                          <a:ea typeface="Poppins" pitchFamily="2" charset="77"/>
                          <a:cs typeface="Poppins" pitchFamily="2" charset="77"/>
                        </a:rPr>
                        <a:t>de </a:t>
                      </a:r>
                      <a:r>
                        <a:rPr lang="es-US" sz="800" b="1" i="0" u="none" strike="noStrike" baseline="0" dirty="0">
                          <a:solidFill>
                            <a:schemeClr val="bg1"/>
                          </a:solidFill>
                          <a:effectLst/>
                          <a:latin typeface="Poppins" pitchFamily="2" charset="77"/>
                          <a:ea typeface="Poppins" pitchFamily="2" charset="77"/>
                          <a:cs typeface="Poppins" pitchFamily="2" charset="77"/>
                        </a:rPr>
                        <a:t>órganos</a:t>
                      </a:r>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a16="http://schemas.microsoft.com/office/drawing/2014/main" xmlns="" val="135792830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del receptor de órganos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2450401088"/>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VZgsPPjI"/>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3251</TotalTime>
  <Words>179</Words>
  <Application>Microsoft Office PowerPoint</Application>
  <PresentationFormat>自定义</PresentationFormat>
  <Paragraphs>52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38</cp:revision>
  <dcterms:created xsi:type="dcterms:W3CDTF">2024-03-14T18:51:59Z</dcterms:created>
  <dcterms:modified xsi:type="dcterms:W3CDTF">2025-03-04T00:18:38Z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76E57D2E-357D-4864-988F-F48B0922D60D</vt:lpwstr>
  </property>
  <property fmtid="{D5CDD505-2E9C-101B-9397-08002B2CF9AE}" pid="3" name="ArticulatePath">
    <vt:lpwstr>MASA_Membership-Plan- Comparison_Eff-04-2025</vt:lpwstr>
  </property>
</Properties>
</file>