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handoutMasterIdLst>
    <p:handoutMasterId r:id="rId3"/>
  </p:handoutMasterIdLst>
  <p:sldIdLst>
    <p:sldId id="257" r:id="rId2"/>
  </p:sldIdLst>
  <p:sldSz cx="7772400" cy="10058400"/>
  <p:notesSz cx="6858000" cy="9144000"/>
  <p:defaultTex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4548"/>
    <a:srgbClr val="FFFFFF"/>
    <a:srgbClr val="000000"/>
    <a:srgbClr val="D3C9E0"/>
    <a:srgbClr val="A996C5"/>
    <a:srgbClr val="E64B38"/>
    <a:srgbClr val="7F65A9"/>
    <a:srgbClr val="2308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52"/>
    <p:restoredTop sz="94673"/>
  </p:normalViewPr>
  <p:slideViewPr>
    <p:cSldViewPr snapToGrid="0">
      <p:cViewPr varScale="1">
        <p:scale>
          <a:sx n="75" d="100"/>
          <a:sy n="75" d="100"/>
        </p:scale>
        <p:origin x="3472" y="472"/>
      </p:cViewPr>
      <p:guideLst/>
    </p:cSldViewPr>
  </p:slideViewPr>
  <p:notesTextViewPr>
    <p:cViewPr>
      <p:scale>
        <a:sx n="1" d="1"/>
        <a:sy n="1" d="1"/>
      </p:scale>
      <p:origin x="0" y="0"/>
    </p:cViewPr>
  </p:notesTextViewPr>
  <p:notesViewPr>
    <p:cSldViewPr snapToGrid="0">
      <p:cViewPr varScale="1">
        <p:scale>
          <a:sx n="105" d="100"/>
          <a:sy n="105" d="100"/>
        </p:scale>
        <p:origin x="4472" y="184"/>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E7E299-6BD0-8186-9B90-A6C910DF06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0DFDE7E-7651-777D-F092-806CCDDBEE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A0F514-0C8C-504E-84CF-028AEC83F33E}" type="datetimeFigureOut">
              <a:rPr lang="en-US" smtClean="0"/>
              <a:t>1/30/25</a:t>
            </a:fld>
            <a:endParaRPr lang="en-US"/>
          </a:p>
        </p:txBody>
      </p:sp>
      <p:sp>
        <p:nvSpPr>
          <p:cNvPr id="4" name="Footer Placeholder 3">
            <a:extLst>
              <a:ext uri="{FF2B5EF4-FFF2-40B4-BE49-F238E27FC236}">
                <a16:creationId xmlns:a16="http://schemas.microsoft.com/office/drawing/2014/main" id="{B0C55D0A-88B1-1CC5-F9C7-26D508C6175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DED780C-D787-78FC-170D-088FD8D054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3E1530-7AF0-D14F-ABA6-DCBCD160D36A}" type="slidenum">
              <a:rPr lang="en-US" smtClean="0"/>
              <a:t>‹#›</a:t>
            </a:fld>
            <a:endParaRPr lang="en-US"/>
          </a:p>
        </p:txBody>
      </p:sp>
    </p:spTree>
    <p:extLst>
      <p:ext uri="{BB962C8B-B14F-4D97-AF65-F5344CB8AC3E}">
        <p14:creationId xmlns:p14="http://schemas.microsoft.com/office/powerpoint/2010/main" val="396858842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info.masaglobal.com/disclaimers"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3" name="Picture 2" descr="A screenshot of a document&#10;&#10;AI-generated content may be incorrect.">
            <a:extLst>
              <a:ext uri="{FF2B5EF4-FFF2-40B4-BE49-F238E27FC236}">
                <a16:creationId xmlns:a16="http://schemas.microsoft.com/office/drawing/2014/main" id="{2BC0A47F-8A89-DD3B-E59F-DF0B6AA4EBC6}"/>
              </a:ext>
            </a:extLst>
          </p:cNvPr>
          <p:cNvPicPr>
            <a:picLocks noChangeAspect="1"/>
          </p:cNvPicPr>
          <p:nvPr userDrawn="1"/>
        </p:nvPicPr>
        <p:blipFill>
          <a:blip r:embed="rId2"/>
          <a:stretch>
            <a:fillRect/>
          </a:stretch>
        </p:blipFill>
        <p:spPr>
          <a:xfrm>
            <a:off x="0" y="0"/>
            <a:ext cx="7772400" cy="10058400"/>
          </a:xfrm>
          <a:prstGeom prst="rect">
            <a:avLst/>
          </a:prstGeom>
        </p:spPr>
      </p:pic>
      <p:sp>
        <p:nvSpPr>
          <p:cNvPr id="2" name="TextBox 1">
            <a:extLst>
              <a:ext uri="{FF2B5EF4-FFF2-40B4-BE49-F238E27FC236}">
                <a16:creationId xmlns:a16="http://schemas.microsoft.com/office/drawing/2014/main" id="{A036C2EF-7F7C-ADA1-C3BF-BCA9E5A255CD}"/>
              </a:ext>
            </a:extLst>
          </p:cNvPr>
          <p:cNvSpPr txBox="1"/>
          <p:nvPr userDrawn="1"/>
        </p:nvSpPr>
        <p:spPr>
          <a:xfrm>
            <a:off x="418455" y="8714952"/>
            <a:ext cx="5889356" cy="1033488"/>
          </a:xfrm>
          <a:prstGeom prst="rect">
            <a:avLst/>
          </a:prstGeom>
          <a:noFill/>
        </p:spPr>
        <p:txBody>
          <a:bodyPr wrap="square" rtlCol="0">
            <a:spAutoFit/>
          </a:bodyPr>
          <a:lstStyle/>
          <a:p>
            <a:pPr>
              <a:lnSpc>
                <a:spcPct val="114000"/>
              </a:lnSpc>
            </a:pPr>
            <a:r>
              <a:rPr lang="en-US" sz="600" b="1" dirty="0">
                <a:solidFill>
                  <a:srgbClr val="454548"/>
                </a:solidFill>
                <a:latin typeface="Open Sans" pitchFamily="2" charset="0"/>
                <a:ea typeface="Open Sans" pitchFamily="2" charset="0"/>
                <a:cs typeface="Open Sans" pitchFamily="2" charset="0"/>
              </a:rPr>
              <a:t>Coverage territories</a:t>
            </a:r>
          </a:p>
          <a:p>
            <a:pPr>
              <a:lnSpc>
                <a:spcPct val="114000"/>
              </a:lnSpc>
            </a:pPr>
            <a:r>
              <a:rPr lang="en-US" sz="600" dirty="0">
                <a:solidFill>
                  <a:srgbClr val="454548"/>
                </a:solidFill>
                <a:latin typeface="Open Sans" pitchFamily="2" charset="0"/>
                <a:ea typeface="Open Sans" pitchFamily="2" charset="0"/>
                <a:cs typeface="Open Sans" pitchFamily="2" charset="0"/>
              </a:rPr>
              <a:t>1: United States only | 2: United States and Canada | 3: United Sates, Canada, Mexico, the Caribbean (excluding Cuba), the Bahamas, and Bermuda | </a:t>
            </a:r>
          </a:p>
          <a:p>
            <a:pPr>
              <a:lnSpc>
                <a:spcPct val="114000"/>
              </a:lnSpc>
            </a:pPr>
            <a:r>
              <a:rPr lang="en-US" sz="600" dirty="0">
                <a:solidFill>
                  <a:srgbClr val="454548"/>
                </a:solidFill>
                <a:latin typeface="Open Sans" pitchFamily="2" charset="0"/>
                <a:ea typeface="Open Sans" pitchFamily="2" charset="0"/>
                <a:cs typeface="Open Sans" pitchFamily="2" charset="0"/>
              </a:rPr>
              <a:t>4: Worldwide coverage to include any region with the exclusion of Antarctica and not prohibited by U.S. law or U.S. travel advisories</a:t>
            </a:r>
          </a:p>
          <a:p>
            <a:pPr>
              <a:lnSpc>
                <a:spcPct val="114000"/>
              </a:lnSpc>
            </a:pPr>
            <a:endParaRPr lang="en-US" sz="600" dirty="0">
              <a:solidFill>
                <a:srgbClr val="454548"/>
              </a:solidFill>
              <a:latin typeface="Open Sans" pitchFamily="2" charset="0"/>
              <a:ea typeface="Open Sans" pitchFamily="2" charset="0"/>
              <a:cs typeface="Open Sans" pitchFamily="2" charset="0"/>
            </a:endParaRPr>
          </a:p>
          <a:p>
            <a:pPr>
              <a:lnSpc>
                <a:spcPct val="114000"/>
              </a:lnSpc>
            </a:pPr>
            <a:r>
              <a:rPr lang="en-US" sz="600" b="1" dirty="0">
                <a:solidFill>
                  <a:srgbClr val="454548"/>
                </a:solidFill>
                <a:latin typeface="Open Sans" pitchFamily="2" charset="0"/>
                <a:ea typeface="Open Sans" pitchFamily="2" charset="0"/>
                <a:cs typeface="Open Sans" pitchFamily="2" charset="0"/>
              </a:rPr>
              <a:t>Disclaimer</a:t>
            </a:r>
            <a:endParaRPr lang="en-US" sz="600" dirty="0">
              <a:solidFill>
                <a:srgbClr val="454548"/>
              </a:solidFill>
              <a:latin typeface="Open Sans" pitchFamily="2" charset="0"/>
              <a:ea typeface="Open Sans" pitchFamily="2" charset="0"/>
              <a:cs typeface="Open Sans" pitchFamily="2" charset="0"/>
            </a:endParaRPr>
          </a:p>
          <a:p>
            <a:pPr>
              <a:lnSpc>
                <a:spcPct val="114000"/>
              </a:lnSpc>
            </a:pPr>
            <a:r>
              <a:rPr lang="en-US" sz="600" dirty="0">
                <a:solidFill>
                  <a:srgbClr val="454548"/>
                </a:solidFill>
                <a:latin typeface="Open Sans" pitchFamily="2" charset="0"/>
                <a:ea typeface="Open Sans" pitchFamily="2" charset="0"/>
                <a:cs typeface="Open Sans" pitchFamily="2" charset="0"/>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For additional information and disclosures about MASA plans, visit: https://</a:t>
            </a:r>
            <a:r>
              <a:rPr lang="en-US" sz="600" dirty="0" err="1">
                <a:solidFill>
                  <a:srgbClr val="454548"/>
                </a:solidFill>
                <a:latin typeface="Open Sans" pitchFamily="2" charset="0"/>
                <a:ea typeface="Open Sans" pitchFamily="2" charset="0"/>
                <a:cs typeface="Open Sans" pitchFamily="2" charset="0"/>
              </a:rPr>
              <a:t>info.masaglobal.com</a:t>
            </a:r>
            <a:r>
              <a:rPr lang="en-US" sz="600" dirty="0">
                <a:solidFill>
                  <a:srgbClr val="454548"/>
                </a:solidFill>
                <a:latin typeface="Open Sans" pitchFamily="2" charset="0"/>
                <a:ea typeface="Open Sans" pitchFamily="2" charset="0"/>
                <a:cs typeface="Open Sans" pitchFamily="2" charset="0"/>
              </a:rPr>
              <a:t>/disclaimers</a:t>
            </a:r>
          </a:p>
        </p:txBody>
      </p:sp>
    </p:spTree>
    <p:extLst>
      <p:ext uri="{BB962C8B-B14F-4D97-AF65-F5344CB8AC3E}">
        <p14:creationId xmlns:p14="http://schemas.microsoft.com/office/powerpoint/2010/main" val="1912555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A white background with a white corner&#10;&#10;AI-generated content may be incorrect.">
            <a:extLst>
              <a:ext uri="{FF2B5EF4-FFF2-40B4-BE49-F238E27FC236}">
                <a16:creationId xmlns:a16="http://schemas.microsoft.com/office/drawing/2014/main" id="{635A9F4C-F161-D2B3-7346-100F6F8A914C}"/>
              </a:ext>
            </a:extLst>
          </p:cNvPr>
          <p:cNvPicPr>
            <a:picLocks noChangeAspect="1"/>
          </p:cNvPicPr>
          <p:nvPr userDrawn="1"/>
        </p:nvPicPr>
        <p:blipFill>
          <a:blip r:embed="rId2"/>
          <a:stretch>
            <a:fillRect/>
          </a:stretch>
        </p:blipFill>
        <p:spPr>
          <a:xfrm>
            <a:off x="0" y="0"/>
            <a:ext cx="7772400" cy="10058400"/>
          </a:xfrm>
          <a:prstGeom prst="rect">
            <a:avLst/>
          </a:prstGeom>
        </p:spPr>
      </p:pic>
      <p:sp>
        <p:nvSpPr>
          <p:cNvPr id="8" name="TextBox 7">
            <a:extLst>
              <a:ext uri="{FF2B5EF4-FFF2-40B4-BE49-F238E27FC236}">
                <a16:creationId xmlns:a16="http://schemas.microsoft.com/office/drawing/2014/main" id="{4BB80907-FA2D-9E5E-ED5E-BDE5291F9524}"/>
              </a:ext>
            </a:extLst>
          </p:cNvPr>
          <p:cNvSpPr txBox="1"/>
          <p:nvPr userDrawn="1"/>
        </p:nvSpPr>
        <p:spPr>
          <a:xfrm>
            <a:off x="418455" y="442928"/>
            <a:ext cx="5889356" cy="2184893"/>
          </a:xfrm>
          <a:prstGeom prst="rect">
            <a:avLst/>
          </a:prstGeom>
          <a:noFill/>
        </p:spPr>
        <p:txBody>
          <a:bodyPr wrap="square" rtlCol="0">
            <a:spAutoFit/>
          </a:bodyPr>
          <a:lstStyle/>
          <a:p>
            <a:pPr>
              <a:lnSpc>
                <a:spcPct val="114000"/>
              </a:lnSpc>
            </a:pPr>
            <a:r>
              <a:rPr lang="en-US" sz="600" b="1" dirty="0">
                <a:solidFill>
                  <a:srgbClr val="454548"/>
                </a:solidFill>
                <a:latin typeface="Open Sans" pitchFamily="2" charset="0"/>
                <a:ea typeface="Open Sans" pitchFamily="2" charset="0"/>
                <a:cs typeface="Open Sans" pitchFamily="2" charset="0"/>
              </a:rPr>
              <a:t>Coverage territories</a:t>
            </a:r>
          </a:p>
          <a:p>
            <a:pPr>
              <a:lnSpc>
                <a:spcPct val="114000"/>
              </a:lnSpc>
            </a:pPr>
            <a:r>
              <a:rPr lang="en-US" sz="600" dirty="0">
                <a:solidFill>
                  <a:srgbClr val="454548"/>
                </a:solidFill>
                <a:latin typeface="Open Sans" pitchFamily="2" charset="0"/>
                <a:ea typeface="Open Sans" pitchFamily="2" charset="0"/>
                <a:cs typeface="Open Sans" pitchFamily="2" charset="0"/>
              </a:rPr>
              <a:t>1: United States only | 2: United States and Canada | 3: United Sates, Canada, Mexico, the Caribbean (excluding Cuba), the Bahamas, and Bermuda | </a:t>
            </a:r>
          </a:p>
          <a:p>
            <a:pPr>
              <a:lnSpc>
                <a:spcPct val="114000"/>
              </a:lnSpc>
            </a:pPr>
            <a:r>
              <a:rPr lang="en-US" sz="600" dirty="0">
                <a:solidFill>
                  <a:srgbClr val="454548"/>
                </a:solidFill>
                <a:latin typeface="Open Sans" pitchFamily="2" charset="0"/>
                <a:ea typeface="Open Sans" pitchFamily="2" charset="0"/>
                <a:cs typeface="Open Sans" pitchFamily="2" charset="0"/>
              </a:rPr>
              <a:t>4: Worldwide coverage to include any region with the exclusion of Antarctica and not prohibited by U.S. law or U.S. travel advisories</a:t>
            </a:r>
          </a:p>
          <a:p>
            <a:pPr>
              <a:lnSpc>
                <a:spcPct val="114000"/>
              </a:lnSpc>
            </a:pPr>
            <a:endParaRPr lang="en-US" sz="600" dirty="0">
              <a:solidFill>
                <a:srgbClr val="454548"/>
              </a:solidFill>
              <a:latin typeface="Open Sans" pitchFamily="2" charset="0"/>
              <a:ea typeface="Open Sans" pitchFamily="2" charset="0"/>
              <a:cs typeface="Open Sans" pitchFamily="2" charset="0"/>
            </a:endParaRPr>
          </a:p>
          <a:p>
            <a:pPr>
              <a:lnSpc>
                <a:spcPct val="114000"/>
              </a:lnSpc>
            </a:pPr>
            <a:r>
              <a:rPr lang="en-US" sz="600" b="1" dirty="0">
                <a:solidFill>
                  <a:srgbClr val="454548"/>
                </a:solidFill>
                <a:latin typeface="Open Sans" pitchFamily="2" charset="0"/>
                <a:ea typeface="Open Sans" pitchFamily="2" charset="0"/>
                <a:cs typeface="Open Sans" pitchFamily="2" charset="0"/>
              </a:rPr>
              <a:t>Disclaimers</a:t>
            </a:r>
            <a:endParaRPr lang="en-US" sz="600" dirty="0">
              <a:solidFill>
                <a:srgbClr val="454548"/>
              </a:solidFill>
              <a:latin typeface="Open Sans" pitchFamily="2" charset="0"/>
              <a:ea typeface="Open Sans" pitchFamily="2" charset="0"/>
              <a:cs typeface="Open Sans" pitchFamily="2" charset="0"/>
            </a:endParaRPr>
          </a:p>
          <a:p>
            <a:pPr>
              <a:lnSpc>
                <a:spcPct val="114000"/>
              </a:lnSpc>
            </a:pPr>
            <a:r>
              <a:rPr lang="en-US" sz="600" dirty="0">
                <a:solidFill>
                  <a:srgbClr val="454548"/>
                </a:solidFill>
                <a:latin typeface="Open Sans" pitchFamily="2" charset="0"/>
                <a:ea typeface="Open Sans" pitchFamily="2" charset="0"/>
                <a:cs typeface="Open Sans" pitchFamily="2" charset="0"/>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For additional information and disclosures about MASA plans, visit: </a:t>
            </a:r>
            <a:r>
              <a:rPr lang="en-US" sz="600" dirty="0">
                <a:solidFill>
                  <a:srgbClr val="454548"/>
                </a:solidFill>
                <a:latin typeface="Open Sans" pitchFamily="2" charset="0"/>
                <a:ea typeface="Open Sans" pitchFamily="2" charset="0"/>
                <a:cs typeface="Open Sans" pitchFamily="2" charset="0"/>
                <a:hlinkClick r:id="rId3"/>
              </a:rPr>
              <a:t>https://info.masaglobal.com/disclaimers</a:t>
            </a:r>
            <a:endParaRPr lang="en-US" sz="600" dirty="0">
              <a:solidFill>
                <a:srgbClr val="454548"/>
              </a:solidFill>
              <a:latin typeface="Open Sans" pitchFamily="2" charset="0"/>
              <a:ea typeface="Open Sans" pitchFamily="2" charset="0"/>
              <a:cs typeface="Open Sans" pitchFamily="2" charset="0"/>
            </a:endParaRPr>
          </a:p>
          <a:p>
            <a:pPr>
              <a:lnSpc>
                <a:spcPct val="114000"/>
              </a:lnSpc>
            </a:pPr>
            <a:endParaRPr lang="en-US" sz="600" dirty="0">
              <a:solidFill>
                <a:srgbClr val="454548"/>
              </a:solidFill>
              <a:latin typeface="Open Sans" pitchFamily="2" charset="0"/>
              <a:ea typeface="Open Sans" pitchFamily="2" charset="0"/>
              <a:cs typeface="Open Sans" pitchFamily="2" charset="0"/>
            </a:endParaRPr>
          </a:p>
          <a:p>
            <a:pPr>
              <a:lnSpc>
                <a:spcPct val="114000"/>
              </a:lnSpc>
            </a:pPr>
            <a:r>
              <a:rPr lang="en-US" sz="1200" b="1" dirty="0">
                <a:solidFill>
                  <a:srgbClr val="454548"/>
                </a:solidFill>
                <a:latin typeface="Open Sans" pitchFamily="2" charset="0"/>
                <a:ea typeface="Open Sans" pitchFamily="2" charset="0"/>
                <a:cs typeface="Open Sans" pitchFamily="2" charset="0"/>
              </a:rPr>
              <a:t>WY residents: MASA, Medical Air Services Association, Inc. provides a membership plan and not insurance coverage and the range of discounts for air ambulance services provided under such membership will vary depending on the provider and the services offered. For more information visit </a:t>
            </a:r>
            <a:r>
              <a:rPr lang="en-US" sz="1200" b="1" dirty="0" err="1">
                <a:solidFill>
                  <a:srgbClr val="454548"/>
                </a:solidFill>
                <a:latin typeface="Open Sans" pitchFamily="2" charset="0"/>
                <a:ea typeface="Open Sans" pitchFamily="2" charset="0"/>
                <a:cs typeface="Open Sans" pitchFamily="2" charset="0"/>
              </a:rPr>
              <a:t>www.masaaccess.com</a:t>
            </a:r>
            <a:r>
              <a:rPr lang="en-US" sz="1200" b="1" dirty="0">
                <a:solidFill>
                  <a:srgbClr val="454548"/>
                </a:solidFill>
                <a:latin typeface="Open Sans" pitchFamily="2" charset="0"/>
                <a:ea typeface="Open Sans" pitchFamily="2" charset="0"/>
                <a:cs typeface="Open Sans" pitchFamily="2" charset="0"/>
              </a:rPr>
              <a:t>, or call 800-643-9023.</a:t>
            </a:r>
          </a:p>
        </p:txBody>
      </p:sp>
    </p:spTree>
    <p:extLst>
      <p:ext uri="{BB962C8B-B14F-4D97-AF65-F5344CB8AC3E}">
        <p14:creationId xmlns:p14="http://schemas.microsoft.com/office/powerpoint/2010/main" val="36975534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2C1FE5-D44A-04E2-B40B-33DC7EA2B566}"/>
              </a:ext>
            </a:extLst>
          </p:cNvPr>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81BF0A-CBC0-F3CC-8438-5FB99D8BAD7F}"/>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A58B89-2245-AD1B-7135-6AE9FEF9B575}"/>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1282">
                <a:solidFill>
                  <a:schemeClr val="tx1">
                    <a:tint val="82000"/>
                  </a:schemeClr>
                </a:solidFill>
              </a:defRPr>
            </a:lvl1pPr>
          </a:lstStyle>
          <a:p>
            <a:fld id="{C764DE79-268F-4C1A-8933-263129D2AF90}" type="datetimeFigureOut">
              <a:rPr lang="en-US" smtClean="0"/>
              <a:t>1/30/25</a:t>
            </a:fld>
            <a:endParaRPr lang="en-US" dirty="0"/>
          </a:p>
        </p:txBody>
      </p:sp>
      <p:sp>
        <p:nvSpPr>
          <p:cNvPr id="5" name="Footer Placeholder 4">
            <a:extLst>
              <a:ext uri="{FF2B5EF4-FFF2-40B4-BE49-F238E27FC236}">
                <a16:creationId xmlns:a16="http://schemas.microsoft.com/office/drawing/2014/main" id="{74F43D69-D0DB-2C02-E347-85BD313FF70A}"/>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1282">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667C3984-C48F-07E4-C909-EBC8BA60B157}"/>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1282">
                <a:solidFill>
                  <a:schemeClr val="tx1">
                    <a:tint val="82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042602556"/>
      </p:ext>
    </p:extLst>
  </p:cSld>
  <p:clrMap bg1="dk1" tx1="lt1" bg2="dk2" tx2="lt2" accent1="accent1" accent2="accent2" accent3="accent3" accent4="accent4" accent5="accent5" accent6="accent6" hlink="hlink" folHlink="folHlink"/>
  <p:sldLayoutIdLst>
    <p:sldLayoutId id="2147483699" r:id="rId1"/>
    <p:sldLayoutId id="2147483700" r:id="rId2"/>
  </p:sldLayoutIdLst>
  <p:txStyles>
    <p:titleStyle>
      <a:lvl1pPr algn="l" defTabSz="976331" rtl="0" eaLnBrk="1" latinLnBrk="0" hangingPunct="1">
        <a:lnSpc>
          <a:spcPct val="90000"/>
        </a:lnSpc>
        <a:spcBef>
          <a:spcPct val="0"/>
        </a:spcBef>
        <a:buNone/>
        <a:defRPr sz="4698"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44082" indent="-244082" algn="l" defTabSz="976331" rtl="0" eaLnBrk="1" latinLnBrk="0" hangingPunct="1">
        <a:lnSpc>
          <a:spcPct val="90000"/>
        </a:lnSpc>
        <a:spcBef>
          <a:spcPts val="1068"/>
        </a:spcBef>
        <a:buFont typeface="Arial" panose="020B0604020202020204" pitchFamily="34" charset="0"/>
        <a:buChar char="•"/>
        <a:defRPr sz="2989" kern="1200">
          <a:solidFill>
            <a:schemeClr val="tx1"/>
          </a:solidFill>
          <a:latin typeface="+mn-lt"/>
          <a:ea typeface="+mn-ea"/>
          <a:cs typeface="+mn-cs"/>
        </a:defRPr>
      </a:lvl1pPr>
      <a:lvl2pPr marL="732249" indent="-244082" algn="l" defTabSz="976331" rtl="0" eaLnBrk="1" latinLnBrk="0" hangingPunct="1">
        <a:lnSpc>
          <a:spcPct val="90000"/>
        </a:lnSpc>
        <a:spcBef>
          <a:spcPts val="534"/>
        </a:spcBef>
        <a:buFont typeface="Arial" panose="020B0604020202020204" pitchFamily="34" charset="0"/>
        <a:buChar char="•"/>
        <a:defRPr sz="2562" kern="1200">
          <a:solidFill>
            <a:schemeClr val="tx1"/>
          </a:solidFill>
          <a:latin typeface="+mn-lt"/>
          <a:ea typeface="+mn-ea"/>
          <a:cs typeface="+mn-cs"/>
        </a:defRPr>
      </a:lvl2pPr>
      <a:lvl3pPr marL="1220413" indent="-244082" algn="l" defTabSz="976331" rtl="0" eaLnBrk="1" latinLnBrk="0" hangingPunct="1">
        <a:lnSpc>
          <a:spcPct val="90000"/>
        </a:lnSpc>
        <a:spcBef>
          <a:spcPts val="534"/>
        </a:spcBef>
        <a:buFont typeface="Arial" panose="020B0604020202020204" pitchFamily="34" charset="0"/>
        <a:buChar char="•"/>
        <a:defRPr sz="2136" kern="1200">
          <a:solidFill>
            <a:schemeClr val="tx1"/>
          </a:solidFill>
          <a:latin typeface="+mn-lt"/>
          <a:ea typeface="+mn-ea"/>
          <a:cs typeface="+mn-cs"/>
        </a:defRPr>
      </a:lvl3pPr>
      <a:lvl4pPr marL="1708579"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4pPr>
      <a:lvl5pPr marL="2196744"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5pPr>
      <a:lvl6pPr marL="2684910"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6pPr>
      <a:lvl7pPr marL="3173075"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7pPr>
      <a:lvl8pPr marL="3661240"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8pPr>
      <a:lvl9pPr marL="4149406"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9pPr>
    </p:bodyStyle>
    <p:otherStyle>
      <a:defPPr>
        <a:defRPr lang="en-US"/>
      </a:defPPr>
      <a:lvl1pPr marL="0" algn="l" defTabSz="976331" rtl="0" eaLnBrk="1" latinLnBrk="0" hangingPunct="1">
        <a:defRPr sz="1921" kern="1200">
          <a:solidFill>
            <a:schemeClr val="tx1"/>
          </a:solidFill>
          <a:latin typeface="+mn-lt"/>
          <a:ea typeface="+mn-ea"/>
          <a:cs typeface="+mn-cs"/>
        </a:defRPr>
      </a:lvl1pPr>
      <a:lvl2pPr marL="488165" algn="l" defTabSz="976331" rtl="0" eaLnBrk="1" latinLnBrk="0" hangingPunct="1">
        <a:defRPr sz="1921" kern="1200">
          <a:solidFill>
            <a:schemeClr val="tx1"/>
          </a:solidFill>
          <a:latin typeface="+mn-lt"/>
          <a:ea typeface="+mn-ea"/>
          <a:cs typeface="+mn-cs"/>
        </a:defRPr>
      </a:lvl2pPr>
      <a:lvl3pPr marL="976331" algn="l" defTabSz="976331" rtl="0" eaLnBrk="1" latinLnBrk="0" hangingPunct="1">
        <a:defRPr sz="1921" kern="1200">
          <a:solidFill>
            <a:schemeClr val="tx1"/>
          </a:solidFill>
          <a:latin typeface="+mn-lt"/>
          <a:ea typeface="+mn-ea"/>
          <a:cs typeface="+mn-cs"/>
        </a:defRPr>
      </a:lvl3pPr>
      <a:lvl4pPr marL="1464496" algn="l" defTabSz="976331" rtl="0" eaLnBrk="1" latinLnBrk="0" hangingPunct="1">
        <a:defRPr sz="1921" kern="1200">
          <a:solidFill>
            <a:schemeClr val="tx1"/>
          </a:solidFill>
          <a:latin typeface="+mn-lt"/>
          <a:ea typeface="+mn-ea"/>
          <a:cs typeface="+mn-cs"/>
        </a:defRPr>
      </a:lvl4pPr>
      <a:lvl5pPr marL="1952662" algn="l" defTabSz="976331" rtl="0" eaLnBrk="1" latinLnBrk="0" hangingPunct="1">
        <a:defRPr sz="1921" kern="1200">
          <a:solidFill>
            <a:schemeClr val="tx1"/>
          </a:solidFill>
          <a:latin typeface="+mn-lt"/>
          <a:ea typeface="+mn-ea"/>
          <a:cs typeface="+mn-cs"/>
        </a:defRPr>
      </a:lvl5pPr>
      <a:lvl6pPr marL="2440826" algn="l" defTabSz="976331" rtl="0" eaLnBrk="1" latinLnBrk="0" hangingPunct="1">
        <a:defRPr sz="1921" kern="1200">
          <a:solidFill>
            <a:schemeClr val="tx1"/>
          </a:solidFill>
          <a:latin typeface="+mn-lt"/>
          <a:ea typeface="+mn-ea"/>
          <a:cs typeface="+mn-cs"/>
        </a:defRPr>
      </a:lvl6pPr>
      <a:lvl7pPr marL="2928993" algn="l" defTabSz="976331" rtl="0" eaLnBrk="1" latinLnBrk="0" hangingPunct="1">
        <a:defRPr sz="1921" kern="1200">
          <a:solidFill>
            <a:schemeClr val="tx1"/>
          </a:solidFill>
          <a:latin typeface="+mn-lt"/>
          <a:ea typeface="+mn-ea"/>
          <a:cs typeface="+mn-cs"/>
        </a:defRPr>
      </a:lvl7pPr>
      <a:lvl8pPr marL="3417157" algn="l" defTabSz="976331" rtl="0" eaLnBrk="1" latinLnBrk="0" hangingPunct="1">
        <a:defRPr sz="1921" kern="1200">
          <a:solidFill>
            <a:schemeClr val="tx1"/>
          </a:solidFill>
          <a:latin typeface="+mn-lt"/>
          <a:ea typeface="+mn-ea"/>
          <a:cs typeface="+mn-cs"/>
        </a:defRPr>
      </a:lvl8pPr>
      <a:lvl9pPr marL="3905323" algn="l" defTabSz="976331" rtl="0" eaLnBrk="1" latinLnBrk="0" hangingPunct="1">
        <a:defRPr sz="192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71415B7-5D59-9FD0-E036-2062A9280B72}"/>
              </a:ext>
            </a:extLst>
          </p:cNvPr>
          <p:cNvGraphicFramePr>
            <a:graphicFrameLocks noGrp="1"/>
          </p:cNvGraphicFramePr>
          <p:nvPr>
            <p:extLst>
              <p:ext uri="{D42A27DB-BD31-4B8C-83A1-F6EECF244321}">
                <p14:modId xmlns:p14="http://schemas.microsoft.com/office/powerpoint/2010/main" val="4178903024"/>
              </p:ext>
            </p:extLst>
          </p:nvPr>
        </p:nvGraphicFramePr>
        <p:xfrm>
          <a:off x="445995" y="2255520"/>
          <a:ext cx="6858000" cy="6144768"/>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463931578"/>
                    </a:ext>
                  </a:extLst>
                </a:gridCol>
                <a:gridCol w="731520">
                  <a:extLst>
                    <a:ext uri="{9D8B030D-6E8A-4147-A177-3AD203B41FA5}">
                      <a16:colId xmlns:a16="http://schemas.microsoft.com/office/drawing/2014/main" val="617857949"/>
                    </a:ext>
                  </a:extLst>
                </a:gridCol>
                <a:gridCol w="731520">
                  <a:extLst>
                    <a:ext uri="{9D8B030D-6E8A-4147-A177-3AD203B41FA5}">
                      <a16:colId xmlns:a16="http://schemas.microsoft.com/office/drawing/2014/main" val="3835174812"/>
                    </a:ext>
                  </a:extLst>
                </a:gridCol>
                <a:gridCol w="731520">
                  <a:extLst>
                    <a:ext uri="{9D8B030D-6E8A-4147-A177-3AD203B41FA5}">
                      <a16:colId xmlns:a16="http://schemas.microsoft.com/office/drawing/2014/main" val="1783301157"/>
                    </a:ext>
                  </a:extLst>
                </a:gridCol>
                <a:gridCol w="731520">
                  <a:extLst>
                    <a:ext uri="{9D8B030D-6E8A-4147-A177-3AD203B41FA5}">
                      <a16:colId xmlns:a16="http://schemas.microsoft.com/office/drawing/2014/main" val="4138530766"/>
                    </a:ext>
                  </a:extLst>
                </a:gridCol>
                <a:gridCol w="731520">
                  <a:extLst>
                    <a:ext uri="{9D8B030D-6E8A-4147-A177-3AD203B41FA5}">
                      <a16:colId xmlns:a16="http://schemas.microsoft.com/office/drawing/2014/main" val="1010597147"/>
                    </a:ext>
                  </a:extLst>
                </a:gridCol>
              </a:tblGrid>
              <a:tr h="384048">
                <a:tc>
                  <a:txBody>
                    <a:bodyPr/>
                    <a:lstStyle/>
                    <a:p>
                      <a:pPr algn="l"/>
                      <a:endParaRPr lang="en-US" sz="800" dirty="0">
                        <a:solidFill>
                          <a:schemeClr val="tx1"/>
                        </a:solidFill>
                        <a:latin typeface="Poppins" pitchFamily="2" charset="77"/>
                        <a:cs typeface="Poppins" pitchFamily="2" charset="77"/>
                      </a:endParaRPr>
                    </a:p>
                  </a:txBody>
                  <a:tcPr anchor="ctr">
                    <a:solidFill>
                      <a:schemeClr val="accent4"/>
                    </a:solidFill>
                  </a:tcPr>
                </a:tc>
                <a:tc>
                  <a:txBody>
                    <a:bodyPr/>
                    <a:lstStyle/>
                    <a:p>
                      <a:pPr algn="l" fontAlgn="ctr"/>
                      <a:r>
                        <a:rPr lang="en-US" sz="800" b="1" i="0" u="none" strike="noStrike" dirty="0">
                          <a:solidFill>
                            <a:schemeClr val="tx1"/>
                          </a:solidFill>
                          <a:effectLst/>
                          <a:latin typeface="Poppins" pitchFamily="2" charset="77"/>
                          <a:cs typeface="Poppins" pitchFamily="2" charset="77"/>
                        </a:rPr>
                        <a:t>Essentials</a:t>
                      </a:r>
                    </a:p>
                  </a:txBody>
                  <a:tcPr anchor="ctr">
                    <a:solidFill>
                      <a:schemeClr val="accent4"/>
                    </a:solidFill>
                  </a:tcPr>
                </a:tc>
                <a:tc>
                  <a:txBody>
                    <a:bodyPr/>
                    <a:lstStyle/>
                    <a:p>
                      <a:pPr algn="l" fontAlgn="ctr"/>
                      <a:r>
                        <a:rPr lang="en-US" sz="800" b="1" i="0" u="none" strike="noStrike" dirty="0">
                          <a:solidFill>
                            <a:schemeClr val="tx1"/>
                          </a:solidFill>
                          <a:effectLst/>
                          <a:latin typeface="Poppins" pitchFamily="2" charset="77"/>
                          <a:cs typeface="Poppins" pitchFamily="2" charset="77"/>
                        </a:rPr>
                        <a:t>Emergent Plus</a:t>
                      </a:r>
                    </a:p>
                  </a:txBody>
                  <a:tcPr anchor="ctr">
                    <a:solidFill>
                      <a:schemeClr val="accent4"/>
                    </a:solidFill>
                  </a:tcPr>
                </a:tc>
                <a:tc>
                  <a:txBody>
                    <a:bodyPr/>
                    <a:lstStyle/>
                    <a:p>
                      <a:pPr algn="l" fontAlgn="ctr"/>
                      <a:r>
                        <a:rPr lang="en-US" sz="800" b="1" i="0" u="none" strike="noStrike" dirty="0">
                          <a:solidFill>
                            <a:schemeClr val="tx1"/>
                          </a:solidFill>
                          <a:effectLst/>
                          <a:latin typeface="Poppins" pitchFamily="2" charset="77"/>
                          <a:cs typeface="Poppins" pitchFamily="2" charset="77"/>
                        </a:rPr>
                        <a:t>Emergent Premier</a:t>
                      </a:r>
                    </a:p>
                  </a:txBody>
                  <a:tcPr anchor="ctr">
                    <a:solidFill>
                      <a:schemeClr val="accent4"/>
                    </a:solidFill>
                  </a:tcPr>
                </a:tc>
                <a:tc>
                  <a:txBody>
                    <a:bodyPr/>
                    <a:lstStyle/>
                    <a:p>
                      <a:pPr algn="l" fontAlgn="ctr"/>
                      <a:r>
                        <a:rPr lang="en-US" sz="800" b="1" i="0" u="none" strike="noStrike" dirty="0">
                          <a:solidFill>
                            <a:schemeClr val="tx1"/>
                          </a:solidFill>
                          <a:effectLst/>
                          <a:latin typeface="Poppins" pitchFamily="2" charset="77"/>
                          <a:cs typeface="Poppins" pitchFamily="2" charset="77"/>
                        </a:rPr>
                        <a:t>Platinum</a:t>
                      </a:r>
                    </a:p>
                  </a:txBody>
                  <a:tcPr anchor="ctr">
                    <a:solidFill>
                      <a:schemeClr val="accent4"/>
                    </a:solidFill>
                  </a:tcPr>
                </a:tc>
                <a:tc>
                  <a:txBody>
                    <a:bodyPr/>
                    <a:lstStyle/>
                    <a:p>
                      <a:pPr algn="l" fontAlgn="t"/>
                      <a:r>
                        <a:rPr lang="en-US" sz="800" b="1" i="0" u="none" strike="noStrike" dirty="0">
                          <a:solidFill>
                            <a:schemeClr val="tx1"/>
                          </a:solidFill>
                          <a:effectLst/>
                          <a:latin typeface="Poppins" pitchFamily="2" charset="77"/>
                          <a:cs typeface="Poppins" pitchFamily="2" charset="77"/>
                        </a:rPr>
                        <a:t>Family+ add-on </a:t>
                      </a:r>
                    </a:p>
                  </a:txBody>
                  <a:tcPr anchor="ctr">
                    <a:solidFill>
                      <a:schemeClr val="accent4"/>
                    </a:solidFill>
                  </a:tcPr>
                </a:tc>
                <a:extLst>
                  <a:ext uri="{0D108BD9-81ED-4DB2-BD59-A6C34878D82A}">
                    <a16:rowId xmlns:a16="http://schemas.microsoft.com/office/drawing/2014/main" val="937156973"/>
                  </a:ext>
                </a:extLst>
              </a:tr>
              <a:tr h="384048">
                <a:tc>
                  <a:txBody>
                    <a:bodyPr/>
                    <a:lstStyle/>
                    <a:p>
                      <a:pPr algn="l" fontAlgn="t"/>
                      <a:r>
                        <a:rPr lang="en-US" sz="800" b="1" i="0" u="none" strike="noStrike" dirty="0">
                          <a:solidFill>
                            <a:schemeClr val="bg1"/>
                          </a:solidFill>
                          <a:effectLst/>
                          <a:latin typeface="Poppins" pitchFamily="2" charset="77"/>
                          <a:cs typeface="Poppins" pitchFamily="2" charset="77"/>
                        </a:rPr>
                        <a:t>Emergency Ground Ambulance Coverage</a:t>
                      </a:r>
                    </a:p>
                  </a:txBody>
                  <a:tcPr anchor="ctr">
                    <a:solidFill>
                      <a:schemeClr val="tx1"/>
                    </a:solidFill>
                  </a:tcPr>
                </a:tc>
                <a:tc>
                  <a:txBody>
                    <a:bodyPr/>
                    <a:lstStyle/>
                    <a:p>
                      <a:r>
                        <a:rPr lang="en-US" sz="800" dirty="0">
                          <a:latin typeface="Webdings" pitchFamily="2" charset="2"/>
                        </a:rPr>
                        <a:t>n </a:t>
                      </a:r>
                      <a:r>
                        <a:rPr lang="en-US" sz="800" baseline="30000" dirty="0">
                          <a:latin typeface="Poppins" pitchFamily="2" charset="77"/>
                          <a:cs typeface="Poppins" pitchFamily="2" charset="77"/>
                        </a:rPr>
                        <a:t>2</a:t>
                      </a:r>
                    </a:p>
                  </a:txBody>
                  <a:tcPr anchor="ctr">
                    <a:solidFill>
                      <a:schemeClr val="tx1"/>
                    </a:solidFill>
                  </a:tcPr>
                </a:tc>
                <a:tc>
                  <a:txBody>
                    <a:bodyPr/>
                    <a:lstStyle/>
                    <a:p>
                      <a:r>
                        <a:rPr lang="en-US" sz="800" dirty="0">
                          <a:latin typeface="Webdings" pitchFamily="2" charset="2"/>
                        </a:rPr>
                        <a:t>n </a:t>
                      </a:r>
                      <a:r>
                        <a:rPr lang="en-US" sz="800" baseline="30000" dirty="0">
                          <a:latin typeface="Poppins" pitchFamily="2" charset="77"/>
                          <a:cs typeface="Poppins" pitchFamily="2" charset="77"/>
                        </a:rPr>
                        <a:t>2</a:t>
                      </a:r>
                    </a:p>
                  </a:txBody>
                  <a:tcPr anchor="ctr">
                    <a:solidFill>
                      <a:schemeClr val="tx1"/>
                    </a:solidFill>
                  </a:tcPr>
                </a:tc>
                <a:tc>
                  <a:txBody>
                    <a:bodyPr/>
                    <a:lstStyle/>
                    <a:p>
                      <a:r>
                        <a:rPr lang="en-US" sz="800" dirty="0">
                          <a:latin typeface="Webdings" pitchFamily="2" charset="2"/>
                        </a:rPr>
                        <a:t>n </a:t>
                      </a:r>
                      <a:r>
                        <a:rPr lang="en-US" sz="800" baseline="30000" dirty="0">
                          <a:latin typeface="Poppins" pitchFamily="2" charset="77"/>
                          <a:cs typeface="Poppins" pitchFamily="2" charset="77"/>
                        </a:rPr>
                        <a:t>2</a:t>
                      </a:r>
                    </a:p>
                  </a:txBody>
                  <a:tcPr anchor="ctr">
                    <a:solidFill>
                      <a:schemeClr val="tx1"/>
                    </a:solidFill>
                  </a:tcPr>
                </a:tc>
                <a:tc>
                  <a:txBody>
                    <a:bodyPr/>
                    <a:lstStyle/>
                    <a:p>
                      <a:r>
                        <a:rPr lang="en-US" sz="800" dirty="0">
                          <a:latin typeface="Webdings" pitchFamily="2" charset="2"/>
                        </a:rPr>
                        <a:t>n </a:t>
                      </a:r>
                      <a:r>
                        <a:rPr lang="en-US" sz="800" baseline="30000" dirty="0">
                          <a:latin typeface="Poppins" pitchFamily="2" charset="77"/>
                          <a:cs typeface="Poppins" pitchFamily="2" charset="77"/>
                        </a:rPr>
                        <a:t>2</a:t>
                      </a:r>
                    </a:p>
                  </a:txBody>
                  <a:tcPr anchor="ctr">
                    <a:solidFill>
                      <a:schemeClr val="tx1"/>
                    </a:solidFill>
                  </a:tcPr>
                </a:tc>
                <a:tc>
                  <a:txBody>
                    <a:bodyPr/>
                    <a:lstStyle/>
                    <a:p>
                      <a:r>
                        <a:rPr lang="en-US" sz="800" dirty="0">
                          <a:latin typeface="Webdings" pitchFamily="2" charset="2"/>
                        </a:rPr>
                        <a:t>n </a:t>
                      </a:r>
                      <a:r>
                        <a:rPr lang="en-US" sz="800" baseline="30000" dirty="0">
                          <a:latin typeface="Poppins" pitchFamily="2" charset="77"/>
                          <a:cs typeface="Poppins" pitchFamily="2" charset="77"/>
                        </a:rPr>
                        <a:t>2</a:t>
                      </a:r>
                    </a:p>
                  </a:txBody>
                  <a:tcPr anchor="ctr">
                    <a:solidFill>
                      <a:schemeClr val="tx1"/>
                    </a:solidFill>
                  </a:tcPr>
                </a:tc>
                <a:extLst>
                  <a:ext uri="{0D108BD9-81ED-4DB2-BD59-A6C34878D82A}">
                    <a16:rowId xmlns:a16="http://schemas.microsoft.com/office/drawing/2014/main" val="2003876479"/>
                  </a:ext>
                </a:extLst>
              </a:tr>
              <a:tr h="384048">
                <a:tc>
                  <a:txBody>
                    <a:bodyPr/>
                    <a:lstStyle/>
                    <a:p>
                      <a:pPr algn="l" fontAlgn="t"/>
                      <a:r>
                        <a:rPr lang="en-US" sz="800" b="1" i="0" u="none" strike="noStrike" dirty="0">
                          <a:solidFill>
                            <a:schemeClr val="bg1"/>
                          </a:solidFill>
                          <a:effectLst/>
                          <a:latin typeface="Poppins" pitchFamily="2" charset="77"/>
                          <a:cs typeface="Poppins" pitchFamily="2" charset="77"/>
                        </a:rPr>
                        <a:t>Emergency Air Ambulance Coverage</a:t>
                      </a:r>
                    </a:p>
                  </a:txBody>
                  <a:tcPr anchor="ctr">
                    <a:solidFill>
                      <a:schemeClr val="accent4">
                        <a:alpha val="5000"/>
                      </a:schemeClr>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n-US" sz="800" dirty="0">
                          <a:latin typeface="Webdings" pitchFamily="2" charset="2"/>
                        </a:rPr>
                        <a:t>n </a:t>
                      </a:r>
                      <a:r>
                        <a:rPr lang="en-US" sz="800" baseline="30000" dirty="0">
                          <a:latin typeface="Poppins" pitchFamily="2" charset="77"/>
                          <a:cs typeface="Poppins" pitchFamily="2" charset="77"/>
                        </a:rPr>
                        <a:t>2</a:t>
                      </a:r>
                    </a:p>
                  </a:txBody>
                  <a:tcPr anchor="ctr">
                    <a:solidFill>
                      <a:schemeClr val="accent4">
                        <a:alpha val="5000"/>
                      </a:schemeClr>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n-US" sz="800" dirty="0">
                          <a:latin typeface="Webdings" pitchFamily="2" charset="2"/>
                        </a:rPr>
                        <a:t>n </a:t>
                      </a:r>
                      <a:r>
                        <a:rPr lang="en-US" sz="800" baseline="30000" dirty="0">
                          <a:latin typeface="Poppins" pitchFamily="2" charset="77"/>
                          <a:cs typeface="Poppins" pitchFamily="2" charset="77"/>
                        </a:rPr>
                        <a:t>2</a:t>
                      </a:r>
                    </a:p>
                  </a:txBody>
                  <a:tcPr anchor="ctr">
                    <a:solidFill>
                      <a:schemeClr val="accent4">
                        <a:alpha val="5000"/>
                      </a:schemeClr>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n-US" sz="800" dirty="0">
                          <a:latin typeface="Webdings" pitchFamily="2" charset="2"/>
                        </a:rPr>
                        <a:t>n </a:t>
                      </a:r>
                      <a:r>
                        <a:rPr lang="en-US" sz="800" baseline="30000" dirty="0">
                          <a:latin typeface="Poppins" pitchFamily="2" charset="77"/>
                          <a:cs typeface="Poppins" pitchFamily="2" charset="77"/>
                        </a:rPr>
                        <a:t>2</a:t>
                      </a:r>
                    </a:p>
                  </a:txBody>
                  <a:tcPr anchor="ctr">
                    <a:solidFill>
                      <a:schemeClr val="accent4">
                        <a:alpha val="5000"/>
                      </a:schemeClr>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n-US" sz="800" dirty="0">
                          <a:latin typeface="Webdings" pitchFamily="2" charset="2"/>
                        </a:rPr>
                        <a:t>n </a:t>
                      </a:r>
                      <a:r>
                        <a:rPr lang="en-US" sz="800" baseline="30000" dirty="0">
                          <a:latin typeface="Poppins" pitchFamily="2" charset="77"/>
                          <a:cs typeface="Poppins" pitchFamily="2" charset="77"/>
                        </a:rPr>
                        <a:t>2</a:t>
                      </a:r>
                    </a:p>
                  </a:txBody>
                  <a:tcPr anchor="ctr">
                    <a:solidFill>
                      <a:schemeClr val="accent4">
                        <a:alpha val="5000"/>
                      </a:schemeClr>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n-US" sz="800" dirty="0">
                          <a:latin typeface="Webdings" pitchFamily="2" charset="2"/>
                        </a:rPr>
                        <a:t>n </a:t>
                      </a:r>
                      <a:r>
                        <a:rPr lang="en-US" sz="800" baseline="30000" dirty="0">
                          <a:latin typeface="Poppins" pitchFamily="2" charset="77"/>
                          <a:cs typeface="Poppins" pitchFamily="2" charset="77"/>
                        </a:rPr>
                        <a:t>2</a:t>
                      </a:r>
                    </a:p>
                  </a:txBody>
                  <a:tcPr anchor="ctr">
                    <a:solidFill>
                      <a:schemeClr val="accent4">
                        <a:alpha val="5000"/>
                      </a:schemeClr>
                    </a:solidFill>
                  </a:tcPr>
                </a:tc>
                <a:extLst>
                  <a:ext uri="{0D108BD9-81ED-4DB2-BD59-A6C34878D82A}">
                    <a16:rowId xmlns:a16="http://schemas.microsoft.com/office/drawing/2014/main" val="2031170236"/>
                  </a:ext>
                </a:extLst>
              </a:tr>
              <a:tr h="384048">
                <a:tc>
                  <a:txBody>
                    <a:bodyPr/>
                    <a:lstStyle/>
                    <a:p>
                      <a:pPr algn="l" fontAlgn="t"/>
                      <a:r>
                        <a:rPr lang="en-US" sz="800" b="1" i="0" u="none" strike="noStrike" dirty="0">
                          <a:solidFill>
                            <a:schemeClr val="bg1"/>
                          </a:solidFill>
                          <a:effectLst/>
                          <a:latin typeface="Poppins" pitchFamily="2" charset="77"/>
                          <a:cs typeface="Poppins" pitchFamily="2" charset="77"/>
                        </a:rPr>
                        <a:t>Hospital to Hospital Ambulance Coverage</a:t>
                      </a:r>
                    </a:p>
                  </a:txBody>
                  <a:tcPr anchor="ctr">
                    <a:solidFill>
                      <a:schemeClr val="tx1"/>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n-US" sz="800" dirty="0">
                          <a:latin typeface="Webdings" pitchFamily="2" charset="2"/>
                        </a:rPr>
                        <a:t>n </a:t>
                      </a:r>
                      <a:r>
                        <a:rPr lang="en-US" sz="800" baseline="30000" dirty="0">
                          <a:latin typeface="Poppins" pitchFamily="2" charset="77"/>
                          <a:cs typeface="Poppins" pitchFamily="2" charset="77"/>
                        </a:rPr>
                        <a:t>2</a:t>
                      </a:r>
                    </a:p>
                  </a:txBody>
                  <a:tcPr anchor="ctr">
                    <a:solidFill>
                      <a:schemeClr val="tx1"/>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n-US" sz="800" dirty="0">
                          <a:latin typeface="Webdings" pitchFamily="2" charset="2"/>
                        </a:rPr>
                        <a:t>n </a:t>
                      </a:r>
                      <a:r>
                        <a:rPr lang="en-US" sz="800" baseline="30000" dirty="0">
                          <a:latin typeface="Poppins" pitchFamily="2" charset="77"/>
                          <a:cs typeface="Poppins" pitchFamily="2" charset="77"/>
                        </a:rPr>
                        <a:t>2</a:t>
                      </a:r>
                    </a:p>
                  </a:txBody>
                  <a:tcPr anchor="ctr">
                    <a:solidFill>
                      <a:schemeClr val="tx1"/>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n-US" sz="800" dirty="0">
                          <a:latin typeface="Webdings" pitchFamily="2" charset="2"/>
                        </a:rPr>
                        <a:t>n </a:t>
                      </a:r>
                      <a:r>
                        <a:rPr lang="en-US" sz="800" baseline="30000" dirty="0">
                          <a:latin typeface="Poppins" pitchFamily="2" charset="77"/>
                          <a:cs typeface="Poppins" pitchFamily="2" charset="77"/>
                        </a:rPr>
                        <a:t>2</a:t>
                      </a:r>
                    </a:p>
                  </a:txBody>
                  <a:tcPr anchor="ctr">
                    <a:solidFill>
                      <a:schemeClr val="tx1"/>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n-US" sz="800" dirty="0">
                          <a:latin typeface="Webdings" pitchFamily="2" charset="2"/>
                        </a:rPr>
                        <a:t>n </a:t>
                      </a:r>
                      <a:r>
                        <a:rPr lang="en-US" sz="800" baseline="30000" dirty="0">
                          <a:latin typeface="Poppins" pitchFamily="2" charset="77"/>
                          <a:cs typeface="Poppins" pitchFamily="2" charset="77"/>
                        </a:rPr>
                        <a:t>2</a:t>
                      </a:r>
                    </a:p>
                  </a:txBody>
                  <a:tcPr anchor="ctr">
                    <a:solidFill>
                      <a:schemeClr val="tx1"/>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n-US" sz="800" dirty="0">
                          <a:latin typeface="Webdings" pitchFamily="2" charset="2"/>
                        </a:rPr>
                        <a:t>n </a:t>
                      </a:r>
                      <a:r>
                        <a:rPr lang="en-US" sz="800" baseline="30000" dirty="0">
                          <a:latin typeface="Poppins" pitchFamily="2" charset="77"/>
                          <a:cs typeface="Poppins" pitchFamily="2" charset="77"/>
                        </a:rPr>
                        <a:t>2</a:t>
                      </a:r>
                    </a:p>
                  </a:txBody>
                  <a:tcPr anchor="ctr">
                    <a:solidFill>
                      <a:schemeClr val="tx1"/>
                    </a:solidFill>
                  </a:tcPr>
                </a:tc>
                <a:extLst>
                  <a:ext uri="{0D108BD9-81ED-4DB2-BD59-A6C34878D82A}">
                    <a16:rowId xmlns:a16="http://schemas.microsoft.com/office/drawing/2014/main" val="3437938605"/>
                  </a:ext>
                </a:extLst>
              </a:tr>
              <a:tr h="384048">
                <a:tc>
                  <a:txBody>
                    <a:bodyPr/>
                    <a:lstStyle/>
                    <a:p>
                      <a:pPr algn="l" fontAlgn="t"/>
                      <a:r>
                        <a:rPr lang="en-US" sz="800" b="1" i="0" u="none" strike="noStrike" dirty="0">
                          <a:solidFill>
                            <a:schemeClr val="bg1"/>
                          </a:solidFill>
                          <a:effectLst/>
                          <a:latin typeface="Poppins" pitchFamily="2" charset="77"/>
                          <a:cs typeface="Poppins" pitchFamily="2" charset="77"/>
                        </a:rPr>
                        <a:t>Repatriation Near Home Coverage</a:t>
                      </a:r>
                    </a:p>
                  </a:txBody>
                  <a:tcPr anchor="ctr">
                    <a:solidFill>
                      <a:schemeClr val="accent4">
                        <a:alpha val="5000"/>
                      </a:schemeClr>
                    </a:solidFill>
                  </a:tcPr>
                </a:tc>
                <a:tc>
                  <a:txBody>
                    <a:bodyPr/>
                    <a:lstStyle/>
                    <a:p>
                      <a:endParaRPr lang="en-US" sz="800" dirty="0"/>
                    </a:p>
                  </a:txBody>
                  <a:tcPr anchor="ctr">
                    <a:solidFill>
                      <a:schemeClr val="accent4">
                        <a:alpha val="5000"/>
                      </a:schemeClr>
                    </a:solidFill>
                  </a:tcPr>
                </a:tc>
                <a:tc>
                  <a:txBody>
                    <a:bodyPr/>
                    <a:lstStyle/>
                    <a:p>
                      <a:r>
                        <a:rPr lang="en-US" sz="800" dirty="0">
                          <a:latin typeface="Webdings" pitchFamily="2" charset="2"/>
                        </a:rPr>
                        <a:t>n </a:t>
                      </a:r>
                      <a:r>
                        <a:rPr lang="en-US" sz="800" baseline="30000" dirty="0">
                          <a:latin typeface="Poppins" pitchFamily="2" charset="77"/>
                          <a:cs typeface="Poppins" pitchFamily="2" charset="77"/>
                        </a:rPr>
                        <a:t>2</a:t>
                      </a:r>
                    </a:p>
                  </a:txBody>
                  <a:tcPr anchor="ctr">
                    <a:solidFill>
                      <a:schemeClr val="accent4">
                        <a:alpha val="5000"/>
                      </a:schemeClr>
                    </a:solidFill>
                  </a:tcPr>
                </a:tc>
                <a:tc>
                  <a:txBody>
                    <a:bodyPr/>
                    <a:lstStyle/>
                    <a:p>
                      <a:r>
                        <a:rPr lang="en-US" sz="800" dirty="0">
                          <a:latin typeface="Webdings" pitchFamily="2" charset="2"/>
                        </a:rPr>
                        <a:t>n </a:t>
                      </a:r>
                      <a:r>
                        <a:rPr lang="en-US" sz="800" baseline="30000" dirty="0">
                          <a:latin typeface="Poppins" pitchFamily="2" charset="77"/>
                          <a:cs typeface="Poppins" pitchFamily="2" charset="77"/>
                        </a:rPr>
                        <a:t>3</a:t>
                      </a:r>
                    </a:p>
                  </a:txBody>
                  <a:tcPr anchor="ctr">
                    <a:solidFill>
                      <a:schemeClr val="accent4">
                        <a:alpha val="5000"/>
                      </a:schemeClr>
                    </a:solidFill>
                  </a:tcPr>
                </a:tc>
                <a:tc>
                  <a:txBody>
                    <a:bodyPr/>
                    <a:lstStyle/>
                    <a:p>
                      <a:r>
                        <a:rPr lang="en-US" sz="800" dirty="0">
                          <a:latin typeface="Webdings" pitchFamily="2" charset="2"/>
                        </a:rPr>
                        <a:t>n </a:t>
                      </a:r>
                      <a:r>
                        <a:rPr lang="en-US" sz="800" baseline="30000" dirty="0">
                          <a:latin typeface="Poppins" pitchFamily="2" charset="77"/>
                          <a:cs typeface="Poppins" pitchFamily="2" charset="77"/>
                        </a:rPr>
                        <a:t>4</a:t>
                      </a:r>
                    </a:p>
                  </a:txBody>
                  <a:tcPr anchor="ctr">
                    <a:solidFill>
                      <a:schemeClr val="accent4">
                        <a:alpha val="5000"/>
                      </a:schemeClr>
                    </a:solidFill>
                  </a:tcPr>
                </a:tc>
                <a:tc>
                  <a:txBody>
                    <a:bodyPr/>
                    <a:lstStyle/>
                    <a:p>
                      <a:endParaRPr lang="en-US" sz="800" dirty="0"/>
                    </a:p>
                  </a:txBody>
                  <a:tcPr anchor="ctr">
                    <a:solidFill>
                      <a:schemeClr val="accent4">
                        <a:alpha val="5000"/>
                      </a:schemeClr>
                    </a:solidFill>
                  </a:tcPr>
                </a:tc>
                <a:extLst>
                  <a:ext uri="{0D108BD9-81ED-4DB2-BD59-A6C34878D82A}">
                    <a16:rowId xmlns:a16="http://schemas.microsoft.com/office/drawing/2014/main" val="1061391966"/>
                  </a:ext>
                </a:extLst>
              </a:tr>
              <a:tr h="384048">
                <a:tc>
                  <a:txBody>
                    <a:bodyPr/>
                    <a:lstStyle/>
                    <a:p>
                      <a:pPr algn="l" fontAlgn="t"/>
                      <a:r>
                        <a:rPr lang="en-US" sz="800" b="1" i="0" u="none" strike="noStrike" dirty="0">
                          <a:solidFill>
                            <a:schemeClr val="bg1"/>
                          </a:solidFill>
                          <a:effectLst/>
                          <a:latin typeface="Poppins" pitchFamily="2" charset="77"/>
                          <a:cs typeface="Poppins" pitchFamily="2" charset="77"/>
                        </a:rPr>
                        <a:t>Minor Return Transportation Coverage</a:t>
                      </a:r>
                    </a:p>
                  </a:txBody>
                  <a:tcPr anchor="ctr">
                    <a:solidFill>
                      <a:schemeClr val="tx1"/>
                    </a:solidFill>
                  </a:tcPr>
                </a:tc>
                <a:tc>
                  <a:txBody>
                    <a:bodyPr/>
                    <a:lstStyle/>
                    <a:p>
                      <a:endParaRPr lang="en-US" sz="800"/>
                    </a:p>
                  </a:txBody>
                  <a:tcPr anchor="ctr">
                    <a:solidFill>
                      <a:schemeClr val="tx1"/>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endParaRPr lang="en-US" sz="800" baseline="30000" dirty="0">
                        <a:latin typeface="Poppins" pitchFamily="2" charset="77"/>
                        <a:cs typeface="Poppins" pitchFamily="2" charset="77"/>
                      </a:endParaRPr>
                    </a:p>
                  </a:txBody>
                  <a:tcPr anchor="ctr">
                    <a:solidFill>
                      <a:schemeClr val="tx1"/>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n-US" sz="800" dirty="0">
                          <a:latin typeface="Webdings" pitchFamily="2" charset="2"/>
                        </a:rPr>
                        <a:t>n </a:t>
                      </a:r>
                      <a:r>
                        <a:rPr lang="en-US" sz="800" baseline="30000" dirty="0">
                          <a:latin typeface="Poppins" pitchFamily="2" charset="77"/>
                          <a:cs typeface="Poppins" pitchFamily="2" charset="77"/>
                        </a:rPr>
                        <a:t>3</a:t>
                      </a:r>
                    </a:p>
                  </a:txBody>
                  <a:tcPr anchor="ctr">
                    <a:solidFill>
                      <a:schemeClr val="tx1"/>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n-US" sz="800" dirty="0">
                          <a:latin typeface="Webdings" pitchFamily="2" charset="2"/>
                        </a:rPr>
                        <a:t>n </a:t>
                      </a:r>
                      <a:r>
                        <a:rPr lang="en-US" sz="800" baseline="30000" dirty="0">
                          <a:latin typeface="Poppins" pitchFamily="2" charset="77"/>
                          <a:cs typeface="Poppins" pitchFamily="2" charset="77"/>
                        </a:rPr>
                        <a:t>3</a:t>
                      </a:r>
                    </a:p>
                  </a:txBody>
                  <a:tcPr anchor="ctr">
                    <a:solidFill>
                      <a:schemeClr val="tx1"/>
                    </a:solidFill>
                  </a:tcPr>
                </a:tc>
                <a:tc>
                  <a:txBody>
                    <a:bodyPr/>
                    <a:lstStyle/>
                    <a:p>
                      <a:endParaRPr lang="en-US" sz="800" baseline="30000" dirty="0">
                        <a:latin typeface="Poppins" pitchFamily="2" charset="77"/>
                        <a:cs typeface="Poppins" pitchFamily="2" charset="77"/>
                      </a:endParaRPr>
                    </a:p>
                  </a:txBody>
                  <a:tcPr anchor="ctr">
                    <a:solidFill>
                      <a:schemeClr val="tx1"/>
                    </a:solidFill>
                  </a:tcPr>
                </a:tc>
                <a:extLst>
                  <a:ext uri="{0D108BD9-81ED-4DB2-BD59-A6C34878D82A}">
                    <a16:rowId xmlns:a16="http://schemas.microsoft.com/office/drawing/2014/main" val="3309102074"/>
                  </a:ext>
                </a:extLst>
              </a:tr>
              <a:tr h="384048">
                <a:tc>
                  <a:txBody>
                    <a:bodyPr/>
                    <a:lstStyle/>
                    <a:p>
                      <a:pPr algn="l" fontAlgn="t"/>
                      <a:r>
                        <a:rPr lang="en-US" sz="800" b="1" i="0" u="none" strike="noStrike" dirty="0">
                          <a:solidFill>
                            <a:schemeClr val="bg1"/>
                          </a:solidFill>
                          <a:effectLst/>
                          <a:latin typeface="Poppins" pitchFamily="2" charset="77"/>
                          <a:cs typeface="Poppins" pitchFamily="2" charset="77"/>
                        </a:rPr>
                        <a:t>Pet Return Transportation Coverage</a:t>
                      </a:r>
                    </a:p>
                  </a:txBody>
                  <a:tcPr anchor="ctr">
                    <a:solidFill>
                      <a:schemeClr val="accent4">
                        <a:alpha val="5000"/>
                      </a:schemeClr>
                    </a:solidFill>
                  </a:tcPr>
                </a:tc>
                <a:tc>
                  <a:txBody>
                    <a:bodyPr/>
                    <a:lstStyle/>
                    <a:p>
                      <a:endParaRPr lang="en-US" sz="800"/>
                    </a:p>
                  </a:txBody>
                  <a:tcPr anchor="ctr">
                    <a:solidFill>
                      <a:schemeClr val="accent4">
                        <a:alpha val="5000"/>
                      </a:schemeClr>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endParaRPr lang="en-US" sz="800" baseline="30000" dirty="0">
                        <a:latin typeface="Poppins" pitchFamily="2" charset="77"/>
                        <a:cs typeface="Poppins" pitchFamily="2" charset="77"/>
                      </a:endParaRPr>
                    </a:p>
                  </a:txBody>
                  <a:tcPr anchor="ctr">
                    <a:solidFill>
                      <a:schemeClr val="accent4">
                        <a:alpha val="5000"/>
                      </a:schemeClr>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n-US" sz="800">
                          <a:latin typeface="Webdings" pitchFamily="2" charset="2"/>
                        </a:rPr>
                        <a:t>n </a:t>
                      </a:r>
                      <a:r>
                        <a:rPr lang="en-US" sz="800" baseline="30000">
                          <a:latin typeface="Poppins" pitchFamily="2" charset="77"/>
                          <a:cs typeface="Poppins" pitchFamily="2" charset="77"/>
                        </a:rPr>
                        <a:t>3</a:t>
                      </a:r>
                    </a:p>
                  </a:txBody>
                  <a:tcPr anchor="ctr">
                    <a:solidFill>
                      <a:schemeClr val="accent4">
                        <a:alpha val="5000"/>
                      </a:schemeClr>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n-US" sz="800" dirty="0">
                          <a:latin typeface="Webdings" pitchFamily="2" charset="2"/>
                        </a:rPr>
                        <a:t>n </a:t>
                      </a:r>
                      <a:r>
                        <a:rPr lang="en-US" sz="800" baseline="30000" dirty="0">
                          <a:latin typeface="Poppins" pitchFamily="2" charset="77"/>
                          <a:cs typeface="Poppins" pitchFamily="2" charset="77"/>
                        </a:rPr>
                        <a:t>3</a:t>
                      </a:r>
                    </a:p>
                  </a:txBody>
                  <a:tcPr anchor="ctr">
                    <a:solidFill>
                      <a:schemeClr val="accent4">
                        <a:alpha val="5000"/>
                      </a:schemeClr>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endParaRPr lang="en-US" sz="800" baseline="30000" dirty="0">
                        <a:latin typeface="Poppins" pitchFamily="2" charset="77"/>
                        <a:cs typeface="Poppins" pitchFamily="2" charset="77"/>
                      </a:endParaRPr>
                    </a:p>
                  </a:txBody>
                  <a:tcPr anchor="ctr">
                    <a:solidFill>
                      <a:schemeClr val="accent4">
                        <a:alpha val="5000"/>
                      </a:schemeClr>
                    </a:solidFill>
                  </a:tcPr>
                </a:tc>
                <a:extLst>
                  <a:ext uri="{0D108BD9-81ED-4DB2-BD59-A6C34878D82A}">
                    <a16:rowId xmlns:a16="http://schemas.microsoft.com/office/drawing/2014/main" val="3117632133"/>
                  </a:ext>
                </a:extLst>
              </a:tr>
              <a:tr h="384048">
                <a:tc>
                  <a:txBody>
                    <a:bodyPr/>
                    <a:lstStyle/>
                    <a:p>
                      <a:pPr algn="l" fontAlgn="t"/>
                      <a:r>
                        <a:rPr lang="en-US" sz="800" b="1" i="0" u="none" strike="noStrike" dirty="0">
                          <a:solidFill>
                            <a:schemeClr val="bg1"/>
                          </a:solidFill>
                          <a:effectLst/>
                          <a:latin typeface="Poppins" pitchFamily="2" charset="77"/>
                          <a:cs typeface="Poppins" pitchFamily="2" charset="77"/>
                        </a:rPr>
                        <a:t>Post Admission Continued Care Transportation Coverage</a:t>
                      </a:r>
                    </a:p>
                  </a:txBody>
                  <a:tcPr anchor="ctr">
                    <a:solidFill>
                      <a:schemeClr val="tx1"/>
                    </a:solidFill>
                  </a:tcPr>
                </a:tc>
                <a:tc>
                  <a:txBody>
                    <a:bodyPr/>
                    <a:lstStyle/>
                    <a:p>
                      <a:endParaRPr lang="en-US" sz="800" dirty="0"/>
                    </a:p>
                  </a:txBody>
                  <a:tcPr anchor="ctr">
                    <a:solidFill>
                      <a:schemeClr val="tx1"/>
                    </a:solidFill>
                  </a:tcPr>
                </a:tc>
                <a:tc>
                  <a:txBody>
                    <a:bodyPr/>
                    <a:lstStyle/>
                    <a:p>
                      <a:endParaRPr lang="en-US" sz="800" dirty="0"/>
                    </a:p>
                  </a:txBody>
                  <a:tcPr anchor="ctr">
                    <a:solidFill>
                      <a:schemeClr val="tx1"/>
                    </a:solidFill>
                  </a:tcPr>
                </a:tc>
                <a:tc>
                  <a:txBody>
                    <a:bodyPr/>
                    <a:lstStyle/>
                    <a:p>
                      <a:r>
                        <a:rPr lang="en-US" sz="800" dirty="0">
                          <a:latin typeface="Webdings" pitchFamily="2" charset="2"/>
                        </a:rPr>
                        <a:t>n </a:t>
                      </a:r>
                      <a:r>
                        <a:rPr lang="en-US" sz="800" baseline="30000" dirty="0">
                          <a:latin typeface="Poppins" pitchFamily="2" charset="77"/>
                          <a:cs typeface="Poppins" pitchFamily="2" charset="77"/>
                        </a:rPr>
                        <a:t>1</a:t>
                      </a:r>
                    </a:p>
                  </a:txBody>
                  <a:tcPr anchor="ctr">
                    <a:solidFill>
                      <a:schemeClr val="tx1"/>
                    </a:solidFill>
                  </a:tcPr>
                </a:tc>
                <a:tc>
                  <a:txBody>
                    <a:bodyPr/>
                    <a:lstStyle/>
                    <a:p>
                      <a:endParaRPr lang="en-US" sz="800"/>
                    </a:p>
                  </a:txBody>
                  <a:tcPr anchor="ctr">
                    <a:solidFill>
                      <a:schemeClr val="tx1"/>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n-US" sz="800" dirty="0">
                          <a:latin typeface="Webdings" pitchFamily="2" charset="2"/>
                        </a:rPr>
                        <a:t>n </a:t>
                      </a:r>
                      <a:r>
                        <a:rPr lang="en-US" sz="800" baseline="30000" dirty="0">
                          <a:latin typeface="Poppins" pitchFamily="2" charset="77"/>
                          <a:cs typeface="Poppins" pitchFamily="2" charset="77"/>
                        </a:rPr>
                        <a:t>1</a:t>
                      </a:r>
                    </a:p>
                  </a:txBody>
                  <a:tcPr anchor="ctr">
                    <a:solidFill>
                      <a:schemeClr val="tx1"/>
                    </a:solidFill>
                  </a:tcPr>
                </a:tc>
                <a:extLst>
                  <a:ext uri="{0D108BD9-81ED-4DB2-BD59-A6C34878D82A}">
                    <a16:rowId xmlns:a16="http://schemas.microsoft.com/office/drawing/2014/main" val="123230550"/>
                  </a:ext>
                </a:extLst>
              </a:tr>
              <a:tr h="384048">
                <a:tc>
                  <a:txBody>
                    <a:bodyPr/>
                    <a:lstStyle/>
                    <a:p>
                      <a:pPr algn="l" fontAlgn="t"/>
                      <a:r>
                        <a:rPr lang="en-US" sz="800" b="1" i="0" u="none" strike="noStrike" dirty="0">
                          <a:solidFill>
                            <a:schemeClr val="bg1"/>
                          </a:solidFill>
                          <a:effectLst/>
                          <a:latin typeface="Poppins" pitchFamily="2" charset="77"/>
                          <a:cs typeface="Poppins" pitchFamily="2" charset="77"/>
                        </a:rPr>
                        <a:t>Sick While Away From Home Expense Protection</a:t>
                      </a:r>
                    </a:p>
                  </a:txBody>
                  <a:tcPr anchor="ctr">
                    <a:solidFill>
                      <a:schemeClr val="accent4">
                        <a:alpha val="5000"/>
                      </a:schemeClr>
                    </a:solidFill>
                  </a:tcPr>
                </a:tc>
                <a:tc>
                  <a:txBody>
                    <a:bodyPr/>
                    <a:lstStyle/>
                    <a:p>
                      <a:endParaRPr lang="en-US" sz="800" dirty="0"/>
                    </a:p>
                  </a:txBody>
                  <a:tcPr anchor="ctr">
                    <a:solidFill>
                      <a:schemeClr val="accent4">
                        <a:alpha val="5000"/>
                      </a:schemeClr>
                    </a:solidFill>
                  </a:tcPr>
                </a:tc>
                <a:tc>
                  <a:txBody>
                    <a:bodyPr/>
                    <a:lstStyle/>
                    <a:p>
                      <a:endParaRPr lang="en-US" sz="800" dirty="0"/>
                    </a:p>
                  </a:txBody>
                  <a:tcPr anchor="ctr">
                    <a:solidFill>
                      <a:schemeClr val="accent4">
                        <a:alpha val="5000"/>
                      </a:schemeClr>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n-US" sz="800" dirty="0">
                          <a:latin typeface="Webdings" pitchFamily="2" charset="2"/>
                        </a:rPr>
                        <a:t>n </a:t>
                      </a:r>
                      <a:r>
                        <a:rPr lang="en-US" sz="800" baseline="30000" dirty="0">
                          <a:latin typeface="Poppins" pitchFamily="2" charset="77"/>
                          <a:cs typeface="Poppins" pitchFamily="2" charset="77"/>
                        </a:rPr>
                        <a:t>4</a:t>
                      </a:r>
                    </a:p>
                  </a:txBody>
                  <a:tcPr anchor="ctr">
                    <a:solidFill>
                      <a:schemeClr val="accent4">
                        <a:alpha val="5000"/>
                      </a:schemeClr>
                    </a:solidFill>
                  </a:tcPr>
                </a:tc>
                <a:tc>
                  <a:txBody>
                    <a:bodyPr/>
                    <a:lstStyle/>
                    <a:p>
                      <a:endParaRPr lang="en-US" sz="800" dirty="0"/>
                    </a:p>
                  </a:txBody>
                  <a:tcPr anchor="ctr">
                    <a:solidFill>
                      <a:schemeClr val="accent4">
                        <a:alpha val="5000"/>
                      </a:schemeClr>
                    </a:solidFill>
                  </a:tcPr>
                </a:tc>
                <a:tc>
                  <a:txBody>
                    <a:bodyPr/>
                    <a:lstStyle/>
                    <a:p>
                      <a:endParaRPr lang="en-US" sz="800" dirty="0"/>
                    </a:p>
                  </a:txBody>
                  <a:tcPr anchor="ctr">
                    <a:solidFill>
                      <a:schemeClr val="accent4">
                        <a:alpha val="5000"/>
                      </a:schemeClr>
                    </a:solidFill>
                  </a:tcPr>
                </a:tc>
                <a:extLst>
                  <a:ext uri="{0D108BD9-81ED-4DB2-BD59-A6C34878D82A}">
                    <a16:rowId xmlns:a16="http://schemas.microsoft.com/office/drawing/2014/main" val="3941727503"/>
                  </a:ext>
                </a:extLst>
              </a:tr>
              <a:tr h="384048">
                <a:tc>
                  <a:txBody>
                    <a:bodyPr/>
                    <a:lstStyle/>
                    <a:p>
                      <a:pPr algn="l" fontAlgn="t"/>
                      <a:r>
                        <a:rPr lang="en-US" sz="800" b="1" i="0" u="none" strike="noStrike" dirty="0">
                          <a:solidFill>
                            <a:schemeClr val="bg1"/>
                          </a:solidFill>
                          <a:effectLst/>
                          <a:latin typeface="Poppins" pitchFamily="2" charset="77"/>
                          <a:cs typeface="Poppins" pitchFamily="2" charset="77"/>
                        </a:rPr>
                        <a:t>Patient Return Transportation Coverage</a:t>
                      </a:r>
                    </a:p>
                  </a:txBody>
                  <a:tcPr anchor="ctr">
                    <a:solidFill>
                      <a:schemeClr val="tx1"/>
                    </a:solidFill>
                  </a:tcPr>
                </a:tc>
                <a:tc>
                  <a:txBody>
                    <a:bodyPr/>
                    <a:lstStyle/>
                    <a:p>
                      <a:endParaRPr lang="en-US" sz="800" dirty="0"/>
                    </a:p>
                  </a:txBody>
                  <a:tcPr anchor="ctr">
                    <a:solidFill>
                      <a:schemeClr val="tx1"/>
                    </a:solidFill>
                  </a:tcPr>
                </a:tc>
                <a:tc>
                  <a:txBody>
                    <a:bodyPr/>
                    <a:lstStyle/>
                    <a:p>
                      <a:endParaRPr lang="en-US" sz="800"/>
                    </a:p>
                  </a:txBody>
                  <a:tcPr anchor="ctr">
                    <a:solidFill>
                      <a:schemeClr val="tx1"/>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endParaRPr lang="en-US" sz="800" baseline="30000" dirty="0">
                        <a:latin typeface="Poppins" pitchFamily="2" charset="77"/>
                        <a:cs typeface="Poppins" pitchFamily="2" charset="77"/>
                      </a:endParaRPr>
                    </a:p>
                  </a:txBody>
                  <a:tcPr anchor="ctr">
                    <a:solidFill>
                      <a:schemeClr val="tx1"/>
                    </a:solidFill>
                  </a:tcPr>
                </a:tc>
                <a:tc>
                  <a:txBody>
                    <a:bodyPr/>
                    <a:lstStyle/>
                    <a:p>
                      <a:r>
                        <a:rPr lang="en-US" sz="800" dirty="0">
                          <a:latin typeface="Webdings" pitchFamily="2" charset="2"/>
                        </a:rPr>
                        <a:t>n </a:t>
                      </a:r>
                      <a:r>
                        <a:rPr lang="en-US" sz="800" baseline="30000" dirty="0">
                          <a:latin typeface="Poppins" pitchFamily="2" charset="77"/>
                          <a:cs typeface="Poppins" pitchFamily="2" charset="77"/>
                        </a:rPr>
                        <a:t>4</a:t>
                      </a:r>
                    </a:p>
                  </a:txBody>
                  <a:tcPr anchor="ctr">
                    <a:solidFill>
                      <a:schemeClr val="tx1"/>
                    </a:solidFill>
                  </a:tcPr>
                </a:tc>
                <a:tc>
                  <a:txBody>
                    <a:bodyPr/>
                    <a:lstStyle/>
                    <a:p>
                      <a:endParaRPr lang="en-US" sz="800" dirty="0"/>
                    </a:p>
                  </a:txBody>
                  <a:tcPr anchor="ctr">
                    <a:solidFill>
                      <a:schemeClr val="tx1"/>
                    </a:solidFill>
                  </a:tcPr>
                </a:tc>
                <a:extLst>
                  <a:ext uri="{0D108BD9-81ED-4DB2-BD59-A6C34878D82A}">
                    <a16:rowId xmlns:a16="http://schemas.microsoft.com/office/drawing/2014/main" val="1010010221"/>
                  </a:ext>
                </a:extLst>
              </a:tr>
              <a:tr h="384048">
                <a:tc>
                  <a:txBody>
                    <a:bodyPr/>
                    <a:lstStyle/>
                    <a:p>
                      <a:pPr algn="l" fontAlgn="t"/>
                      <a:r>
                        <a:rPr lang="en-US" sz="800" b="1" i="0" u="none" strike="noStrike" dirty="0">
                          <a:solidFill>
                            <a:schemeClr val="bg1"/>
                          </a:solidFill>
                          <a:effectLst/>
                          <a:latin typeface="Poppins" pitchFamily="2" charset="77"/>
                          <a:cs typeface="Poppins" pitchFamily="2" charset="77"/>
                        </a:rPr>
                        <a:t>Companion Emergency Transportation Coverage</a:t>
                      </a:r>
                    </a:p>
                  </a:txBody>
                  <a:tcPr anchor="ctr">
                    <a:solidFill>
                      <a:schemeClr val="accent4">
                        <a:alpha val="5000"/>
                      </a:schemeClr>
                    </a:solidFill>
                  </a:tcPr>
                </a:tc>
                <a:tc>
                  <a:txBody>
                    <a:bodyPr/>
                    <a:lstStyle/>
                    <a:p>
                      <a:endParaRPr lang="en-US" sz="800" dirty="0"/>
                    </a:p>
                  </a:txBody>
                  <a:tcPr anchor="ctr">
                    <a:solidFill>
                      <a:schemeClr val="accent4">
                        <a:alpha val="5000"/>
                      </a:schemeClr>
                    </a:solidFill>
                  </a:tcPr>
                </a:tc>
                <a:tc>
                  <a:txBody>
                    <a:bodyPr/>
                    <a:lstStyle/>
                    <a:p>
                      <a:endParaRPr lang="en-US" sz="800"/>
                    </a:p>
                  </a:txBody>
                  <a:tcPr anchor="ctr">
                    <a:solidFill>
                      <a:schemeClr val="accent4">
                        <a:alpha val="5000"/>
                      </a:schemeClr>
                    </a:solidFill>
                  </a:tcPr>
                </a:tc>
                <a:tc>
                  <a:txBody>
                    <a:bodyPr/>
                    <a:lstStyle/>
                    <a:p>
                      <a:endParaRPr lang="en-US" sz="800" dirty="0"/>
                    </a:p>
                  </a:txBody>
                  <a:tcPr anchor="ctr">
                    <a:solidFill>
                      <a:schemeClr val="accent4">
                        <a:alpha val="5000"/>
                      </a:schemeClr>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n-US" sz="800" dirty="0">
                          <a:latin typeface="Webdings" pitchFamily="2" charset="2"/>
                        </a:rPr>
                        <a:t>n </a:t>
                      </a:r>
                      <a:r>
                        <a:rPr lang="en-US" sz="800" baseline="30000" dirty="0">
                          <a:latin typeface="Poppins" pitchFamily="2" charset="77"/>
                          <a:cs typeface="Poppins" pitchFamily="2" charset="77"/>
                        </a:rPr>
                        <a:t>3</a:t>
                      </a:r>
                    </a:p>
                  </a:txBody>
                  <a:tcPr anchor="ctr">
                    <a:solidFill>
                      <a:schemeClr val="accent4">
                        <a:alpha val="5000"/>
                      </a:schemeClr>
                    </a:solidFill>
                  </a:tcPr>
                </a:tc>
                <a:tc>
                  <a:txBody>
                    <a:bodyPr/>
                    <a:lstStyle/>
                    <a:p>
                      <a:endParaRPr lang="en-US" sz="800" dirty="0"/>
                    </a:p>
                  </a:txBody>
                  <a:tcPr anchor="ctr">
                    <a:solidFill>
                      <a:schemeClr val="accent4">
                        <a:alpha val="5000"/>
                      </a:schemeClr>
                    </a:solidFill>
                  </a:tcPr>
                </a:tc>
                <a:extLst>
                  <a:ext uri="{0D108BD9-81ED-4DB2-BD59-A6C34878D82A}">
                    <a16:rowId xmlns:a16="http://schemas.microsoft.com/office/drawing/2014/main" val="1942163356"/>
                  </a:ext>
                </a:extLst>
              </a:tr>
              <a:tr h="384048">
                <a:tc>
                  <a:txBody>
                    <a:bodyPr/>
                    <a:lstStyle/>
                    <a:p>
                      <a:pPr algn="l" fontAlgn="t"/>
                      <a:r>
                        <a:rPr lang="en-US" sz="800" b="1" i="0" u="none" strike="noStrike" dirty="0">
                          <a:solidFill>
                            <a:schemeClr val="bg1"/>
                          </a:solidFill>
                          <a:effectLst/>
                          <a:latin typeface="Poppins" pitchFamily="2" charset="77"/>
                          <a:cs typeface="Poppins" pitchFamily="2" charset="77"/>
                        </a:rPr>
                        <a:t>Hospital Visitor Transportation Coverage</a:t>
                      </a:r>
                    </a:p>
                  </a:txBody>
                  <a:tcPr anchor="ctr">
                    <a:solidFill>
                      <a:schemeClr val="tx1"/>
                    </a:solidFill>
                  </a:tcPr>
                </a:tc>
                <a:tc>
                  <a:txBody>
                    <a:bodyPr/>
                    <a:lstStyle/>
                    <a:p>
                      <a:endParaRPr lang="en-US" sz="800" dirty="0"/>
                    </a:p>
                  </a:txBody>
                  <a:tcPr anchor="ctr">
                    <a:solidFill>
                      <a:schemeClr val="tx1"/>
                    </a:solidFill>
                  </a:tcPr>
                </a:tc>
                <a:tc>
                  <a:txBody>
                    <a:bodyPr/>
                    <a:lstStyle/>
                    <a:p>
                      <a:endParaRPr lang="en-US" sz="800"/>
                    </a:p>
                  </a:txBody>
                  <a:tcPr anchor="ctr">
                    <a:solidFill>
                      <a:schemeClr val="tx1"/>
                    </a:solidFill>
                  </a:tcPr>
                </a:tc>
                <a:tc>
                  <a:txBody>
                    <a:bodyPr/>
                    <a:lstStyle/>
                    <a:p>
                      <a:endParaRPr lang="en-US" sz="800"/>
                    </a:p>
                  </a:txBody>
                  <a:tcPr anchor="ctr">
                    <a:solidFill>
                      <a:schemeClr val="tx1"/>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n-US" sz="800" dirty="0">
                          <a:latin typeface="Webdings" pitchFamily="2" charset="2"/>
                        </a:rPr>
                        <a:t>n </a:t>
                      </a:r>
                      <a:r>
                        <a:rPr lang="en-US" sz="800" baseline="30000" dirty="0">
                          <a:latin typeface="Poppins" pitchFamily="2" charset="77"/>
                          <a:cs typeface="Poppins" pitchFamily="2" charset="77"/>
                        </a:rPr>
                        <a:t>3</a:t>
                      </a:r>
                    </a:p>
                  </a:txBody>
                  <a:tcPr anchor="ctr">
                    <a:solidFill>
                      <a:schemeClr val="tx1"/>
                    </a:solidFill>
                  </a:tcPr>
                </a:tc>
                <a:tc>
                  <a:txBody>
                    <a:bodyPr/>
                    <a:lstStyle/>
                    <a:p>
                      <a:endParaRPr lang="en-US" sz="800" dirty="0"/>
                    </a:p>
                  </a:txBody>
                  <a:tcPr anchor="ctr">
                    <a:solidFill>
                      <a:schemeClr val="tx1"/>
                    </a:solidFill>
                  </a:tcPr>
                </a:tc>
                <a:extLst>
                  <a:ext uri="{0D108BD9-81ED-4DB2-BD59-A6C34878D82A}">
                    <a16:rowId xmlns:a16="http://schemas.microsoft.com/office/drawing/2014/main" val="506655735"/>
                  </a:ext>
                </a:extLst>
              </a:tr>
              <a:tr h="384048">
                <a:tc>
                  <a:txBody>
                    <a:bodyPr/>
                    <a:lstStyle/>
                    <a:p>
                      <a:pPr algn="l" fontAlgn="t"/>
                      <a:r>
                        <a:rPr lang="en-US" sz="800" b="1" i="0" u="none" strike="noStrike" dirty="0">
                          <a:solidFill>
                            <a:schemeClr val="bg1"/>
                          </a:solidFill>
                          <a:effectLst/>
                          <a:latin typeface="Poppins" pitchFamily="2" charset="77"/>
                          <a:cs typeface="Poppins" pitchFamily="2" charset="77"/>
                        </a:rPr>
                        <a:t>Mortal Remains Transportation Coverage</a:t>
                      </a:r>
                    </a:p>
                  </a:txBody>
                  <a:tcPr anchor="ctr">
                    <a:solidFill>
                      <a:schemeClr val="accent4">
                        <a:alpha val="5000"/>
                      </a:schemeClr>
                    </a:solidFill>
                  </a:tcPr>
                </a:tc>
                <a:tc>
                  <a:txBody>
                    <a:bodyPr/>
                    <a:lstStyle/>
                    <a:p>
                      <a:endParaRPr lang="en-US" sz="800" dirty="0"/>
                    </a:p>
                  </a:txBody>
                  <a:tcPr anchor="ctr">
                    <a:solidFill>
                      <a:schemeClr val="accent4">
                        <a:alpha val="5000"/>
                      </a:schemeClr>
                    </a:solidFill>
                  </a:tcPr>
                </a:tc>
                <a:tc>
                  <a:txBody>
                    <a:bodyPr/>
                    <a:lstStyle/>
                    <a:p>
                      <a:endParaRPr lang="en-US" sz="800"/>
                    </a:p>
                  </a:txBody>
                  <a:tcPr anchor="ctr">
                    <a:solidFill>
                      <a:schemeClr val="accent4">
                        <a:alpha val="5000"/>
                      </a:schemeClr>
                    </a:solidFill>
                  </a:tcPr>
                </a:tc>
                <a:tc>
                  <a:txBody>
                    <a:bodyPr/>
                    <a:lstStyle/>
                    <a:p>
                      <a:endParaRPr lang="en-US" sz="800"/>
                    </a:p>
                  </a:txBody>
                  <a:tcPr anchor="ctr">
                    <a:solidFill>
                      <a:schemeClr val="accent4">
                        <a:alpha val="5000"/>
                      </a:schemeClr>
                    </a:solidFill>
                  </a:tcPr>
                </a:tc>
                <a:tc>
                  <a:txBody>
                    <a:bodyPr/>
                    <a:lstStyle/>
                    <a:p>
                      <a:r>
                        <a:rPr lang="en-US" sz="800" dirty="0">
                          <a:latin typeface="Webdings" pitchFamily="2" charset="2"/>
                        </a:rPr>
                        <a:t>n </a:t>
                      </a:r>
                      <a:r>
                        <a:rPr lang="en-US" sz="800" baseline="30000" dirty="0">
                          <a:latin typeface="Poppins" pitchFamily="2" charset="77"/>
                          <a:cs typeface="Poppins" pitchFamily="2" charset="77"/>
                        </a:rPr>
                        <a:t>4</a:t>
                      </a:r>
                    </a:p>
                  </a:txBody>
                  <a:tcPr anchor="ctr">
                    <a:solidFill>
                      <a:schemeClr val="accent4">
                        <a:alpha val="5000"/>
                      </a:schemeClr>
                    </a:solidFill>
                  </a:tcPr>
                </a:tc>
                <a:tc>
                  <a:txBody>
                    <a:bodyPr/>
                    <a:lstStyle/>
                    <a:p>
                      <a:endParaRPr lang="en-US" sz="800" dirty="0"/>
                    </a:p>
                  </a:txBody>
                  <a:tcPr anchor="ctr">
                    <a:solidFill>
                      <a:schemeClr val="accent4">
                        <a:alpha val="5000"/>
                      </a:schemeClr>
                    </a:solidFill>
                  </a:tcPr>
                </a:tc>
                <a:extLst>
                  <a:ext uri="{0D108BD9-81ED-4DB2-BD59-A6C34878D82A}">
                    <a16:rowId xmlns:a16="http://schemas.microsoft.com/office/drawing/2014/main" val="3301384044"/>
                  </a:ext>
                </a:extLst>
              </a:tr>
              <a:tr h="384048">
                <a:tc>
                  <a:txBody>
                    <a:bodyPr/>
                    <a:lstStyle/>
                    <a:p>
                      <a:pPr algn="l" fontAlgn="t"/>
                      <a:r>
                        <a:rPr lang="en-US" sz="800" b="1" i="0" u="none" strike="noStrike" dirty="0">
                          <a:solidFill>
                            <a:schemeClr val="bg1"/>
                          </a:solidFill>
                          <a:effectLst/>
                          <a:latin typeface="Poppins" pitchFamily="2" charset="77"/>
                          <a:cs typeface="Poppins" pitchFamily="2" charset="77"/>
                        </a:rPr>
                        <a:t>Vehicle &amp; RV Return Coverage</a:t>
                      </a:r>
                    </a:p>
                  </a:txBody>
                  <a:tcPr anchor="ctr">
                    <a:solidFill>
                      <a:schemeClr val="tx1"/>
                    </a:solidFill>
                  </a:tcPr>
                </a:tc>
                <a:tc>
                  <a:txBody>
                    <a:bodyPr/>
                    <a:lstStyle/>
                    <a:p>
                      <a:endParaRPr lang="en-US" sz="800"/>
                    </a:p>
                  </a:txBody>
                  <a:tcPr anchor="ctr">
                    <a:solidFill>
                      <a:schemeClr val="tx1"/>
                    </a:solidFill>
                  </a:tcPr>
                </a:tc>
                <a:tc>
                  <a:txBody>
                    <a:bodyPr/>
                    <a:lstStyle/>
                    <a:p>
                      <a:endParaRPr lang="en-US" sz="800"/>
                    </a:p>
                  </a:txBody>
                  <a:tcPr anchor="ctr">
                    <a:solidFill>
                      <a:schemeClr val="tx1"/>
                    </a:solidFill>
                  </a:tcPr>
                </a:tc>
                <a:tc>
                  <a:txBody>
                    <a:bodyPr/>
                    <a:lstStyle/>
                    <a:p>
                      <a:endParaRPr lang="en-US" sz="800"/>
                    </a:p>
                  </a:txBody>
                  <a:tcPr anchor="ctr">
                    <a:solidFill>
                      <a:schemeClr val="tx1"/>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n-US" sz="800" dirty="0">
                          <a:latin typeface="Webdings" pitchFamily="2" charset="2"/>
                        </a:rPr>
                        <a:t>n </a:t>
                      </a:r>
                      <a:r>
                        <a:rPr lang="en-US" sz="800" baseline="30000" dirty="0">
                          <a:latin typeface="Poppins" pitchFamily="2" charset="77"/>
                          <a:cs typeface="Poppins" pitchFamily="2" charset="77"/>
                        </a:rPr>
                        <a:t>3</a:t>
                      </a:r>
                    </a:p>
                  </a:txBody>
                  <a:tcPr anchor="ctr">
                    <a:solidFill>
                      <a:schemeClr val="tx1"/>
                    </a:solidFill>
                  </a:tcPr>
                </a:tc>
                <a:tc>
                  <a:txBody>
                    <a:bodyPr/>
                    <a:lstStyle/>
                    <a:p>
                      <a:endParaRPr lang="en-US" sz="800" dirty="0"/>
                    </a:p>
                  </a:txBody>
                  <a:tcPr anchor="ctr">
                    <a:solidFill>
                      <a:schemeClr val="tx1"/>
                    </a:solidFill>
                  </a:tcPr>
                </a:tc>
                <a:extLst>
                  <a:ext uri="{0D108BD9-81ED-4DB2-BD59-A6C34878D82A}">
                    <a16:rowId xmlns:a16="http://schemas.microsoft.com/office/drawing/2014/main" val="860495178"/>
                  </a:ext>
                </a:extLst>
              </a:tr>
              <a:tr h="384048">
                <a:tc>
                  <a:txBody>
                    <a:bodyPr/>
                    <a:lstStyle/>
                    <a:p>
                      <a:pPr algn="l" fontAlgn="t"/>
                      <a:r>
                        <a:rPr lang="en-US" sz="800" b="1" i="0" u="none" strike="noStrike" dirty="0">
                          <a:solidFill>
                            <a:schemeClr val="bg1"/>
                          </a:solidFill>
                          <a:effectLst/>
                          <a:latin typeface="Poppins" pitchFamily="2" charset="77"/>
                          <a:cs typeface="Poppins" pitchFamily="2" charset="77"/>
                        </a:rPr>
                        <a:t>Organ Retrieval Transportation Coverage</a:t>
                      </a:r>
                    </a:p>
                  </a:txBody>
                  <a:tcPr anchor="ctr">
                    <a:solidFill>
                      <a:schemeClr val="accent4">
                        <a:alpha val="5000"/>
                      </a:schemeClr>
                    </a:solidFill>
                  </a:tcPr>
                </a:tc>
                <a:tc>
                  <a:txBody>
                    <a:bodyPr/>
                    <a:lstStyle/>
                    <a:p>
                      <a:endParaRPr lang="en-US" sz="800"/>
                    </a:p>
                  </a:txBody>
                  <a:tcPr anchor="ctr">
                    <a:solidFill>
                      <a:schemeClr val="accent4">
                        <a:alpha val="5000"/>
                      </a:schemeClr>
                    </a:solidFill>
                  </a:tcPr>
                </a:tc>
                <a:tc>
                  <a:txBody>
                    <a:bodyPr/>
                    <a:lstStyle/>
                    <a:p>
                      <a:endParaRPr lang="en-US" sz="800"/>
                    </a:p>
                  </a:txBody>
                  <a:tcPr anchor="ctr">
                    <a:solidFill>
                      <a:schemeClr val="accent4">
                        <a:alpha val="5000"/>
                      </a:schemeClr>
                    </a:solidFill>
                  </a:tcPr>
                </a:tc>
                <a:tc>
                  <a:txBody>
                    <a:bodyPr/>
                    <a:lstStyle/>
                    <a:p>
                      <a:endParaRPr lang="en-US" sz="800"/>
                    </a:p>
                  </a:txBody>
                  <a:tcPr anchor="ctr">
                    <a:solidFill>
                      <a:schemeClr val="accent4">
                        <a:alpha val="5000"/>
                      </a:schemeClr>
                    </a:solidFill>
                  </a:tcPr>
                </a:tc>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n-US" sz="800" dirty="0">
                          <a:latin typeface="Webdings" pitchFamily="2" charset="2"/>
                        </a:rPr>
                        <a:t>n </a:t>
                      </a:r>
                      <a:r>
                        <a:rPr lang="en-US" sz="800" baseline="30000" dirty="0">
                          <a:latin typeface="Poppins" pitchFamily="2" charset="77"/>
                          <a:cs typeface="Poppins" pitchFamily="2" charset="77"/>
                        </a:rPr>
                        <a:t>1</a:t>
                      </a:r>
                    </a:p>
                  </a:txBody>
                  <a:tcPr anchor="ctr">
                    <a:solidFill>
                      <a:schemeClr val="accent4">
                        <a:alpha val="5000"/>
                      </a:schemeClr>
                    </a:solidFill>
                  </a:tcPr>
                </a:tc>
                <a:tc>
                  <a:txBody>
                    <a:bodyPr/>
                    <a:lstStyle/>
                    <a:p>
                      <a:endParaRPr lang="en-US" sz="800" dirty="0"/>
                    </a:p>
                  </a:txBody>
                  <a:tcPr anchor="ctr">
                    <a:solidFill>
                      <a:schemeClr val="accent4">
                        <a:alpha val="5000"/>
                      </a:schemeClr>
                    </a:solidFill>
                  </a:tcPr>
                </a:tc>
                <a:extLst>
                  <a:ext uri="{0D108BD9-81ED-4DB2-BD59-A6C34878D82A}">
                    <a16:rowId xmlns:a16="http://schemas.microsoft.com/office/drawing/2014/main" val="1357928309"/>
                  </a:ext>
                </a:extLst>
              </a:tr>
              <a:tr h="384048">
                <a:tc>
                  <a:txBody>
                    <a:bodyPr/>
                    <a:lstStyle/>
                    <a:p>
                      <a:pPr algn="l" fontAlgn="t"/>
                      <a:r>
                        <a:rPr lang="en-US" sz="800" b="1" i="0" u="none" strike="noStrike" dirty="0">
                          <a:solidFill>
                            <a:schemeClr val="bg1"/>
                          </a:solidFill>
                          <a:effectLst/>
                          <a:latin typeface="Poppins" pitchFamily="2" charset="77"/>
                          <a:cs typeface="Poppins" pitchFamily="2" charset="77"/>
                        </a:rPr>
                        <a:t>Organ Recipient Transportation Coverage</a:t>
                      </a:r>
                    </a:p>
                  </a:txBody>
                  <a:tcPr anchor="ctr">
                    <a:solidFill>
                      <a:schemeClr val="tx1"/>
                    </a:solidFill>
                  </a:tcPr>
                </a:tc>
                <a:tc>
                  <a:txBody>
                    <a:bodyPr/>
                    <a:lstStyle/>
                    <a:p>
                      <a:endParaRPr lang="en-US" sz="800" dirty="0"/>
                    </a:p>
                  </a:txBody>
                  <a:tcPr anchor="ctr">
                    <a:solidFill>
                      <a:schemeClr val="tx1"/>
                    </a:solidFill>
                  </a:tcPr>
                </a:tc>
                <a:tc>
                  <a:txBody>
                    <a:bodyPr/>
                    <a:lstStyle/>
                    <a:p>
                      <a:endParaRPr lang="en-US" sz="800"/>
                    </a:p>
                  </a:txBody>
                  <a:tcPr anchor="ctr">
                    <a:solidFill>
                      <a:schemeClr val="tx1"/>
                    </a:solidFill>
                  </a:tcPr>
                </a:tc>
                <a:tc>
                  <a:txBody>
                    <a:bodyPr/>
                    <a:lstStyle/>
                    <a:p>
                      <a:endParaRPr lang="en-US" sz="800"/>
                    </a:p>
                  </a:txBody>
                  <a:tcPr anchor="ctr">
                    <a:solidFill>
                      <a:schemeClr val="tx1"/>
                    </a:solidFill>
                  </a:tcPr>
                </a:tc>
                <a:tc>
                  <a:txBody>
                    <a:bodyPr/>
                    <a:lstStyle/>
                    <a:p>
                      <a:r>
                        <a:rPr lang="en-US" sz="800" dirty="0">
                          <a:latin typeface="Webdings" pitchFamily="2" charset="2"/>
                        </a:rPr>
                        <a:t>n </a:t>
                      </a:r>
                      <a:r>
                        <a:rPr lang="en-US" sz="800" baseline="30000" dirty="0">
                          <a:latin typeface="Poppins" pitchFamily="2" charset="77"/>
                          <a:cs typeface="Poppins" pitchFamily="2" charset="77"/>
                        </a:rPr>
                        <a:t>1</a:t>
                      </a:r>
                    </a:p>
                  </a:txBody>
                  <a:tcPr anchor="ctr">
                    <a:solidFill>
                      <a:schemeClr val="tx1"/>
                    </a:solidFill>
                  </a:tcPr>
                </a:tc>
                <a:tc>
                  <a:txBody>
                    <a:bodyPr/>
                    <a:lstStyle/>
                    <a:p>
                      <a:endParaRPr lang="en-US" sz="800" dirty="0"/>
                    </a:p>
                  </a:txBody>
                  <a:tcPr anchor="ctr">
                    <a:solidFill>
                      <a:schemeClr val="tx1"/>
                    </a:solidFill>
                  </a:tcPr>
                </a:tc>
                <a:extLst>
                  <a:ext uri="{0D108BD9-81ED-4DB2-BD59-A6C34878D82A}">
                    <a16:rowId xmlns:a16="http://schemas.microsoft.com/office/drawing/2014/main" val="2450401088"/>
                  </a:ext>
                </a:extLst>
              </a:tr>
            </a:tbl>
          </a:graphicData>
        </a:graphic>
      </p:graphicFrame>
    </p:spTree>
    <p:extLst>
      <p:ext uri="{BB962C8B-B14F-4D97-AF65-F5344CB8AC3E}">
        <p14:creationId xmlns:p14="http://schemas.microsoft.com/office/powerpoint/2010/main" val="348528106"/>
      </p:ext>
    </p:extLst>
  </p:cSld>
  <p:clrMapOvr>
    <a:masterClrMapping/>
  </p:clrMapOvr>
</p:sld>
</file>

<file path=ppt/theme/theme1.xml><?xml version="1.0" encoding="utf-8"?>
<a:theme xmlns:a="http://schemas.openxmlformats.org/drawingml/2006/main" name="MASA">
  <a:themeElements>
    <a:clrScheme name="MASA">
      <a:dk1>
        <a:srgbClr val="230871"/>
      </a:dk1>
      <a:lt1>
        <a:srgbClr val="FFFFFF"/>
      </a:lt1>
      <a:dk2>
        <a:srgbClr val="0071CE"/>
      </a:dk2>
      <a:lt2>
        <a:srgbClr val="FFFFFF"/>
      </a:lt2>
      <a:accent1>
        <a:srgbClr val="E64B38"/>
      </a:accent1>
      <a:accent2>
        <a:srgbClr val="FFD040"/>
      </a:accent2>
      <a:accent3>
        <a:srgbClr val="968693"/>
      </a:accent3>
      <a:accent4>
        <a:srgbClr val="54378D"/>
      </a:accent4>
      <a:accent5>
        <a:srgbClr val="7F65A9"/>
      </a:accent5>
      <a:accent6>
        <a:srgbClr val="A996C5"/>
      </a:accent6>
      <a:hlink>
        <a:srgbClr val="0071CE"/>
      </a:hlink>
      <a:folHlink>
        <a:srgbClr val="A996C3"/>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SA" id="{88ED9641-9416-B945-959F-93E71249B652}" vid="{BF9284B3-030E-4B44-8EFF-CFD511DE66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MASA</Template>
  <TotalTime>3217</TotalTime>
  <Words>140</Words>
  <Application>Microsoft Macintosh PowerPoint</Application>
  <PresentationFormat>Custom</PresentationFormat>
  <Paragraphs>52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Aptos</vt:lpstr>
      <vt:lpstr>Aptos Display</vt:lpstr>
      <vt:lpstr>Arial</vt:lpstr>
      <vt:lpstr>Open Sans</vt:lpstr>
      <vt:lpstr>Poppins</vt:lpstr>
      <vt:lpstr>Webdings</vt:lpstr>
      <vt:lpstr>MASA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MM/DD/YYYY</dc:title>
  <dc:creator>Griffin Croft</dc:creator>
  <cp:lastModifiedBy>Griffin Croft</cp:lastModifiedBy>
  <cp:revision>36</cp:revision>
  <dcterms:created xsi:type="dcterms:W3CDTF">2024-03-14T18:51:59Z</dcterms:created>
  <dcterms:modified xsi:type="dcterms:W3CDTF">2025-01-30T21:48:26Z</dcterms:modified>
</cp:coreProperties>
</file>