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handoutMasterIdLst>
    <p:handoutMasterId r:id="rId4"/>
  </p:handoutMasterIdLst>
  <p:sldIdLst>
    <p:sldId id="257" r:id="rId2"/>
    <p:sldId id="258" r:id="rId3"/>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8"/>
    <a:srgbClr val="FFFFFF"/>
    <a:srgbClr val="000000"/>
    <a:srgbClr val="D3C9E0"/>
    <a:srgbClr val="A996C5"/>
    <a:srgbClr val="E64B38"/>
    <a:srgbClr val="7F65A9"/>
    <a:srgbClr val="230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p:restoredTop sz="94673"/>
  </p:normalViewPr>
  <p:slideViewPr>
    <p:cSldViewPr snapToGrid="0">
      <p:cViewPr varScale="1">
        <p:scale>
          <a:sx n="73" d="100"/>
          <a:sy n="73" d="100"/>
        </p:scale>
        <p:origin x="2672" y="56"/>
      </p:cViewPr>
      <p:guideLst/>
    </p:cSldViewPr>
  </p:slideViewPr>
  <p:notesTextViewPr>
    <p:cViewPr>
      <p:scale>
        <a:sx n="1" d="1"/>
        <a:sy n="1" d="1"/>
      </p:scale>
      <p:origin x="0" y="0"/>
    </p:cViewPr>
  </p:notesTextViewPr>
  <p:notesViewPr>
    <p:cSldViewPr snapToGrid="0">
      <p:cViewPr varScale="1">
        <p:scale>
          <a:sx n="105" d="100"/>
          <a:sy n="105" d="100"/>
        </p:scale>
        <p:origin x="44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11A10B66-912B-4493-A4D5-95418776CA59}"/>
    <pc:docChg chg="custSel modMainMaster">
      <pc:chgData name="Elise Yancey" userId="da350038-5415-440d-a3a0-39230d3f8ae8" providerId="ADAL" clId="{11A10B66-912B-4493-A4D5-95418776CA59}" dt="2025-01-31T15:45:25.363" v="0" actId="3626"/>
      <pc:docMkLst>
        <pc:docMk/>
      </pc:docMkLst>
      <pc:sldMasterChg chg="modSldLayout">
        <pc:chgData name="Elise Yancey" userId="da350038-5415-440d-a3a0-39230d3f8ae8" providerId="ADAL" clId="{11A10B66-912B-4493-A4D5-95418776CA59}" dt="2025-01-31T15:45:25.363" v="0" actId="3626"/>
        <pc:sldMasterMkLst>
          <pc:docMk/>
          <pc:sldMasterMk cId="2042602556" sldId="2147483687"/>
        </pc:sldMasterMkLst>
        <pc:sldLayoutChg chg="modSp mod">
          <pc:chgData name="Elise Yancey" userId="da350038-5415-440d-a3a0-39230d3f8ae8" providerId="ADAL" clId="{11A10B66-912B-4493-A4D5-95418776CA59}" dt="2025-01-31T15:45:25.363" v="0" actId="3626"/>
          <pc:sldLayoutMkLst>
            <pc:docMk/>
            <pc:sldMasterMk cId="2042602556" sldId="2147483687"/>
            <pc:sldLayoutMk cId="3697553471" sldId="2147483700"/>
          </pc:sldLayoutMkLst>
          <pc:spChg chg="mod">
            <ac:chgData name="Elise Yancey" userId="da350038-5415-440d-a3a0-39230d3f8ae8" providerId="ADAL" clId="{11A10B66-912B-4493-A4D5-95418776CA59}" dt="2025-01-31T15:45:25.363" v="0" actId="3626"/>
            <ac:spMkLst>
              <pc:docMk/>
              <pc:sldMasterMk cId="2042602556" sldId="2147483687"/>
              <pc:sldLayoutMk cId="3697553471" sldId="2147483700"/>
              <ac:spMk id="8" creationId="{4BB80907-FA2D-9E5E-ED5E-BDE5291F952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3/13/2025</a:t>
            </a:fld>
            <a:endParaRPr lang="en-US"/>
          </a:p>
        </p:txBody>
      </p:sp>
      <p:sp>
        <p:nvSpPr>
          <p:cNvPr id="4" name="Footer Placeholder 3">
            <a:extLst>
              <a:ext uri="{FF2B5EF4-FFF2-40B4-BE49-F238E27FC236}">
                <a16:creationId xmlns=""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Captura de pantalla de un documento&#10;&#10;El contenido generado por IA puede ser incorrecto.">
            <a:extLst>
              <a:ext uri="{FF2B5EF4-FFF2-40B4-BE49-F238E27FC236}">
                <a16:creationId xmlns="" xmlns:a16="http://schemas.microsoft.com/office/drawing/2014/main" id="{2BC0A47F-8A89-DD3B-E59F-DF0B6AA4EBC6}"/>
              </a:ext>
            </a:extLst>
          </p:cNvPr>
          <p:cNvPicPr>
            <a:picLocks noChangeAspect="1"/>
          </p:cNvPicPr>
          <p:nvPr userDrawn="1"/>
        </p:nvPicPr>
        <p:blipFill>
          <a:blip r:embed="rId2"/>
          <a:stretch>
            <a:fillRect/>
          </a:stretch>
        </p:blipFill>
        <p:spPr>
          <a:xfrm>
            <a:off x="0" y="0"/>
            <a:ext cx="7772400" cy="10058400"/>
          </a:xfrm>
          <a:prstGeom prst="rect">
            <a:avLst/>
          </a:prstGeom>
        </p:spPr>
      </p:pic>
      <p:sp>
        <p:nvSpPr>
          <p:cNvPr id="4" name="object 2">
            <a:extLst>
              <a:ext uri="{FF2B5EF4-FFF2-40B4-BE49-F238E27FC236}">
                <a16:creationId xmlns="" xmlns:a16="http://schemas.microsoft.com/office/drawing/2014/main" id="{97CD0D13-C3BF-1045-9B9C-12B95B178EC4}"/>
              </a:ext>
            </a:extLst>
          </p:cNvPr>
          <p:cNvSpPr txBox="1">
            <a:spLocks/>
          </p:cNvSpPr>
          <p:nvPr userDrawn="1"/>
        </p:nvSpPr>
        <p:spPr>
          <a:xfrm>
            <a:off x="430330" y="383901"/>
            <a:ext cx="4748887" cy="412934"/>
          </a:xfrm>
          <a:prstGeom prst="rect">
            <a:avLst/>
          </a:prstGeom>
          <a:solidFill>
            <a:schemeClr val="tx1"/>
          </a:solidFill>
        </p:spPr>
        <p:txBody>
          <a:bodyPr vert="horz" wrap="square" lIns="0" tIns="12700" rIns="0" bIns="0" rtlCol="0">
            <a:spAutoFit/>
          </a:bodyPr>
          <a:lstStyle>
            <a:lvl1pPr>
              <a:defRPr sz="2600" b="1" i="0">
                <a:solidFill>
                  <a:srgbClr val="3C3C72"/>
                </a:solidFill>
                <a:latin typeface="Verdana"/>
                <a:ea typeface="+mj-ea"/>
                <a:cs typeface="Verdana"/>
              </a:defRPr>
            </a:lvl1pPr>
          </a:lstStyle>
          <a:p>
            <a:pPr marL="12700" algn="l" defTabSz="914400" rtl="0">
              <a:spcBef>
                <a:spcPts val="100"/>
              </a:spcBef>
            </a:pPr>
            <a:r>
              <a:rPr lang="es-US" b="1" i="0" u="none" baseline="0" dirty="0">
                <a:latin typeface="Poppins" panose="00000500000000000000" pitchFamily="2" charset="0"/>
                <a:ea typeface="Poppins" panose="00000500000000000000" pitchFamily="2" charset="0"/>
                <a:cs typeface="Poppins" panose="00000500000000000000" pitchFamily="2" charset="0"/>
              </a:rPr>
              <a:t>Comparación de planes</a:t>
            </a:r>
            <a:endParaRPr lang="es-US" kern="0" spc="-50" baseline="0" dirty="0">
              <a:latin typeface="Poppins" panose="00000500000000000000" pitchFamily="2" charset="0"/>
              <a:cs typeface="Poppins" panose="00000500000000000000" pitchFamily="2" charset="0"/>
            </a:endParaRPr>
          </a:p>
        </p:txBody>
      </p:sp>
      <p:sp>
        <p:nvSpPr>
          <p:cNvPr id="5" name="object 4">
            <a:extLst>
              <a:ext uri="{FF2B5EF4-FFF2-40B4-BE49-F238E27FC236}">
                <a16:creationId xmlns="" xmlns:a16="http://schemas.microsoft.com/office/drawing/2014/main" id="{2EA0FC86-EAF0-083A-6D9C-570F1182A007}"/>
              </a:ext>
            </a:extLst>
          </p:cNvPr>
          <p:cNvSpPr txBox="1"/>
          <p:nvPr userDrawn="1"/>
        </p:nvSpPr>
        <p:spPr>
          <a:xfrm>
            <a:off x="442204" y="909633"/>
            <a:ext cx="6701546" cy="1162626"/>
          </a:xfrm>
          <a:prstGeom prst="rect">
            <a:avLst/>
          </a:prstGeom>
          <a:solidFill>
            <a:schemeClr val="tx1"/>
          </a:solidFill>
        </p:spPr>
        <p:txBody>
          <a:bodyPr vert="horz" wrap="square" lIns="0" tIns="9525" rIns="0" bIns="0" rtlCol="0">
            <a:spAutoFit/>
          </a:bodyPr>
          <a:lstStyle/>
          <a:p>
            <a:pPr marL="12700" marR="1950085" indent="4445" algn="l" defTabSz="914400" rtl="0">
              <a:lnSpc>
                <a:spcPct val="101400"/>
              </a:lnSpc>
              <a:spcBef>
                <a:spcPts val="75"/>
              </a:spcBef>
            </a:pPr>
            <a:r>
              <a:rPr lang="es-US" sz="1400" b="1" i="0" u="none" baseline="0" dirty="0">
                <a:solidFill>
                  <a:srgbClr val="3C3B70"/>
                </a:solidFill>
                <a:latin typeface="Poppins" panose="00000500000000000000" pitchFamily="2" charset="0"/>
                <a:ea typeface="Poppins" panose="00000500000000000000" pitchFamily="2" charset="0"/>
                <a:cs typeface="Poppins" panose="00000500000000000000" pitchFamily="2" charset="0"/>
              </a:rPr>
              <a:t>Obtenga cobertura de transporte médico de emergencia para proteger lo más importante</a:t>
            </a:r>
            <a:endParaRPr lang="es-US" sz="1400" kern="0" spc="-40" baseline="0" dirty="0">
              <a:solidFill>
                <a:sysClr val="windowText" lastClr="000000"/>
              </a:solidFill>
              <a:latin typeface="Poppins" panose="00000500000000000000" pitchFamily="2" charset="0"/>
              <a:cs typeface="Poppins" panose="00000500000000000000" pitchFamily="2" charset="0"/>
            </a:endParaRPr>
          </a:p>
          <a:p>
            <a:pPr marL="14604" marR="61594" indent="-635" algn="l" defTabSz="914400" rtl="0">
              <a:lnSpc>
                <a:spcPct val="111100"/>
              </a:lnSpc>
              <a:spcBef>
                <a:spcPts val="1390"/>
              </a:spcBef>
            </a:pPr>
            <a:r>
              <a:rPr lang="es-US" sz="900" b="0" i="0" u="none" baseline="0" dirty="0">
                <a:solidFill>
                  <a:srgbClr val="595959"/>
                </a:solidFill>
                <a:latin typeface="Poppins" panose="00000500000000000000" pitchFamily="2" charset="0"/>
                <a:ea typeface="Poppins" panose="00000500000000000000" pitchFamily="2" charset="0"/>
                <a:cs typeface="Poppins" panose="00000500000000000000" pitchFamily="2" charset="0"/>
              </a:rPr>
              <a:t>Con un plan MASA, tendrá una capa adicional de protección financiera contra los costos de bolsillo del transporte médico. Explore las opciones para comparar los beneficios que se ofrecen en cada plan.</a:t>
            </a:r>
          </a:p>
          <a:p>
            <a:pPr marL="14604" marR="61594" indent="-635" algn="l" defTabSz="914400" rtl="0">
              <a:lnSpc>
                <a:spcPct val="111100"/>
              </a:lnSpc>
              <a:spcBef>
                <a:spcPts val="600"/>
              </a:spcBef>
            </a:pPr>
            <a:r>
              <a:rPr lang="es-US" sz="900" b="0" i="0" u="none" baseline="0" dirty="0">
                <a:solidFill>
                  <a:srgbClr val="595959"/>
                </a:solidFill>
                <a:latin typeface="Poppins" panose="00000500000000000000" pitchFamily="2" charset="0"/>
                <a:ea typeface="Poppins" panose="00000500000000000000" pitchFamily="2" charset="0"/>
                <a:cs typeface="Poppins" panose="00000500000000000000" pitchFamily="2" charset="0"/>
              </a:rPr>
              <a:t>Gane tranquilidad y proteja sus finanzas sabiendo que hay un plan MASA que mejor se adapta a sus necesidades.</a:t>
            </a:r>
          </a:p>
        </p:txBody>
      </p:sp>
    </p:spTree>
    <p:extLst>
      <p:ext uri="{BB962C8B-B14F-4D97-AF65-F5344CB8AC3E}">
        <p14:creationId xmlns:p14="http://schemas.microsoft.com/office/powerpoint/2010/main" val="191255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Fondo blanco con una esquina blanca&#10;&#10;El contenido generado por IA puede ser incorrecto.">
            <a:extLst>
              <a:ext uri="{FF2B5EF4-FFF2-40B4-BE49-F238E27FC236}">
                <a16:creationId xmlns="" xmlns:a16="http://schemas.microsoft.com/office/drawing/2014/main" id="{635A9F4C-F161-D2B3-7346-100F6F8A914C}"/>
              </a:ext>
            </a:extLst>
          </p:cNvPr>
          <p:cNvPicPr>
            <a:picLocks noChangeAspect="1"/>
          </p:cNvPicPr>
          <p:nvPr userDrawn="1"/>
        </p:nvPicPr>
        <p:blipFill>
          <a:blip r:embed="rId2"/>
          <a:stretch>
            <a:fillRect/>
          </a:stretch>
        </p:blipFill>
        <p:spPr>
          <a:xfrm>
            <a:off x="0" y="0"/>
            <a:ext cx="7772400" cy="10058400"/>
          </a:xfrm>
          <a:prstGeom prst="rect">
            <a:avLst/>
          </a:prstGeom>
        </p:spPr>
      </p:pic>
      <p:sp>
        <p:nvSpPr>
          <p:cNvPr id="8" name="TextBox 7">
            <a:extLst>
              <a:ext uri="{FF2B5EF4-FFF2-40B4-BE49-F238E27FC236}">
                <a16:creationId xmlns="" xmlns:a16="http://schemas.microsoft.com/office/drawing/2014/main" id="{4BB80907-FA2D-9E5E-ED5E-BDE5291F9524}"/>
              </a:ext>
            </a:extLst>
          </p:cNvPr>
          <p:cNvSpPr txBox="1"/>
          <p:nvPr userDrawn="1"/>
        </p:nvSpPr>
        <p:spPr>
          <a:xfrm>
            <a:off x="418454" y="442928"/>
            <a:ext cx="6333409" cy="2184893"/>
          </a:xfrm>
          <a:prstGeom prst="rect">
            <a:avLst/>
          </a:prstGeom>
          <a:noFill/>
        </p:spPr>
        <p:txBody>
          <a:bodyPr wrap="square" rtlCol="0">
            <a:spAutoFit/>
          </a:bodyPr>
          <a:lstStyle/>
          <a:p>
            <a:pPr algn="l" rtl="0">
              <a:lnSpc>
                <a:spcPct val="114000"/>
              </a:lnSpc>
            </a:pPr>
            <a:r>
              <a:rPr lang="es-US" sz="600" b="1" i="0" u="none" baseline="0" dirty="0">
                <a:solidFill>
                  <a:srgbClr val="454548"/>
                </a:solidFill>
                <a:latin typeface="Open Sans" pitchFamily="2" charset="0"/>
                <a:ea typeface="Open Sans" pitchFamily="2" charset="0"/>
                <a:cs typeface="Open Sans" pitchFamily="2" charset="0"/>
              </a:rPr>
              <a:t>Territorios de cobertura</a:t>
            </a:r>
          </a:p>
          <a:p>
            <a:pPr algn="l" rtl="0">
              <a:lnSpc>
                <a:spcPct val="114000"/>
              </a:lnSpc>
            </a:pPr>
            <a:r>
              <a:rPr lang="es-US" sz="600" b="0" i="0" u="none" baseline="0" dirty="0">
                <a:solidFill>
                  <a:srgbClr val="454548"/>
                </a:solidFill>
                <a:latin typeface="Open Sans" pitchFamily="2" charset="0"/>
                <a:ea typeface="Open Sans" pitchFamily="2" charset="0"/>
                <a:cs typeface="Open Sans" pitchFamily="2" charset="0"/>
              </a:rPr>
              <a:t>1: Solo Estados Unidos | 2: Solo Estados Unidos y Canadá | 3: Estados Unidos, Canadá, México, el Caribe (excluyendo Cuba), las Bahamas y las Bermudas | </a:t>
            </a:r>
          </a:p>
          <a:p>
            <a:pPr algn="l" rtl="0">
              <a:lnSpc>
                <a:spcPct val="114000"/>
              </a:lnSpc>
            </a:pPr>
            <a:r>
              <a:rPr lang="es-US" sz="600" b="0" i="0" u="none" baseline="0" dirty="0">
                <a:solidFill>
                  <a:srgbClr val="454548"/>
                </a:solidFill>
                <a:latin typeface="Open Sans" pitchFamily="2" charset="0"/>
                <a:ea typeface="Open Sans" pitchFamily="2" charset="0"/>
                <a:cs typeface="Open Sans" pitchFamily="2" charset="0"/>
              </a:rPr>
              <a:t>4: Cobertura mundial que incluye todas las regiones excepto la Antártida y aquellas que no estén prohibidas por la ley de los EE. UU. o las alertas de viaje de los EE. UU.</a:t>
            </a:r>
          </a:p>
          <a:p>
            <a:pPr algn="l" rtl="0">
              <a:lnSpc>
                <a:spcPct val="114000"/>
              </a:lnSpc>
            </a:pPr>
            <a:endParaRPr lang="es-US" sz="600" dirty="0">
              <a:solidFill>
                <a:srgbClr val="454548"/>
              </a:solidFill>
              <a:latin typeface="Open Sans" pitchFamily="2" charset="0"/>
              <a:ea typeface="Open Sans" pitchFamily="2" charset="0"/>
              <a:cs typeface="Open Sans" pitchFamily="2" charset="0"/>
            </a:endParaRPr>
          </a:p>
          <a:p>
            <a:pPr algn="l" rtl="0">
              <a:lnSpc>
                <a:spcPct val="114000"/>
              </a:lnSpc>
            </a:pPr>
            <a:r>
              <a:rPr lang="es-US" sz="600" b="1" i="0" u="none" baseline="0" dirty="0">
                <a:solidFill>
                  <a:srgbClr val="454548"/>
                </a:solidFill>
                <a:latin typeface="Open Sans" pitchFamily="2" charset="0"/>
                <a:ea typeface="Open Sans" pitchFamily="2" charset="0"/>
                <a:cs typeface="Open Sans" pitchFamily="2" charset="0"/>
              </a:rPr>
              <a:t>Descargo de responsabilidad</a:t>
            </a:r>
            <a:endParaRPr lang="es-US" sz="600" dirty="0">
              <a:solidFill>
                <a:srgbClr val="454548"/>
              </a:solidFill>
              <a:latin typeface="Open Sans" pitchFamily="2" charset="0"/>
              <a:ea typeface="Open Sans" pitchFamily="2" charset="0"/>
              <a:cs typeface="Open Sans" pitchFamily="2" charset="0"/>
            </a:endParaRPr>
          </a:p>
          <a:p>
            <a:pPr algn="l" rtl="0">
              <a:lnSpc>
                <a:spcPct val="114000"/>
              </a:lnSpc>
            </a:pPr>
            <a:r>
              <a:rPr lang="es-US" sz="600" b="0" i="0" u="none" baseline="0" dirty="0">
                <a:solidFill>
                  <a:srgbClr val="454548"/>
                </a:solidFill>
                <a:latin typeface="Open Sans" pitchFamily="2" charset="0"/>
                <a:ea typeface="Open Sans" pitchFamily="2" charset="0"/>
                <a:cs typeface="Open Sans" pitchFamily="2" charset="0"/>
              </a:rPr>
              <a:t>Este material tiene fines informativos únicamente y no da ninguna cobertura. Los beneficios listados y sus descripciones no garantizan la cobertura ni representan los términos y condiciones completos aplicables para el uso, y es posible que solo se ofrezcan en algunas membresías o pólizas. Las primas, los beneficios y la cobertura varían según el plan seleccionado. Para obtener una lista completa de beneficios, primas, términos, condiciones y restricciones, consulte el acuerdo de servicios para miembros o la póliza correspondiente a su estado. Para obtener información adicional y revelaciones sobre los planes de MASA, visite: https://info.masaglobal.com/disclaimers</a:t>
            </a:r>
          </a:p>
          <a:p>
            <a:pPr algn="l" rtl="0">
              <a:lnSpc>
                <a:spcPct val="114000"/>
              </a:lnSpc>
            </a:pPr>
            <a:endParaRPr lang="es-US" sz="600" dirty="0">
              <a:solidFill>
                <a:srgbClr val="454548"/>
              </a:solidFill>
              <a:latin typeface="Open Sans" pitchFamily="2" charset="0"/>
              <a:ea typeface="Open Sans" pitchFamily="2" charset="0"/>
              <a:cs typeface="Open Sans" pitchFamily="2" charset="0"/>
            </a:endParaRPr>
          </a:p>
          <a:p>
            <a:pPr algn="l" rtl="0">
              <a:lnSpc>
                <a:spcPct val="114000"/>
              </a:lnSpc>
            </a:pPr>
            <a:r>
              <a:rPr lang="es-US" sz="1200" b="1" i="0" u="none" baseline="0" dirty="0">
                <a:solidFill>
                  <a:srgbClr val="454548"/>
                </a:solidFill>
                <a:latin typeface="Open Sans" pitchFamily="2" charset="0"/>
                <a:ea typeface="Open Sans" pitchFamily="2" charset="0"/>
                <a:cs typeface="Open Sans" pitchFamily="2" charset="0"/>
              </a:rPr>
              <a:t>Residentes de WY: MASA, Medical Air Services Association, Inc. ofrece un plan de membresía y no una cobertura de seguro, y las distintas ofertas de descuentos para servicios de ambulancia aérea que se ofrecen en virtud de dicha membresía variarán según el proveedor y los servicios que se presten. Para obtener más información, visite www.masaaccess.com o llame al 800-643-9023.</a:t>
            </a:r>
          </a:p>
        </p:txBody>
      </p:sp>
    </p:spTree>
    <p:extLst>
      <p:ext uri="{BB962C8B-B14F-4D97-AF65-F5344CB8AC3E}">
        <p14:creationId xmlns:p14="http://schemas.microsoft.com/office/powerpoint/2010/main" val="3697553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pPr algn="l" rtl="0"/>
            <a:r>
              <a:rPr lang="es-US" b="0" i="0" u="none" baseline="0"/>
              <a:t>Haga clic para editar el estilo del título maestro</a:t>
            </a:r>
          </a:p>
        </p:txBody>
      </p:sp>
      <p:sp>
        <p:nvSpPr>
          <p:cNvPr id="3" name="Text Placeholder 2">
            <a:extLst>
              <a:ext uri="{FF2B5EF4-FFF2-40B4-BE49-F238E27FC236}">
                <a16:creationId xmlns=""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lgn="l" rtl="0"/>
            <a:r>
              <a:rPr lang="es-US" b="0" i="0" u="none" baseline="0"/>
              <a:t>Haga clic para editar los estilos de texto maestro</a:t>
            </a:r>
          </a:p>
          <a:p>
            <a:pPr lvl="1" algn="l" rtl="0"/>
            <a:r>
              <a:rPr lang="es-US" b="0" i="0" u="none" baseline="0"/>
              <a:t>Segundo nivel</a:t>
            </a:r>
          </a:p>
          <a:p>
            <a:pPr lvl="2" algn="l" rtl="0"/>
            <a:r>
              <a:rPr lang="es-US" b="0" i="0" u="none" baseline="0"/>
              <a:t>Tercer nivel</a:t>
            </a:r>
          </a:p>
          <a:p>
            <a:pPr lvl="3" algn="l" rtl="0"/>
            <a:r>
              <a:rPr lang="es-US" b="0" i="0" u="none" baseline="0"/>
              <a:t>Cuarto nivel</a:t>
            </a:r>
          </a:p>
          <a:p>
            <a:pPr lvl="4" algn="l" rtl="0"/>
            <a:r>
              <a:rPr lang="es-US" b="0" i="0" u="none" baseline="0"/>
              <a:t>Quinto nivel</a:t>
            </a:r>
          </a:p>
        </p:txBody>
      </p:sp>
      <p:sp>
        <p:nvSpPr>
          <p:cNvPr id="4" name="Date Placeholder 3">
            <a:extLst>
              <a:ext uri="{FF2B5EF4-FFF2-40B4-BE49-F238E27FC236}">
                <a16:creationId xmlns=""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pPr algn="l" rtl="0"/>
            <a:fld id="{C764DE79-268F-4C1A-8933-263129D2AF90}" type="datetimeFigureOut">
              <a:rPr lang="zh-CN" altLang="en-US"/>
              <a:t>2025/3/13</a:t>
            </a:fld>
            <a:endParaRPr lang="es-US" dirty="0"/>
          </a:p>
        </p:txBody>
      </p:sp>
      <p:sp>
        <p:nvSpPr>
          <p:cNvPr id="5" name="Footer Placeholder 4">
            <a:extLst>
              <a:ext uri="{FF2B5EF4-FFF2-40B4-BE49-F238E27FC236}">
                <a16:creationId xmlns=""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s-US" dirty="0"/>
          </a:p>
        </p:txBody>
      </p:sp>
      <p:sp>
        <p:nvSpPr>
          <p:cNvPr id="6" name="Slide Number Placeholder 5">
            <a:extLst>
              <a:ext uri="{FF2B5EF4-FFF2-40B4-BE49-F238E27FC236}">
                <a16:creationId xmlns=""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pPr algn="l" rtl="0"/>
            <a:fld id="{48F63A3B-78C7-47BE-AE5E-E10140E04643}" type="slidenum">
              <a:rPr/>
              <a:t>‹#›</a:t>
            </a:fld>
            <a:endParaRPr lang="es-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s-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71415B7-5D59-9FD0-E036-2062A9280B72}"/>
              </a:ext>
            </a:extLst>
          </p:cNvPr>
          <p:cNvGraphicFramePr>
            <a:graphicFrameLocks noGrp="1"/>
          </p:cNvGraphicFramePr>
          <p:nvPr>
            <p:extLst>
              <p:ext uri="{D42A27DB-BD31-4B8C-83A1-F6EECF244321}">
                <p14:modId xmlns:p14="http://schemas.microsoft.com/office/powerpoint/2010/main" val="3826240047"/>
              </p:ext>
            </p:extLst>
          </p:nvPr>
        </p:nvGraphicFramePr>
        <p:xfrm>
          <a:off x="445995" y="2255520"/>
          <a:ext cx="6858000" cy="6144768"/>
        </p:xfrm>
        <a:graphic>
          <a:graphicData uri="http://schemas.openxmlformats.org/drawingml/2006/table">
            <a:tbl>
              <a:tblPr firstRow="1" bandRow="1">
                <a:tableStyleId>{5C22544A-7EE6-4342-B048-85BDC9FD1C3A}</a:tableStyleId>
              </a:tblPr>
              <a:tblGrid>
                <a:gridCol w="2915514">
                  <a:extLst>
                    <a:ext uri="{9D8B030D-6E8A-4147-A177-3AD203B41FA5}">
                      <a16:colId xmlns="" xmlns:a16="http://schemas.microsoft.com/office/drawing/2014/main" val="463931578"/>
                    </a:ext>
                  </a:extLst>
                </a:gridCol>
                <a:gridCol w="731520">
                  <a:extLst>
                    <a:ext uri="{9D8B030D-6E8A-4147-A177-3AD203B41FA5}">
                      <a16:colId xmlns="" xmlns:a16="http://schemas.microsoft.com/office/drawing/2014/main" val="617857949"/>
                    </a:ext>
                  </a:extLst>
                </a:gridCol>
                <a:gridCol w="757645">
                  <a:extLst>
                    <a:ext uri="{9D8B030D-6E8A-4147-A177-3AD203B41FA5}">
                      <a16:colId xmlns="" xmlns:a16="http://schemas.microsoft.com/office/drawing/2014/main" val="3835174812"/>
                    </a:ext>
                  </a:extLst>
                </a:gridCol>
                <a:gridCol w="748937">
                  <a:extLst>
                    <a:ext uri="{9D8B030D-6E8A-4147-A177-3AD203B41FA5}">
                      <a16:colId xmlns="" xmlns:a16="http://schemas.microsoft.com/office/drawing/2014/main" val="1783301157"/>
                    </a:ext>
                  </a:extLst>
                </a:gridCol>
                <a:gridCol w="731520">
                  <a:extLst>
                    <a:ext uri="{9D8B030D-6E8A-4147-A177-3AD203B41FA5}">
                      <a16:colId xmlns="" xmlns:a16="http://schemas.microsoft.com/office/drawing/2014/main" val="4138530766"/>
                    </a:ext>
                  </a:extLst>
                </a:gridCol>
                <a:gridCol w="972864">
                  <a:extLst>
                    <a:ext uri="{9D8B030D-6E8A-4147-A177-3AD203B41FA5}">
                      <a16:colId xmlns="" xmlns:a16="http://schemas.microsoft.com/office/drawing/2014/main" val="1010597147"/>
                    </a:ext>
                  </a:extLst>
                </a:gridCol>
              </a:tblGrid>
              <a:tr h="384048">
                <a:tc>
                  <a:txBody>
                    <a:bodyPr/>
                    <a:lstStyle/>
                    <a:p>
                      <a:pPr algn="l" rtl="0"/>
                      <a:endParaRPr lang="es-US" sz="800" dirty="0">
                        <a:solidFill>
                          <a:schemeClr val="tx1"/>
                        </a:solidFill>
                        <a:latin typeface="Poppins" pitchFamily="2" charset="77"/>
                        <a:cs typeface="Poppins" pitchFamily="2" charset="77"/>
                      </a:endParaRPr>
                    </a:p>
                  </a:txBody>
                  <a:tcPr anchor="ctr">
                    <a:solidFill>
                      <a:schemeClr val="accent4"/>
                    </a:solidFill>
                  </a:tcPr>
                </a:tc>
                <a:tc>
                  <a:txBody>
                    <a:bodyPr/>
                    <a:lstStyle/>
                    <a:p>
                      <a:pPr algn="l" rtl="0" fontAlgn="ctr"/>
                      <a:r>
                        <a:rPr lang="es-US" sz="800" b="1" i="0" u="none" strike="noStrike" baseline="0">
                          <a:solidFill>
                            <a:schemeClr val="tx1"/>
                          </a:solidFill>
                          <a:effectLst/>
                          <a:latin typeface="Poppins" pitchFamily="2" charset="77"/>
                          <a:ea typeface="Poppins" pitchFamily="2" charset="77"/>
                          <a:cs typeface="Poppins" pitchFamily="2" charset="77"/>
                        </a:rPr>
                        <a:t>Essentials</a:t>
                      </a:r>
                    </a:p>
                  </a:txBody>
                  <a:tcPr anchor="ctr">
                    <a:solidFill>
                      <a:schemeClr val="accent4"/>
                    </a:solidFill>
                  </a:tcPr>
                </a:tc>
                <a:tc>
                  <a:txBody>
                    <a:bodyPr/>
                    <a:lstStyle/>
                    <a:p>
                      <a:pPr algn="l" rtl="0" fontAlgn="ctr"/>
                      <a:r>
                        <a:rPr lang="es-US" sz="800" b="1" i="0" u="none" strike="noStrike" baseline="0">
                          <a:solidFill>
                            <a:schemeClr val="tx1"/>
                          </a:solidFill>
                          <a:effectLst/>
                          <a:latin typeface="Poppins" pitchFamily="2" charset="77"/>
                          <a:ea typeface="Poppins" pitchFamily="2" charset="77"/>
                          <a:cs typeface="Poppins" pitchFamily="2" charset="77"/>
                        </a:rPr>
                        <a:t>Emergent Plus</a:t>
                      </a:r>
                    </a:p>
                  </a:txBody>
                  <a:tcPr anchor="ctr">
                    <a:solidFill>
                      <a:schemeClr val="accent4"/>
                    </a:solidFill>
                  </a:tcPr>
                </a:tc>
                <a:tc>
                  <a:txBody>
                    <a:bodyPr/>
                    <a:lstStyle/>
                    <a:p>
                      <a:pPr algn="l" rtl="0" fontAlgn="ctr"/>
                      <a:r>
                        <a:rPr lang="es-US" sz="800" b="1" i="0" u="none" strike="noStrike" baseline="0">
                          <a:solidFill>
                            <a:schemeClr val="tx1"/>
                          </a:solidFill>
                          <a:effectLst/>
                          <a:latin typeface="Poppins" pitchFamily="2" charset="77"/>
                          <a:ea typeface="Poppins" pitchFamily="2" charset="77"/>
                          <a:cs typeface="Poppins" pitchFamily="2" charset="77"/>
                        </a:rPr>
                        <a:t>Emergent Premier</a:t>
                      </a:r>
                    </a:p>
                  </a:txBody>
                  <a:tcPr anchor="ctr">
                    <a:solidFill>
                      <a:schemeClr val="accent4"/>
                    </a:solidFill>
                  </a:tcPr>
                </a:tc>
                <a:tc>
                  <a:txBody>
                    <a:bodyPr/>
                    <a:lstStyle/>
                    <a:p>
                      <a:pPr algn="l" rtl="0" fontAlgn="ctr"/>
                      <a:r>
                        <a:rPr lang="es-US" sz="800" b="1" i="0" u="none" strike="noStrike" baseline="0">
                          <a:solidFill>
                            <a:schemeClr val="tx1"/>
                          </a:solidFill>
                          <a:effectLst/>
                          <a:latin typeface="Poppins" pitchFamily="2" charset="77"/>
                          <a:ea typeface="Poppins" pitchFamily="2" charset="77"/>
                          <a:cs typeface="Poppins" pitchFamily="2" charset="77"/>
                        </a:rPr>
                        <a:t>Platinum</a:t>
                      </a:r>
                    </a:p>
                  </a:txBody>
                  <a:tcPr anchor="ctr">
                    <a:solidFill>
                      <a:schemeClr val="accent4"/>
                    </a:solidFill>
                  </a:tcPr>
                </a:tc>
                <a:tc>
                  <a:txBody>
                    <a:bodyPr/>
                    <a:lstStyle/>
                    <a:p>
                      <a:pPr algn="l" rtl="0" fontAlgn="t"/>
                      <a:r>
                        <a:rPr lang="es-US" sz="800" b="1" i="0" u="none" strike="noStrike" baseline="0">
                          <a:solidFill>
                            <a:schemeClr val="tx1"/>
                          </a:solidFill>
                          <a:effectLst/>
                          <a:latin typeface="Poppins" pitchFamily="2" charset="77"/>
                          <a:ea typeface="Poppins" pitchFamily="2" charset="77"/>
                          <a:cs typeface="Poppins" pitchFamily="2" charset="77"/>
                        </a:rPr>
                        <a:t>Complemento Family+ </a:t>
                      </a:r>
                    </a:p>
                  </a:txBody>
                  <a:tcPr anchor="ctr">
                    <a:solidFill>
                      <a:schemeClr val="accent4"/>
                    </a:solidFill>
                  </a:tcPr>
                </a:tc>
                <a:extLst>
                  <a:ext uri="{0D108BD9-81ED-4DB2-BD59-A6C34878D82A}">
                    <a16:rowId xmlns="" xmlns:a16="http://schemas.microsoft.com/office/drawing/2014/main" val="937156973"/>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ambulancia terrestre de emergencia</a:t>
                      </a:r>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extLst>
                  <a:ext uri="{0D108BD9-81ED-4DB2-BD59-A6C34878D82A}">
                    <a16:rowId xmlns="" xmlns:a16="http://schemas.microsoft.com/office/drawing/2014/main" val="2003876479"/>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ambulancia aérea de emergencia</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accent4">
                        <a:alpha val="5000"/>
                      </a:schemeClr>
                    </a:solidFill>
                  </a:tcPr>
                </a:tc>
                <a:extLst>
                  <a:ext uri="{0D108BD9-81ED-4DB2-BD59-A6C34878D82A}">
                    <a16:rowId xmlns="" xmlns:a16="http://schemas.microsoft.com/office/drawing/2014/main" val="2031170236"/>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ambulancia de hospital a hospital</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tx1"/>
                    </a:solidFill>
                  </a:tcPr>
                </a:tc>
                <a:extLst>
                  <a:ext uri="{0D108BD9-81ED-4DB2-BD59-A6C34878D82A}">
                    <a16:rowId xmlns="" xmlns:a16="http://schemas.microsoft.com/office/drawing/2014/main" val="3437938605"/>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repatriación cerca de casa</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2</a:t>
                      </a:r>
                    </a:p>
                  </a:txBody>
                  <a:tcPr anchor="ctr">
                    <a:solidFill>
                      <a:schemeClr val="accent4">
                        <a:alpha val="5000"/>
                      </a:schemeClr>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accent4">
                        <a:alpha val="5000"/>
                      </a:schemeClr>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4</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extLst>
                  <a:ext uri="{0D108BD9-81ED-4DB2-BD59-A6C34878D82A}">
                    <a16:rowId xmlns="" xmlns:a16="http://schemas.microsoft.com/office/drawing/2014/main" val="1061391966"/>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de regreso de menores</a:t>
                      </a:r>
                    </a:p>
                  </a:txBody>
                  <a:tcPr anchor="ctr">
                    <a:solidFill>
                      <a:schemeClr val="tx1"/>
                    </a:solidFill>
                  </a:tcPr>
                </a:tc>
                <a:tc>
                  <a:txBody>
                    <a:bodyPr/>
                    <a:lstStyle/>
                    <a:p>
                      <a:endParaRPr lang="es-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s-US" sz="800" baseline="30000" dirty="0">
                        <a:latin typeface="Poppins" pitchFamily="2" charset="77"/>
                        <a:cs typeface="Poppins" pitchFamily="2" charset="77"/>
                      </a:endParaRP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tx1"/>
                    </a:solidFill>
                  </a:tcPr>
                </a:tc>
                <a:tc>
                  <a:txBody>
                    <a:bodyPr/>
                    <a:lstStyle/>
                    <a:p>
                      <a:endParaRPr lang="es-US" sz="800" baseline="30000" dirty="0">
                        <a:latin typeface="Poppins" pitchFamily="2" charset="77"/>
                        <a:cs typeface="Poppins" pitchFamily="2" charset="77"/>
                      </a:endParaRPr>
                    </a:p>
                  </a:txBody>
                  <a:tcPr anchor="ctr">
                    <a:solidFill>
                      <a:schemeClr val="tx1"/>
                    </a:solidFill>
                  </a:tcPr>
                </a:tc>
                <a:extLst>
                  <a:ext uri="{0D108BD9-81ED-4DB2-BD59-A6C34878D82A}">
                    <a16:rowId xmlns="" xmlns:a16="http://schemas.microsoft.com/office/drawing/2014/main" val="3309102074"/>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de regreso de mascotas</a:t>
                      </a:r>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s-US" sz="800" baseline="30000" dirty="0">
                        <a:latin typeface="Poppins" pitchFamily="2" charset="77"/>
                        <a:cs typeface="Poppins" pitchFamily="2" charset="77"/>
                      </a:endParaRP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s-US" sz="800" baseline="30000" dirty="0">
                        <a:latin typeface="Poppins" pitchFamily="2" charset="77"/>
                        <a:cs typeface="Poppins" pitchFamily="2" charset="77"/>
                      </a:endParaRPr>
                    </a:p>
                  </a:txBody>
                  <a:tcPr anchor="ctr">
                    <a:solidFill>
                      <a:schemeClr val="accent4">
                        <a:alpha val="5000"/>
                      </a:schemeClr>
                    </a:solidFill>
                  </a:tcPr>
                </a:tc>
                <a:extLst>
                  <a:ext uri="{0D108BD9-81ED-4DB2-BD59-A6C34878D82A}">
                    <a16:rowId xmlns="" xmlns:a16="http://schemas.microsoft.com/office/drawing/2014/main" val="3117632133"/>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para atención continua después del ingreso</a:t>
                      </a:r>
                    </a:p>
                  </a:txBody>
                  <a:tcPr anchor="ctr">
                    <a:solidFill>
                      <a:schemeClr val="tx1"/>
                    </a:solidFill>
                  </a:tcPr>
                </a:tc>
                <a:tc>
                  <a:txBody>
                    <a:bodyPr/>
                    <a:lstStyle/>
                    <a:p>
                      <a:endParaRPr lang="es-US" sz="800" dirty="0"/>
                    </a:p>
                  </a:txBody>
                  <a:tcPr anchor="ctr">
                    <a:solidFill>
                      <a:schemeClr val="tx1"/>
                    </a:solidFill>
                  </a:tcPr>
                </a:tc>
                <a:tc>
                  <a:txBody>
                    <a:bodyPr/>
                    <a:lstStyle/>
                    <a:p>
                      <a:endParaRPr lang="es-US" sz="800" dirty="0"/>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1</a:t>
                      </a:r>
                    </a:p>
                  </a:txBody>
                  <a:tcPr anchor="ctr">
                    <a:solidFill>
                      <a:schemeClr val="tx1"/>
                    </a:solidFill>
                  </a:tcPr>
                </a:tc>
                <a:tc>
                  <a:txBody>
                    <a:bodyPr/>
                    <a:lstStyle/>
                    <a:p>
                      <a:endParaRPr lang="es-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1</a:t>
                      </a:r>
                    </a:p>
                  </a:txBody>
                  <a:tcPr anchor="ctr">
                    <a:solidFill>
                      <a:schemeClr val="tx1"/>
                    </a:solidFill>
                  </a:tcPr>
                </a:tc>
                <a:extLst>
                  <a:ext uri="{0D108BD9-81ED-4DB2-BD59-A6C34878D82A}">
                    <a16:rowId xmlns="" xmlns:a16="http://schemas.microsoft.com/office/drawing/2014/main" val="123230550"/>
                  </a:ext>
                </a:extLst>
              </a:tr>
              <a:tr h="384048">
                <a:tc>
                  <a:txBody>
                    <a:bodyPr/>
                    <a:lstStyle/>
                    <a:p>
                      <a:pPr algn="l" rtl="0" fontAlgn="t"/>
                      <a:r>
                        <a:rPr lang="es-US" sz="800" b="1" i="0" u="none" strike="noStrike" baseline="0" dirty="0">
                          <a:solidFill>
                            <a:schemeClr val="bg1"/>
                          </a:solidFill>
                          <a:effectLst/>
                          <a:latin typeface="Poppins" pitchFamily="2" charset="77"/>
                          <a:ea typeface="Poppins" pitchFamily="2" charset="77"/>
                          <a:cs typeface="Poppins" pitchFamily="2" charset="77"/>
                        </a:rPr>
                        <a:t>Protección de gastos por enfermedad mientras </a:t>
                      </a:r>
                      <a:r>
                        <a:rPr lang="es-US" sz="800" b="1" i="0" u="none" strike="noStrike" baseline="0" dirty="0" smtClean="0">
                          <a:solidFill>
                            <a:schemeClr val="bg1"/>
                          </a:solidFill>
                          <a:effectLst/>
                          <a:latin typeface="Poppins" pitchFamily="2" charset="77"/>
                          <a:ea typeface="Poppins" pitchFamily="2" charset="77"/>
                          <a:cs typeface="Poppins" pitchFamily="2" charset="77"/>
                        </a:rPr>
                        <a:t/>
                      </a:r>
                      <a:br>
                        <a:rPr lang="es-US" sz="800" b="1" i="0" u="none" strike="noStrike" baseline="0" dirty="0" smtClean="0">
                          <a:solidFill>
                            <a:schemeClr val="bg1"/>
                          </a:solidFill>
                          <a:effectLst/>
                          <a:latin typeface="Poppins" pitchFamily="2" charset="77"/>
                          <a:ea typeface="Poppins" pitchFamily="2" charset="77"/>
                          <a:cs typeface="Poppins" pitchFamily="2" charset="77"/>
                        </a:rPr>
                      </a:br>
                      <a:r>
                        <a:rPr lang="es-US" sz="800" b="1" i="0" u="none" strike="noStrike" baseline="0" dirty="0" smtClean="0">
                          <a:solidFill>
                            <a:schemeClr val="bg1"/>
                          </a:solidFill>
                          <a:effectLst/>
                          <a:latin typeface="Poppins" pitchFamily="2" charset="77"/>
                          <a:ea typeface="Poppins" pitchFamily="2" charset="77"/>
                          <a:cs typeface="Poppins" pitchFamily="2" charset="77"/>
                        </a:rPr>
                        <a:t>está </a:t>
                      </a:r>
                      <a:r>
                        <a:rPr lang="es-US" sz="800" b="1" i="0" u="none" strike="noStrike" baseline="0" dirty="0">
                          <a:solidFill>
                            <a:schemeClr val="bg1"/>
                          </a:solidFill>
                          <a:effectLst/>
                          <a:latin typeface="Poppins" pitchFamily="2" charset="77"/>
                          <a:ea typeface="Poppins" pitchFamily="2" charset="77"/>
                          <a:cs typeface="Poppins" pitchFamily="2" charset="77"/>
                        </a:rPr>
                        <a:t>fuera de casa</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4</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extLst>
                  <a:ext uri="{0D108BD9-81ED-4DB2-BD59-A6C34878D82A}">
                    <a16:rowId xmlns="" xmlns:a16="http://schemas.microsoft.com/office/drawing/2014/main" val="3941727503"/>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de regreso de pacientes</a:t>
                      </a:r>
                    </a:p>
                  </a:txBody>
                  <a:tcPr anchor="ctr">
                    <a:solidFill>
                      <a:schemeClr val="tx1"/>
                    </a:solidFill>
                  </a:tcPr>
                </a:tc>
                <a:tc>
                  <a:txBody>
                    <a:bodyPr/>
                    <a:lstStyle/>
                    <a:p>
                      <a:endParaRPr lang="es-US" sz="800" dirty="0"/>
                    </a:p>
                  </a:txBody>
                  <a:tcPr anchor="ctr">
                    <a:solidFill>
                      <a:schemeClr val="tx1"/>
                    </a:solidFill>
                  </a:tcPr>
                </a:tc>
                <a:tc>
                  <a:txBody>
                    <a:bodyPr/>
                    <a:lstStyle/>
                    <a:p>
                      <a:endParaRPr lang="es-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s-US" sz="800" baseline="30000" dirty="0">
                        <a:latin typeface="Poppins" pitchFamily="2" charset="77"/>
                        <a:cs typeface="Poppins" pitchFamily="2" charset="77"/>
                      </a:endParaRPr>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4</a:t>
                      </a:r>
                    </a:p>
                  </a:txBody>
                  <a:tcPr anchor="ctr">
                    <a:solidFill>
                      <a:schemeClr val="tx1"/>
                    </a:solidFill>
                  </a:tcPr>
                </a:tc>
                <a:tc>
                  <a:txBody>
                    <a:bodyPr/>
                    <a:lstStyle/>
                    <a:p>
                      <a:endParaRPr lang="es-US" sz="800" dirty="0"/>
                    </a:p>
                  </a:txBody>
                  <a:tcPr anchor="ctr">
                    <a:solidFill>
                      <a:schemeClr val="tx1"/>
                    </a:solidFill>
                  </a:tcPr>
                </a:tc>
                <a:extLst>
                  <a:ext uri="{0D108BD9-81ED-4DB2-BD59-A6C34878D82A}">
                    <a16:rowId xmlns="" xmlns:a16="http://schemas.microsoft.com/office/drawing/2014/main" val="1010010221"/>
                  </a:ext>
                </a:extLst>
              </a:tr>
              <a:tr h="384048">
                <a:tc>
                  <a:txBody>
                    <a:bodyPr/>
                    <a:lstStyle/>
                    <a:p>
                      <a:pPr algn="l" rtl="0" fontAlgn="t"/>
                      <a:r>
                        <a:rPr lang="es-US" sz="800" b="1" i="0" u="none" strike="noStrike" baseline="0" dirty="0">
                          <a:solidFill>
                            <a:schemeClr val="bg1"/>
                          </a:solidFill>
                          <a:effectLst/>
                          <a:latin typeface="Poppins" pitchFamily="2" charset="77"/>
                          <a:ea typeface="Poppins" pitchFamily="2" charset="77"/>
                          <a:cs typeface="Poppins" pitchFamily="2" charset="77"/>
                        </a:rPr>
                        <a:t>Cobertura de transporte de emergencia </a:t>
                      </a:r>
                      <a:r>
                        <a:rPr lang="es-US" sz="800" b="1" i="0" u="none" strike="noStrike" baseline="0" dirty="0" smtClean="0">
                          <a:solidFill>
                            <a:schemeClr val="bg1"/>
                          </a:solidFill>
                          <a:effectLst/>
                          <a:latin typeface="Poppins" pitchFamily="2" charset="77"/>
                          <a:ea typeface="Poppins" pitchFamily="2" charset="77"/>
                          <a:cs typeface="Poppins" pitchFamily="2" charset="77"/>
                        </a:rPr>
                        <a:t/>
                      </a:r>
                      <a:br>
                        <a:rPr lang="es-US" sz="800" b="1" i="0" u="none" strike="noStrike" baseline="0" dirty="0" smtClean="0">
                          <a:solidFill>
                            <a:schemeClr val="bg1"/>
                          </a:solidFill>
                          <a:effectLst/>
                          <a:latin typeface="Poppins" pitchFamily="2" charset="77"/>
                          <a:ea typeface="Poppins" pitchFamily="2" charset="77"/>
                          <a:cs typeface="Poppins" pitchFamily="2" charset="77"/>
                        </a:rPr>
                      </a:br>
                      <a:r>
                        <a:rPr lang="es-US" sz="800" b="1" i="0" u="none" strike="noStrike" baseline="0" dirty="0" smtClean="0">
                          <a:solidFill>
                            <a:schemeClr val="bg1"/>
                          </a:solidFill>
                          <a:effectLst/>
                          <a:latin typeface="Poppins" pitchFamily="2" charset="77"/>
                          <a:ea typeface="Poppins" pitchFamily="2" charset="77"/>
                          <a:cs typeface="Poppins" pitchFamily="2" charset="77"/>
                        </a:rPr>
                        <a:t>de </a:t>
                      </a:r>
                      <a:r>
                        <a:rPr lang="es-US" sz="800" b="1" i="0" u="none" strike="noStrike" baseline="0" dirty="0">
                          <a:solidFill>
                            <a:schemeClr val="bg1"/>
                          </a:solidFill>
                          <a:effectLst/>
                          <a:latin typeface="Poppins" pitchFamily="2" charset="77"/>
                          <a:ea typeface="Poppins" pitchFamily="2" charset="77"/>
                          <a:cs typeface="Poppins" pitchFamily="2" charset="77"/>
                        </a:rPr>
                        <a:t>acompañantes</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extLst>
                  <a:ext uri="{0D108BD9-81ED-4DB2-BD59-A6C34878D82A}">
                    <a16:rowId xmlns="" xmlns:a16="http://schemas.microsoft.com/office/drawing/2014/main" val="1942163356"/>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para visitas en el hospital</a:t>
                      </a:r>
                    </a:p>
                  </a:txBody>
                  <a:tcPr anchor="ctr">
                    <a:solidFill>
                      <a:schemeClr val="tx1"/>
                    </a:solidFill>
                  </a:tcPr>
                </a:tc>
                <a:tc>
                  <a:txBody>
                    <a:bodyPr/>
                    <a:lstStyle/>
                    <a:p>
                      <a:endParaRPr lang="es-US" sz="800" dirty="0"/>
                    </a:p>
                  </a:txBody>
                  <a:tcPr anchor="ctr">
                    <a:solidFill>
                      <a:schemeClr val="tx1"/>
                    </a:solidFill>
                  </a:tcPr>
                </a:tc>
                <a:tc>
                  <a:txBody>
                    <a:bodyPr/>
                    <a:lstStyle/>
                    <a:p>
                      <a:endParaRPr lang="es-US" sz="800"/>
                    </a:p>
                  </a:txBody>
                  <a:tcPr anchor="ctr">
                    <a:solidFill>
                      <a:schemeClr val="tx1"/>
                    </a:solidFill>
                  </a:tcPr>
                </a:tc>
                <a:tc>
                  <a:txBody>
                    <a:bodyPr/>
                    <a:lstStyle/>
                    <a:p>
                      <a:endParaRPr lang="es-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tx1"/>
                    </a:solidFill>
                  </a:tcPr>
                </a:tc>
                <a:tc>
                  <a:txBody>
                    <a:bodyPr/>
                    <a:lstStyle/>
                    <a:p>
                      <a:endParaRPr lang="es-US" sz="800" dirty="0"/>
                    </a:p>
                  </a:txBody>
                  <a:tcPr anchor="ctr">
                    <a:solidFill>
                      <a:schemeClr val="tx1"/>
                    </a:solidFill>
                  </a:tcPr>
                </a:tc>
                <a:extLst>
                  <a:ext uri="{0D108BD9-81ED-4DB2-BD59-A6C34878D82A}">
                    <a16:rowId xmlns="" xmlns:a16="http://schemas.microsoft.com/office/drawing/2014/main" val="506655735"/>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de restos mortales</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4</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extLst>
                  <a:ext uri="{0D108BD9-81ED-4DB2-BD59-A6C34878D82A}">
                    <a16:rowId xmlns="" xmlns:a16="http://schemas.microsoft.com/office/drawing/2014/main" val="3301384044"/>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devolución de vehículos y RV</a:t>
                      </a:r>
                    </a:p>
                  </a:txBody>
                  <a:tcPr anchor="ctr">
                    <a:solidFill>
                      <a:schemeClr val="tx1"/>
                    </a:solidFill>
                  </a:tcPr>
                </a:tc>
                <a:tc>
                  <a:txBody>
                    <a:bodyPr/>
                    <a:lstStyle/>
                    <a:p>
                      <a:endParaRPr lang="es-US" sz="800"/>
                    </a:p>
                  </a:txBody>
                  <a:tcPr anchor="ctr">
                    <a:solidFill>
                      <a:schemeClr val="tx1"/>
                    </a:solidFill>
                  </a:tcPr>
                </a:tc>
                <a:tc>
                  <a:txBody>
                    <a:bodyPr/>
                    <a:lstStyle/>
                    <a:p>
                      <a:endParaRPr lang="es-US" sz="800"/>
                    </a:p>
                  </a:txBody>
                  <a:tcPr anchor="ctr">
                    <a:solidFill>
                      <a:schemeClr val="tx1"/>
                    </a:solidFill>
                  </a:tcPr>
                </a:tc>
                <a:tc>
                  <a:txBody>
                    <a:bodyPr/>
                    <a:lstStyle/>
                    <a:p>
                      <a:endParaRPr lang="es-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3</a:t>
                      </a:r>
                    </a:p>
                  </a:txBody>
                  <a:tcPr anchor="ctr">
                    <a:solidFill>
                      <a:schemeClr val="tx1"/>
                    </a:solidFill>
                  </a:tcPr>
                </a:tc>
                <a:tc>
                  <a:txBody>
                    <a:bodyPr/>
                    <a:lstStyle/>
                    <a:p>
                      <a:endParaRPr lang="es-US" sz="800" dirty="0"/>
                    </a:p>
                  </a:txBody>
                  <a:tcPr anchor="ctr">
                    <a:solidFill>
                      <a:schemeClr val="tx1"/>
                    </a:solidFill>
                  </a:tcPr>
                </a:tc>
                <a:extLst>
                  <a:ext uri="{0D108BD9-81ED-4DB2-BD59-A6C34878D82A}">
                    <a16:rowId xmlns="" xmlns:a16="http://schemas.microsoft.com/office/drawing/2014/main" val="860495178"/>
                  </a:ext>
                </a:extLst>
              </a:tr>
              <a:tr h="384048">
                <a:tc>
                  <a:txBody>
                    <a:bodyPr/>
                    <a:lstStyle/>
                    <a:p>
                      <a:pPr algn="l" rtl="0" fontAlgn="t"/>
                      <a:r>
                        <a:rPr lang="es-US" sz="800" b="1" i="0" u="none" strike="noStrike" baseline="0" dirty="0">
                          <a:solidFill>
                            <a:schemeClr val="bg1"/>
                          </a:solidFill>
                          <a:effectLst/>
                          <a:latin typeface="Poppins" pitchFamily="2" charset="77"/>
                          <a:ea typeface="Poppins" pitchFamily="2" charset="77"/>
                          <a:cs typeface="Poppins" pitchFamily="2" charset="77"/>
                        </a:rPr>
                        <a:t>Cobertura de transporte para la recuperación </a:t>
                      </a:r>
                      <a:r>
                        <a:rPr lang="es-US" sz="800" b="1" i="0" u="none" strike="noStrike" baseline="0" dirty="0" smtClean="0">
                          <a:solidFill>
                            <a:schemeClr val="bg1"/>
                          </a:solidFill>
                          <a:effectLst/>
                          <a:latin typeface="Poppins" pitchFamily="2" charset="77"/>
                          <a:ea typeface="Poppins" pitchFamily="2" charset="77"/>
                          <a:cs typeface="Poppins" pitchFamily="2" charset="77"/>
                        </a:rPr>
                        <a:t/>
                      </a:r>
                      <a:br>
                        <a:rPr lang="es-US" sz="800" b="1" i="0" u="none" strike="noStrike" baseline="0" dirty="0" smtClean="0">
                          <a:solidFill>
                            <a:schemeClr val="bg1"/>
                          </a:solidFill>
                          <a:effectLst/>
                          <a:latin typeface="Poppins" pitchFamily="2" charset="77"/>
                          <a:ea typeface="Poppins" pitchFamily="2" charset="77"/>
                          <a:cs typeface="Poppins" pitchFamily="2" charset="77"/>
                        </a:rPr>
                      </a:br>
                      <a:r>
                        <a:rPr lang="es-US" sz="800" b="1" i="0" u="none" strike="noStrike" baseline="0" dirty="0" smtClean="0">
                          <a:solidFill>
                            <a:schemeClr val="bg1"/>
                          </a:solidFill>
                          <a:effectLst/>
                          <a:latin typeface="Poppins" pitchFamily="2" charset="77"/>
                          <a:ea typeface="Poppins" pitchFamily="2" charset="77"/>
                          <a:cs typeface="Poppins" pitchFamily="2" charset="77"/>
                        </a:rPr>
                        <a:t>de </a:t>
                      </a:r>
                      <a:r>
                        <a:rPr lang="es-US" sz="800" b="1" i="0" u="none" strike="noStrike" baseline="0" dirty="0">
                          <a:solidFill>
                            <a:schemeClr val="bg1"/>
                          </a:solidFill>
                          <a:effectLst/>
                          <a:latin typeface="Poppins" pitchFamily="2" charset="77"/>
                          <a:ea typeface="Poppins" pitchFamily="2" charset="77"/>
                          <a:cs typeface="Poppins" pitchFamily="2" charset="77"/>
                        </a:rPr>
                        <a:t>órganos</a:t>
                      </a:r>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endParaRPr lang="es-US" sz="80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s-US" sz="800" b="0" i="0" u="none" baseline="0">
                          <a:latin typeface="Webdings" pitchFamily="2" charset="2"/>
                          <a:ea typeface="Webdings" pitchFamily="2" charset="2"/>
                          <a:cs typeface="Webdings" pitchFamily="2" charset="2"/>
                        </a:rPr>
                        <a:t>n </a:t>
                      </a:r>
                      <a:r>
                        <a:rPr lang="es-US" sz="800" b="0" i="0" u="none" baseline="30000"/>
                        <a:t>1</a:t>
                      </a:r>
                    </a:p>
                  </a:txBody>
                  <a:tcPr anchor="ctr">
                    <a:solidFill>
                      <a:schemeClr val="accent4">
                        <a:alpha val="5000"/>
                      </a:schemeClr>
                    </a:solidFill>
                  </a:tcPr>
                </a:tc>
                <a:tc>
                  <a:txBody>
                    <a:bodyPr/>
                    <a:lstStyle/>
                    <a:p>
                      <a:endParaRPr lang="es-US" sz="800" dirty="0"/>
                    </a:p>
                  </a:txBody>
                  <a:tcPr anchor="ctr">
                    <a:solidFill>
                      <a:schemeClr val="accent4">
                        <a:alpha val="5000"/>
                      </a:schemeClr>
                    </a:solidFill>
                  </a:tcPr>
                </a:tc>
                <a:extLst>
                  <a:ext uri="{0D108BD9-81ED-4DB2-BD59-A6C34878D82A}">
                    <a16:rowId xmlns="" xmlns:a16="http://schemas.microsoft.com/office/drawing/2014/main" val="1357928309"/>
                  </a:ext>
                </a:extLst>
              </a:tr>
              <a:tr h="384048">
                <a:tc>
                  <a:txBody>
                    <a:bodyPr/>
                    <a:lstStyle/>
                    <a:p>
                      <a:pPr algn="l" rtl="0" fontAlgn="t"/>
                      <a:r>
                        <a:rPr lang="es-US" sz="800" b="1" i="0" u="none" strike="noStrike" baseline="0">
                          <a:solidFill>
                            <a:schemeClr val="bg1"/>
                          </a:solidFill>
                          <a:effectLst/>
                          <a:latin typeface="Poppins" pitchFamily="2" charset="77"/>
                          <a:ea typeface="Poppins" pitchFamily="2" charset="77"/>
                          <a:cs typeface="Poppins" pitchFamily="2" charset="77"/>
                        </a:rPr>
                        <a:t>Cobertura de transporte del receptor de órganos</a:t>
                      </a:r>
                    </a:p>
                  </a:txBody>
                  <a:tcPr anchor="ctr">
                    <a:solidFill>
                      <a:schemeClr val="tx1"/>
                    </a:solidFill>
                  </a:tcPr>
                </a:tc>
                <a:tc>
                  <a:txBody>
                    <a:bodyPr/>
                    <a:lstStyle/>
                    <a:p>
                      <a:endParaRPr lang="es-US" sz="800" dirty="0"/>
                    </a:p>
                  </a:txBody>
                  <a:tcPr anchor="ctr">
                    <a:solidFill>
                      <a:schemeClr val="tx1"/>
                    </a:solidFill>
                  </a:tcPr>
                </a:tc>
                <a:tc>
                  <a:txBody>
                    <a:bodyPr/>
                    <a:lstStyle/>
                    <a:p>
                      <a:endParaRPr lang="es-US" sz="800"/>
                    </a:p>
                  </a:txBody>
                  <a:tcPr anchor="ctr">
                    <a:solidFill>
                      <a:schemeClr val="tx1"/>
                    </a:solidFill>
                  </a:tcPr>
                </a:tc>
                <a:tc>
                  <a:txBody>
                    <a:bodyPr/>
                    <a:lstStyle/>
                    <a:p>
                      <a:endParaRPr lang="es-US" sz="800"/>
                    </a:p>
                  </a:txBody>
                  <a:tcPr anchor="ctr">
                    <a:solidFill>
                      <a:schemeClr val="tx1"/>
                    </a:solidFill>
                  </a:tcPr>
                </a:tc>
                <a:tc>
                  <a:txBody>
                    <a:bodyPr/>
                    <a:lstStyle/>
                    <a:p>
                      <a:pPr algn="l" rtl="0"/>
                      <a:r>
                        <a:rPr lang="es-US" sz="800" b="0" i="0" u="none" baseline="0">
                          <a:latin typeface="Webdings" pitchFamily="2" charset="2"/>
                          <a:ea typeface="Webdings" pitchFamily="2" charset="2"/>
                          <a:cs typeface="Webdings" pitchFamily="2" charset="2"/>
                        </a:rPr>
                        <a:t>n </a:t>
                      </a:r>
                      <a:r>
                        <a:rPr lang="es-US" sz="800" b="0" i="0" u="none" baseline="30000"/>
                        <a:t>1</a:t>
                      </a:r>
                    </a:p>
                  </a:txBody>
                  <a:tcPr anchor="ctr">
                    <a:solidFill>
                      <a:schemeClr val="tx1"/>
                    </a:solidFill>
                  </a:tcPr>
                </a:tc>
                <a:tc>
                  <a:txBody>
                    <a:bodyPr/>
                    <a:lstStyle/>
                    <a:p>
                      <a:endParaRPr lang="es-US" sz="800" dirty="0"/>
                    </a:p>
                  </a:txBody>
                  <a:tcPr anchor="ctr">
                    <a:solidFill>
                      <a:schemeClr val="tx1"/>
                    </a:solidFill>
                  </a:tcPr>
                </a:tc>
                <a:extLst>
                  <a:ext uri="{0D108BD9-81ED-4DB2-BD59-A6C34878D82A}">
                    <a16:rowId xmlns="" xmlns:a16="http://schemas.microsoft.com/office/drawing/2014/main" val="2450401088"/>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876479"/>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3218</TotalTime>
  <Words>173</Words>
  <Application>Microsoft Office PowerPoint</Application>
  <PresentationFormat>自定义</PresentationFormat>
  <Paragraphs>52</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vt:i4>
      </vt:variant>
    </vt:vector>
  </HeadingPairs>
  <TitlesOfParts>
    <vt:vector size="10" baseType="lpstr">
      <vt:lpstr>Aptos Display</vt:lpstr>
      <vt:lpstr>等线</vt:lpstr>
      <vt:lpstr>Aptos</vt:lpstr>
      <vt:lpstr>Arial</vt:lpstr>
      <vt:lpstr>Open Sans</vt:lpstr>
      <vt:lpstr>Poppins</vt:lpstr>
      <vt:lpstr>Webdings</vt:lpstr>
      <vt:lpstr>MASA</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Microsoft 帐户</cp:lastModifiedBy>
  <cp:revision>39</cp:revision>
  <dcterms:created xsi:type="dcterms:W3CDTF">2024-03-14T18:51:59Z</dcterms:created>
  <dcterms:modified xsi:type="dcterms:W3CDTF">2025-03-13T02:41:57Z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2025-01-31T15:45:28Z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ff85b021-4675-4b2a-b2e0-8a97f3f8cb48</vt:lpwstr>
  </property>
  <property fmtid="{D5CDD505-2E9C-101B-9397-08002B2CF9AE}" pid="8" name="MSIP_Label_5df33aa4-e5f1-4bda-84d4-efcf5f244b94_ContentBits">
    <vt:lpwstr>0</vt:lpwstr>
  </property>
</Properties>
</file>