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handoutMasterIdLst>
    <p:handoutMasterId r:id="rId4"/>
  </p:handoutMasterIdLst>
  <p:sldIdLst>
    <p:sldId id="257" r:id="rId2"/>
    <p:sldId id="258" r:id="rId3"/>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8"/>
    <a:srgbClr val="FFFFFF"/>
    <a:srgbClr val="000000"/>
    <a:srgbClr val="D3C9E0"/>
    <a:srgbClr val="A996C5"/>
    <a:srgbClr val="E64B38"/>
    <a:srgbClr val="7F65A9"/>
    <a:srgbClr val="2308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2"/>
    <p:restoredTop sz="94673"/>
  </p:normalViewPr>
  <p:slideViewPr>
    <p:cSldViewPr snapToGrid="0">
      <p:cViewPr>
        <p:scale>
          <a:sx n="50" d="100"/>
          <a:sy n="50" d="100"/>
        </p:scale>
        <p:origin x="2088" y="-392"/>
      </p:cViewPr>
      <p:guideLst/>
    </p:cSldViewPr>
  </p:slideViewPr>
  <p:notesTextViewPr>
    <p:cViewPr>
      <p:scale>
        <a:sx n="1" d="1"/>
        <a:sy n="1" d="1"/>
      </p:scale>
      <p:origin x="0" y="0"/>
    </p:cViewPr>
  </p:notesTextViewPr>
  <p:notesViewPr>
    <p:cSldViewPr snapToGrid="0">
      <p:cViewPr varScale="1">
        <p:scale>
          <a:sx n="105" d="100"/>
          <a:sy n="105" d="100"/>
        </p:scale>
        <p:origin x="44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Yancey" userId="da350038-5415-440d-a3a0-39230d3f8ae8" providerId="ADAL" clId="{11A10B66-912B-4493-A4D5-95418776CA59}"/>
    <pc:docChg chg="custSel modMainMaster">
      <pc:chgData name="Elise Yancey" userId="da350038-5415-440d-a3a0-39230d3f8ae8" providerId="ADAL" clId="{11A10B66-912B-4493-A4D5-95418776CA59}" dt="2025-01-31T15:45:25.363" v="0" actId="3626"/>
      <pc:docMkLst>
        <pc:docMk/>
      </pc:docMkLst>
      <pc:sldMasterChg chg="modSldLayout">
        <pc:chgData name="Elise Yancey" userId="da350038-5415-440d-a3a0-39230d3f8ae8" providerId="ADAL" clId="{11A10B66-912B-4493-A4D5-95418776CA59}" dt="2025-01-31T15:45:25.363" v="0" actId="3626"/>
        <pc:sldMasterMkLst>
          <pc:docMk/>
          <pc:sldMasterMk cId="2042602556" sldId="2147483687"/>
        </pc:sldMasterMkLst>
        <pc:sldLayoutChg chg="modSp mod">
          <pc:chgData name="Elise Yancey" userId="da350038-5415-440d-a3a0-39230d3f8ae8" providerId="ADAL" clId="{11A10B66-912B-4493-A4D5-95418776CA59}" dt="2025-01-31T15:45:25.363" v="0" actId="3626"/>
          <pc:sldLayoutMkLst>
            <pc:docMk/>
            <pc:sldMasterMk cId="2042602556" sldId="2147483687"/>
            <pc:sldLayoutMk cId="3697553471" sldId="2147483700"/>
          </pc:sldLayoutMkLst>
          <pc:spChg chg="mod">
            <ac:chgData name="Elise Yancey" userId="da350038-5415-440d-a3a0-39230d3f8ae8" providerId="ADAL" clId="{11A10B66-912B-4493-A4D5-95418776CA59}" dt="2025-01-31T15:45:25.363" v="0" actId="3626"/>
            <ac:spMkLst>
              <pc:docMk/>
              <pc:sldMasterMk cId="2042602556" sldId="2147483687"/>
              <pc:sldLayoutMk cId="3697553471" sldId="2147483700"/>
              <ac:spMk id="8" creationId="{4BB80907-FA2D-9E5E-ED5E-BDE5291F952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1/31/2025</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descr="A screenshot of a document&#10;&#10;AI-generated content may be incorrect.">
            <a:extLst>
              <a:ext uri="{FF2B5EF4-FFF2-40B4-BE49-F238E27FC236}">
                <a16:creationId xmlns:a16="http://schemas.microsoft.com/office/drawing/2014/main" id="{2BC0A47F-8A89-DD3B-E59F-DF0B6AA4EBC6}"/>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191255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A white background with a white corner&#10;&#10;AI-generated content may be incorrect.">
            <a:extLst>
              <a:ext uri="{FF2B5EF4-FFF2-40B4-BE49-F238E27FC236}">
                <a16:creationId xmlns:a16="http://schemas.microsoft.com/office/drawing/2014/main" id="{635A9F4C-F161-D2B3-7346-100F6F8A914C}"/>
              </a:ext>
            </a:extLst>
          </p:cNvPr>
          <p:cNvPicPr>
            <a:picLocks noChangeAspect="1"/>
          </p:cNvPicPr>
          <p:nvPr userDrawn="1"/>
        </p:nvPicPr>
        <p:blipFill>
          <a:blip r:embed="rId2"/>
          <a:stretch>
            <a:fillRect/>
          </a:stretch>
        </p:blipFill>
        <p:spPr>
          <a:xfrm>
            <a:off x="0" y="0"/>
            <a:ext cx="7772400" cy="10058400"/>
          </a:xfrm>
          <a:prstGeom prst="rect">
            <a:avLst/>
          </a:prstGeom>
        </p:spPr>
      </p:pic>
      <p:sp>
        <p:nvSpPr>
          <p:cNvPr id="8" name="TextBox 7">
            <a:extLst>
              <a:ext uri="{FF2B5EF4-FFF2-40B4-BE49-F238E27FC236}">
                <a16:creationId xmlns:a16="http://schemas.microsoft.com/office/drawing/2014/main" id="{4BB80907-FA2D-9E5E-ED5E-BDE5291F9524}"/>
              </a:ext>
            </a:extLst>
          </p:cNvPr>
          <p:cNvSpPr txBox="1"/>
          <p:nvPr userDrawn="1"/>
        </p:nvSpPr>
        <p:spPr>
          <a:xfrm>
            <a:off x="418455" y="442928"/>
            <a:ext cx="5889356" cy="2184893"/>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p>
          <a:p>
            <a:pPr>
              <a:lnSpc>
                <a:spcPct val="114000"/>
              </a:lnSpc>
            </a:pPr>
            <a:r>
              <a:rPr lang="en-US" sz="600" dirty="0">
                <a:solidFill>
                  <a:srgbClr val="454548"/>
                </a:solidFill>
                <a:latin typeface="Open Sans" pitchFamily="2" charset="0"/>
                <a:ea typeface="Open Sans" pitchFamily="2" charset="0"/>
                <a:cs typeface="Open Sans" pitchFamily="2" charset="0"/>
              </a:rPr>
              <a:t>1: United States only | 2: United States and Canada | 3: United Sates, Canada, Mexico, the Caribbean (excluding Cuba), the Bahamas, and Bermuda | </a:t>
            </a:r>
          </a:p>
          <a:p>
            <a:pPr>
              <a:lnSpc>
                <a:spcPct val="114000"/>
              </a:lnSpc>
            </a:pPr>
            <a:r>
              <a:rPr lang="en-US" sz="600" dirty="0">
                <a:solidFill>
                  <a:srgbClr val="454548"/>
                </a:solidFill>
                <a:latin typeface="Open Sans" pitchFamily="2" charset="0"/>
                <a:ea typeface="Open Sans" pitchFamily="2" charset="0"/>
                <a:cs typeface="Open Sans" pitchFamily="2" charset="0"/>
              </a:rPr>
              <a:t>4: Worldwide coverage to include any region with the exclusion of Antarctica and not prohibited by U.S. law or U.S. travel advisories</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https://info.masaglobal.com/disclaimers</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1200" b="1" dirty="0">
                <a:solidFill>
                  <a:srgbClr val="454548"/>
                </a:solidFill>
                <a:latin typeface="Open Sans" pitchFamily="2" charset="0"/>
                <a:ea typeface="Open Sans" pitchFamily="2" charset="0"/>
                <a:cs typeface="Open Sans" pitchFamily="2" charset="0"/>
              </a:rPr>
              <a:t>WY residents: MASA, Medical Air Services Association, Inc. provides a membership plan and not insurance coverage and the range of discounts for air ambulance services provided under such membership will vary depending on the provider and the services offered. For more information visit </a:t>
            </a:r>
            <a:r>
              <a:rPr lang="en-US" sz="1200" b="1" dirty="0" err="1">
                <a:solidFill>
                  <a:srgbClr val="454548"/>
                </a:solidFill>
                <a:latin typeface="Open Sans" pitchFamily="2" charset="0"/>
                <a:ea typeface="Open Sans" pitchFamily="2" charset="0"/>
                <a:cs typeface="Open Sans" pitchFamily="2" charset="0"/>
              </a:rPr>
              <a:t>www.masaaccess.com</a:t>
            </a:r>
            <a:r>
              <a:rPr lang="en-US" sz="1200" b="1" dirty="0">
                <a:solidFill>
                  <a:srgbClr val="454548"/>
                </a:solidFill>
                <a:latin typeface="Open Sans" pitchFamily="2" charset="0"/>
                <a:ea typeface="Open Sans" pitchFamily="2" charset="0"/>
                <a:cs typeface="Open Sans" pitchFamily="2" charset="0"/>
              </a:rPr>
              <a:t>, or call 800-643-9023.</a:t>
            </a:r>
          </a:p>
        </p:txBody>
      </p:sp>
    </p:spTree>
    <p:extLst>
      <p:ext uri="{BB962C8B-B14F-4D97-AF65-F5344CB8AC3E}">
        <p14:creationId xmlns:p14="http://schemas.microsoft.com/office/powerpoint/2010/main" val="3697553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1/31/2025</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71415B7-5D59-9FD0-E036-2062A9280B72}"/>
              </a:ext>
            </a:extLst>
          </p:cNvPr>
          <p:cNvGraphicFramePr>
            <a:graphicFrameLocks noGrp="1"/>
          </p:cNvGraphicFramePr>
          <p:nvPr>
            <p:extLst>
              <p:ext uri="{D42A27DB-BD31-4B8C-83A1-F6EECF244321}">
                <p14:modId xmlns:p14="http://schemas.microsoft.com/office/powerpoint/2010/main" val="2239721248"/>
              </p:ext>
            </p:extLst>
          </p:nvPr>
        </p:nvGraphicFramePr>
        <p:xfrm>
          <a:off x="445995" y="2255520"/>
          <a:ext cx="6858000" cy="6144768"/>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63931578"/>
                    </a:ext>
                  </a:extLst>
                </a:gridCol>
                <a:gridCol w="731520">
                  <a:extLst>
                    <a:ext uri="{9D8B030D-6E8A-4147-A177-3AD203B41FA5}">
                      <a16:colId xmlns:a16="http://schemas.microsoft.com/office/drawing/2014/main" val="617857949"/>
                    </a:ext>
                  </a:extLst>
                </a:gridCol>
                <a:gridCol w="731520">
                  <a:extLst>
                    <a:ext uri="{9D8B030D-6E8A-4147-A177-3AD203B41FA5}">
                      <a16:colId xmlns:a16="http://schemas.microsoft.com/office/drawing/2014/main" val="3835174812"/>
                    </a:ext>
                  </a:extLst>
                </a:gridCol>
                <a:gridCol w="731520">
                  <a:extLst>
                    <a:ext uri="{9D8B030D-6E8A-4147-A177-3AD203B41FA5}">
                      <a16:colId xmlns:a16="http://schemas.microsoft.com/office/drawing/2014/main" val="1783301157"/>
                    </a:ext>
                  </a:extLst>
                </a:gridCol>
                <a:gridCol w="731520">
                  <a:extLst>
                    <a:ext uri="{9D8B030D-6E8A-4147-A177-3AD203B41FA5}">
                      <a16:colId xmlns:a16="http://schemas.microsoft.com/office/drawing/2014/main" val="4138530766"/>
                    </a:ext>
                  </a:extLst>
                </a:gridCol>
                <a:gridCol w="731520">
                  <a:extLst>
                    <a:ext uri="{9D8B030D-6E8A-4147-A177-3AD203B41FA5}">
                      <a16:colId xmlns:a16="http://schemas.microsoft.com/office/drawing/2014/main" val="1010597147"/>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solidFill>
                      <a:schemeClr val="accent4"/>
                    </a:solidFill>
                  </a:tcPr>
                </a:tc>
                <a:tc>
                  <a:txBody>
                    <a:bodyPr/>
                    <a:lstStyle/>
                    <a:p>
                      <a:pPr algn="l" fontAlgn="ctr"/>
                      <a:r>
                        <a:rPr lang="en-US" sz="800" b="1" i="0" u="none" strike="noStrike" dirty="0">
                          <a:solidFill>
                            <a:schemeClr val="tx1"/>
                          </a:solidFill>
                          <a:effectLst/>
                          <a:latin typeface="Poppins" pitchFamily="2" charset="77"/>
                          <a:cs typeface="Poppins" pitchFamily="2" charset="77"/>
                        </a:rPr>
                        <a:t>Essentials</a:t>
                      </a:r>
                    </a:p>
                  </a:txBody>
                  <a:tcPr anchor="ctr">
                    <a:solidFill>
                      <a:schemeClr val="accent4"/>
                    </a:solidFill>
                  </a:tcPr>
                </a:tc>
                <a:tc>
                  <a:txBody>
                    <a:bodyPr/>
                    <a:lstStyle/>
                    <a:p>
                      <a:pPr algn="l" fontAlgn="ctr"/>
                      <a:r>
                        <a:rPr lang="en-US" sz="800" b="1" i="0" u="none" strike="noStrike" dirty="0">
                          <a:solidFill>
                            <a:schemeClr val="tx1"/>
                          </a:solidFill>
                          <a:effectLst/>
                          <a:latin typeface="Poppins" pitchFamily="2" charset="77"/>
                          <a:cs typeface="Poppins" pitchFamily="2" charset="77"/>
                        </a:rPr>
                        <a:t>Emergent Plus</a:t>
                      </a:r>
                    </a:p>
                  </a:txBody>
                  <a:tcPr anchor="ctr">
                    <a:solidFill>
                      <a:schemeClr val="accent4"/>
                    </a:solidFill>
                  </a:tcPr>
                </a:tc>
                <a:tc>
                  <a:txBody>
                    <a:bodyPr/>
                    <a:lstStyle/>
                    <a:p>
                      <a:pPr algn="l" fontAlgn="ctr"/>
                      <a:r>
                        <a:rPr lang="en-US" sz="800" b="1" i="0" u="none" strike="noStrike" dirty="0">
                          <a:solidFill>
                            <a:schemeClr val="tx1"/>
                          </a:solidFill>
                          <a:effectLst/>
                          <a:latin typeface="Poppins" pitchFamily="2" charset="77"/>
                          <a:cs typeface="Poppins" pitchFamily="2" charset="77"/>
                        </a:rPr>
                        <a:t>Emergent Premier</a:t>
                      </a:r>
                    </a:p>
                  </a:txBody>
                  <a:tcPr anchor="ctr">
                    <a:solidFill>
                      <a:schemeClr val="accent4"/>
                    </a:solidFill>
                  </a:tcPr>
                </a:tc>
                <a:tc>
                  <a:txBody>
                    <a:bodyPr/>
                    <a:lstStyle/>
                    <a:p>
                      <a:pPr algn="l" fontAlgn="ctr"/>
                      <a:r>
                        <a:rPr lang="en-US" sz="800" b="1" i="0" u="none" strike="noStrike" dirty="0">
                          <a:solidFill>
                            <a:schemeClr val="tx1"/>
                          </a:solidFill>
                          <a:effectLst/>
                          <a:latin typeface="Poppins" pitchFamily="2" charset="77"/>
                          <a:cs typeface="Poppins" pitchFamily="2" charset="77"/>
                        </a:rPr>
                        <a:t>Platinum</a:t>
                      </a:r>
                    </a:p>
                  </a:txBody>
                  <a:tcPr anchor="ctr">
                    <a:solidFill>
                      <a:schemeClr val="accent4"/>
                    </a:solidFill>
                  </a:tcPr>
                </a:tc>
                <a:tc>
                  <a:txBody>
                    <a:bodyPr/>
                    <a:lstStyle/>
                    <a:p>
                      <a:pPr algn="l" fontAlgn="t"/>
                      <a:r>
                        <a:rPr lang="en-US" sz="800" b="1" i="0" u="none" strike="noStrike" dirty="0">
                          <a:solidFill>
                            <a:schemeClr val="tx1"/>
                          </a:solidFill>
                          <a:effectLst/>
                          <a:latin typeface="Poppins" pitchFamily="2" charset="77"/>
                          <a:cs typeface="Poppins" pitchFamily="2" charset="77"/>
                        </a:rPr>
                        <a:t>Family+ add-on </a:t>
                      </a:r>
                    </a:p>
                  </a:txBody>
                  <a:tcPr anchor="ctr">
                    <a:solidFill>
                      <a:schemeClr val="accent4"/>
                    </a:solidFill>
                  </a:tcPr>
                </a:tc>
                <a:extLst>
                  <a:ext uri="{0D108BD9-81ED-4DB2-BD59-A6C34878D82A}">
                    <a16:rowId xmlns:a16="http://schemas.microsoft.com/office/drawing/2014/main" val="937156973"/>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Emergency Ground Ambulance Coverage</a:t>
                      </a:r>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extLst>
                  <a:ext uri="{0D108BD9-81ED-4DB2-BD59-A6C34878D82A}">
                    <a16:rowId xmlns:a16="http://schemas.microsoft.com/office/drawing/2014/main" val="2003876479"/>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Emergency Air Ambulance Coverage</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accent4">
                        <a:alpha val="5000"/>
                      </a:schemeClr>
                    </a:solidFill>
                  </a:tcPr>
                </a:tc>
                <a:extLst>
                  <a:ext uri="{0D108BD9-81ED-4DB2-BD59-A6C34878D82A}">
                    <a16:rowId xmlns:a16="http://schemas.microsoft.com/office/drawing/2014/main" val="2031170236"/>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Hospital to Hospital Ambulance Coverage</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extLst>
                  <a:ext uri="{0D108BD9-81ED-4DB2-BD59-A6C34878D82A}">
                    <a16:rowId xmlns:a16="http://schemas.microsoft.com/office/drawing/2014/main" val="3437938605"/>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Repatriation Near Home Coverage</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accent4">
                        <a:alpha val="5000"/>
                      </a:schemeClr>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accent4">
                        <a:alpha val="5000"/>
                      </a:schemeClr>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4</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extLst>
                  <a:ext uri="{0D108BD9-81ED-4DB2-BD59-A6C34878D82A}">
                    <a16:rowId xmlns:a16="http://schemas.microsoft.com/office/drawing/2014/main" val="1061391966"/>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Minor Return Transportation Coverage</a:t>
                      </a:r>
                    </a:p>
                  </a:txBody>
                  <a:tcPr anchor="ctr">
                    <a:solidFill>
                      <a:schemeClr val="tx1"/>
                    </a:solidFill>
                  </a:tcPr>
                </a:tc>
                <a:tc>
                  <a:txBody>
                    <a:bodyPr/>
                    <a:lstStyle/>
                    <a:p>
                      <a:endParaRPr lang="en-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endParaRPr lang="en-US" sz="800" baseline="30000" dirty="0">
                        <a:latin typeface="Poppins" pitchFamily="2" charset="77"/>
                        <a:cs typeface="Poppins" pitchFamily="2" charset="77"/>
                      </a:endParaRP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tx1"/>
                    </a:solidFill>
                  </a:tcPr>
                </a:tc>
                <a:tc>
                  <a:txBody>
                    <a:bodyPr/>
                    <a:lstStyle/>
                    <a:p>
                      <a:endParaRPr lang="en-US" sz="800" baseline="30000" dirty="0">
                        <a:latin typeface="Poppins" pitchFamily="2" charset="77"/>
                        <a:cs typeface="Poppins" pitchFamily="2" charset="77"/>
                      </a:endParaRPr>
                    </a:p>
                  </a:txBody>
                  <a:tcPr anchor="ctr">
                    <a:solidFill>
                      <a:schemeClr val="tx1"/>
                    </a:solidFill>
                  </a:tcPr>
                </a:tc>
                <a:extLst>
                  <a:ext uri="{0D108BD9-81ED-4DB2-BD59-A6C34878D82A}">
                    <a16:rowId xmlns:a16="http://schemas.microsoft.com/office/drawing/2014/main" val="3309102074"/>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Pet Return Transportation Coverage</a:t>
                      </a:r>
                    </a:p>
                  </a:txBody>
                  <a:tcPr anchor="ctr">
                    <a:solidFill>
                      <a:schemeClr val="accent4">
                        <a:alpha val="5000"/>
                      </a:schemeClr>
                    </a:solidFill>
                  </a:tcPr>
                </a:tc>
                <a:tc>
                  <a:txBody>
                    <a:bodyPr/>
                    <a:lstStyle/>
                    <a:p>
                      <a:endParaRPr lang="en-US" sz="800"/>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endParaRPr lang="en-US" sz="800" baseline="30000" dirty="0">
                        <a:latin typeface="Poppins" pitchFamily="2" charset="77"/>
                        <a:cs typeface="Poppins" pitchFamily="2" charset="77"/>
                      </a:endParaRP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endParaRPr lang="en-US" sz="800" baseline="30000" dirty="0">
                        <a:latin typeface="Poppins" pitchFamily="2" charset="77"/>
                        <a:cs typeface="Poppins" pitchFamily="2" charset="77"/>
                      </a:endParaRPr>
                    </a:p>
                  </a:txBody>
                  <a:tcPr anchor="ctr">
                    <a:solidFill>
                      <a:schemeClr val="accent4">
                        <a:alpha val="5000"/>
                      </a:schemeClr>
                    </a:solidFill>
                  </a:tcPr>
                </a:tc>
                <a:extLst>
                  <a:ext uri="{0D108BD9-81ED-4DB2-BD59-A6C34878D82A}">
                    <a16:rowId xmlns:a16="http://schemas.microsoft.com/office/drawing/2014/main" val="3117632133"/>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Post Admission Continued Care Transportation Coverage</a:t>
                      </a:r>
                    </a:p>
                  </a:txBody>
                  <a:tcPr anchor="ctr">
                    <a:solidFill>
                      <a:schemeClr val="tx1"/>
                    </a:solidFill>
                  </a:tcPr>
                </a:tc>
                <a:tc>
                  <a:txBody>
                    <a:bodyPr/>
                    <a:lstStyle/>
                    <a:p>
                      <a:endParaRPr lang="en-US" sz="800" dirty="0"/>
                    </a:p>
                  </a:txBody>
                  <a:tcPr anchor="ctr">
                    <a:solidFill>
                      <a:schemeClr val="tx1"/>
                    </a:solidFill>
                  </a:tcPr>
                </a:tc>
                <a:tc>
                  <a:txBody>
                    <a:bodyPr/>
                    <a:lstStyle/>
                    <a:p>
                      <a:endParaRPr lang="en-US" sz="800" dirty="0"/>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1</a:t>
                      </a:r>
                    </a:p>
                  </a:txBody>
                  <a:tcPr anchor="ctr">
                    <a:solidFill>
                      <a:schemeClr val="tx1"/>
                    </a:solidFill>
                  </a:tcPr>
                </a:tc>
                <a:tc>
                  <a:txBody>
                    <a:bodyPr/>
                    <a:lstStyle/>
                    <a:p>
                      <a:endParaRPr lang="en-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1</a:t>
                      </a:r>
                    </a:p>
                  </a:txBody>
                  <a:tcPr anchor="ctr">
                    <a:solidFill>
                      <a:schemeClr val="tx1"/>
                    </a:solidFill>
                  </a:tcPr>
                </a:tc>
                <a:extLst>
                  <a:ext uri="{0D108BD9-81ED-4DB2-BD59-A6C34878D82A}">
                    <a16:rowId xmlns:a16="http://schemas.microsoft.com/office/drawing/2014/main" val="123230550"/>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Sick While Away From Home Expense Protection</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4</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extLst>
                  <a:ext uri="{0D108BD9-81ED-4DB2-BD59-A6C34878D82A}">
                    <a16:rowId xmlns:a16="http://schemas.microsoft.com/office/drawing/2014/main" val="3941727503"/>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Patient Return Transportation Coverage</a:t>
                      </a:r>
                    </a:p>
                  </a:txBody>
                  <a:tcPr anchor="ctr">
                    <a:solidFill>
                      <a:schemeClr val="tx1"/>
                    </a:solidFill>
                  </a:tcPr>
                </a:tc>
                <a:tc>
                  <a:txBody>
                    <a:bodyPr/>
                    <a:lstStyle/>
                    <a:p>
                      <a:endParaRPr lang="en-US" sz="800" dirty="0"/>
                    </a:p>
                  </a:txBody>
                  <a:tcPr anchor="ctr">
                    <a:solidFill>
                      <a:schemeClr val="tx1"/>
                    </a:solidFill>
                  </a:tcPr>
                </a:tc>
                <a:tc>
                  <a:txBody>
                    <a:bodyPr/>
                    <a:lstStyle/>
                    <a:p>
                      <a:endParaRPr lang="en-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endParaRPr lang="en-US" sz="800" baseline="30000" dirty="0">
                        <a:latin typeface="Poppins" pitchFamily="2" charset="77"/>
                        <a:cs typeface="Poppins" pitchFamily="2" charset="77"/>
                      </a:endParaRPr>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4</a:t>
                      </a:r>
                    </a:p>
                  </a:txBody>
                  <a:tcPr anchor="ctr">
                    <a:solidFill>
                      <a:schemeClr val="tx1"/>
                    </a:solidFill>
                  </a:tcPr>
                </a:tc>
                <a:tc>
                  <a:txBody>
                    <a:bodyPr/>
                    <a:lstStyle/>
                    <a:p>
                      <a:endParaRPr lang="en-US" sz="800" dirty="0"/>
                    </a:p>
                  </a:txBody>
                  <a:tcPr anchor="ctr">
                    <a:solidFill>
                      <a:schemeClr val="tx1"/>
                    </a:solidFill>
                  </a:tcPr>
                </a:tc>
                <a:extLst>
                  <a:ext uri="{0D108BD9-81ED-4DB2-BD59-A6C34878D82A}">
                    <a16:rowId xmlns:a16="http://schemas.microsoft.com/office/drawing/2014/main" val="1010010221"/>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Companion Emergency Transportation Coverage</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tc>
                  <a:txBody>
                    <a:bodyPr/>
                    <a:lstStyle/>
                    <a:p>
                      <a:endParaRPr lang="en-US" sz="800"/>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extLst>
                  <a:ext uri="{0D108BD9-81ED-4DB2-BD59-A6C34878D82A}">
                    <a16:rowId xmlns:a16="http://schemas.microsoft.com/office/drawing/2014/main" val="1942163356"/>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Hospital Visitor Transportation Coverage</a:t>
                      </a:r>
                    </a:p>
                  </a:txBody>
                  <a:tcPr anchor="ctr">
                    <a:solidFill>
                      <a:schemeClr val="tx1"/>
                    </a:solidFill>
                  </a:tcPr>
                </a:tc>
                <a:tc>
                  <a:txBody>
                    <a:bodyPr/>
                    <a:lstStyle/>
                    <a:p>
                      <a:endParaRPr lang="en-US" sz="800" dirty="0"/>
                    </a:p>
                  </a:txBody>
                  <a:tcPr anchor="ctr">
                    <a:solidFill>
                      <a:schemeClr val="tx1"/>
                    </a:solidFill>
                  </a:tcPr>
                </a:tc>
                <a:tc>
                  <a:txBody>
                    <a:bodyPr/>
                    <a:lstStyle/>
                    <a:p>
                      <a:endParaRPr lang="en-US" sz="800"/>
                    </a:p>
                  </a:txBody>
                  <a:tcPr anchor="ctr">
                    <a:solidFill>
                      <a:schemeClr val="tx1"/>
                    </a:solidFill>
                  </a:tcPr>
                </a:tc>
                <a:tc>
                  <a:txBody>
                    <a:bodyPr/>
                    <a:lstStyle/>
                    <a:p>
                      <a:endParaRPr lang="en-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tx1"/>
                    </a:solidFill>
                  </a:tcPr>
                </a:tc>
                <a:tc>
                  <a:txBody>
                    <a:bodyPr/>
                    <a:lstStyle/>
                    <a:p>
                      <a:endParaRPr lang="en-US" sz="800" dirty="0"/>
                    </a:p>
                  </a:txBody>
                  <a:tcPr anchor="ctr">
                    <a:solidFill>
                      <a:schemeClr val="tx1"/>
                    </a:solidFill>
                  </a:tcPr>
                </a:tc>
                <a:extLst>
                  <a:ext uri="{0D108BD9-81ED-4DB2-BD59-A6C34878D82A}">
                    <a16:rowId xmlns:a16="http://schemas.microsoft.com/office/drawing/2014/main" val="506655735"/>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Mortal Remains Transportation Coverage</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tc>
                  <a:txBody>
                    <a:bodyPr/>
                    <a:lstStyle/>
                    <a:p>
                      <a:endParaRPr lang="en-US" sz="800"/>
                    </a:p>
                  </a:txBody>
                  <a:tcPr anchor="ctr">
                    <a:solidFill>
                      <a:schemeClr val="accent4">
                        <a:alpha val="5000"/>
                      </a:schemeClr>
                    </a:solidFill>
                  </a:tcPr>
                </a:tc>
                <a:tc>
                  <a:txBody>
                    <a:bodyPr/>
                    <a:lstStyle/>
                    <a:p>
                      <a:endParaRPr lang="en-US" sz="800"/>
                    </a:p>
                  </a:txBody>
                  <a:tcPr anchor="ctr">
                    <a:solidFill>
                      <a:schemeClr val="accent4">
                        <a:alpha val="5000"/>
                      </a:schemeClr>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4</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extLst>
                  <a:ext uri="{0D108BD9-81ED-4DB2-BD59-A6C34878D82A}">
                    <a16:rowId xmlns:a16="http://schemas.microsoft.com/office/drawing/2014/main" val="3301384044"/>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Vehicle &amp; RV Return Coverage</a:t>
                      </a:r>
                    </a:p>
                  </a:txBody>
                  <a:tcPr anchor="ctr">
                    <a:solidFill>
                      <a:schemeClr val="tx1"/>
                    </a:solidFill>
                  </a:tcPr>
                </a:tc>
                <a:tc>
                  <a:txBody>
                    <a:bodyPr/>
                    <a:lstStyle/>
                    <a:p>
                      <a:endParaRPr lang="en-US" sz="800"/>
                    </a:p>
                  </a:txBody>
                  <a:tcPr anchor="ctr">
                    <a:solidFill>
                      <a:schemeClr val="tx1"/>
                    </a:solidFill>
                  </a:tcPr>
                </a:tc>
                <a:tc>
                  <a:txBody>
                    <a:bodyPr/>
                    <a:lstStyle/>
                    <a:p>
                      <a:endParaRPr lang="en-US" sz="800"/>
                    </a:p>
                  </a:txBody>
                  <a:tcPr anchor="ctr">
                    <a:solidFill>
                      <a:schemeClr val="tx1"/>
                    </a:solidFill>
                  </a:tcPr>
                </a:tc>
                <a:tc>
                  <a:txBody>
                    <a:bodyPr/>
                    <a:lstStyle/>
                    <a:p>
                      <a:endParaRPr lang="en-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tx1"/>
                    </a:solidFill>
                  </a:tcPr>
                </a:tc>
                <a:tc>
                  <a:txBody>
                    <a:bodyPr/>
                    <a:lstStyle/>
                    <a:p>
                      <a:endParaRPr lang="en-US" sz="800" dirty="0"/>
                    </a:p>
                  </a:txBody>
                  <a:tcPr anchor="ctr">
                    <a:solidFill>
                      <a:schemeClr val="tx1"/>
                    </a:solidFill>
                  </a:tcPr>
                </a:tc>
                <a:extLst>
                  <a:ext uri="{0D108BD9-81ED-4DB2-BD59-A6C34878D82A}">
                    <a16:rowId xmlns:a16="http://schemas.microsoft.com/office/drawing/2014/main" val="860495178"/>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Organ Retrieval Transportation Coverage</a:t>
                      </a:r>
                    </a:p>
                  </a:txBody>
                  <a:tcPr anchor="ctr">
                    <a:solidFill>
                      <a:schemeClr val="accent4">
                        <a:alpha val="5000"/>
                      </a:schemeClr>
                    </a:solidFill>
                  </a:tcPr>
                </a:tc>
                <a:tc>
                  <a:txBody>
                    <a:bodyPr/>
                    <a:lstStyle/>
                    <a:p>
                      <a:endParaRPr lang="en-US" sz="800"/>
                    </a:p>
                  </a:txBody>
                  <a:tcPr anchor="ctr">
                    <a:solidFill>
                      <a:schemeClr val="accent4">
                        <a:alpha val="5000"/>
                      </a:schemeClr>
                    </a:solidFill>
                  </a:tcPr>
                </a:tc>
                <a:tc>
                  <a:txBody>
                    <a:bodyPr/>
                    <a:lstStyle/>
                    <a:p>
                      <a:endParaRPr lang="en-US" sz="800"/>
                    </a:p>
                  </a:txBody>
                  <a:tcPr anchor="ctr">
                    <a:solidFill>
                      <a:schemeClr val="accent4">
                        <a:alpha val="5000"/>
                      </a:schemeClr>
                    </a:solidFill>
                  </a:tcPr>
                </a:tc>
                <a:tc>
                  <a:txBody>
                    <a:bodyPr/>
                    <a:lstStyle/>
                    <a:p>
                      <a:endParaRPr lang="en-US" sz="800"/>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1</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extLst>
                  <a:ext uri="{0D108BD9-81ED-4DB2-BD59-A6C34878D82A}">
                    <a16:rowId xmlns:a16="http://schemas.microsoft.com/office/drawing/2014/main" val="1357928309"/>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Organ Recipient Transportation Coverage</a:t>
                      </a:r>
                    </a:p>
                  </a:txBody>
                  <a:tcPr anchor="ctr">
                    <a:solidFill>
                      <a:schemeClr val="tx1"/>
                    </a:solidFill>
                  </a:tcPr>
                </a:tc>
                <a:tc>
                  <a:txBody>
                    <a:bodyPr/>
                    <a:lstStyle/>
                    <a:p>
                      <a:endParaRPr lang="en-US" sz="800" dirty="0"/>
                    </a:p>
                  </a:txBody>
                  <a:tcPr anchor="ctr">
                    <a:solidFill>
                      <a:schemeClr val="tx1"/>
                    </a:solidFill>
                  </a:tcPr>
                </a:tc>
                <a:tc>
                  <a:txBody>
                    <a:bodyPr/>
                    <a:lstStyle/>
                    <a:p>
                      <a:endParaRPr lang="en-US" sz="800"/>
                    </a:p>
                  </a:txBody>
                  <a:tcPr anchor="ctr">
                    <a:solidFill>
                      <a:schemeClr val="tx1"/>
                    </a:solidFill>
                  </a:tcPr>
                </a:tc>
                <a:tc>
                  <a:txBody>
                    <a:bodyPr/>
                    <a:lstStyle/>
                    <a:p>
                      <a:endParaRPr lang="en-US" sz="800"/>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1</a:t>
                      </a:r>
                    </a:p>
                  </a:txBody>
                  <a:tcPr anchor="ctr">
                    <a:solidFill>
                      <a:schemeClr val="tx1"/>
                    </a:solidFill>
                  </a:tcPr>
                </a:tc>
                <a:tc>
                  <a:txBody>
                    <a:bodyPr/>
                    <a:lstStyle/>
                    <a:p>
                      <a:endParaRPr lang="en-US" sz="800" dirty="0"/>
                    </a:p>
                  </a:txBody>
                  <a:tcPr anchor="ctr">
                    <a:solidFill>
                      <a:schemeClr val="tx1"/>
                    </a:solidFill>
                  </a:tcPr>
                </a:tc>
                <a:extLst>
                  <a:ext uri="{0D108BD9-81ED-4DB2-BD59-A6C34878D82A}">
                    <a16:rowId xmlns:a16="http://schemas.microsoft.com/office/drawing/2014/main" val="2450401088"/>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876479"/>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3216</TotalTime>
  <Words>140</Words>
  <Application>Microsoft Office PowerPoint</Application>
  <PresentationFormat>Custom</PresentationFormat>
  <Paragraphs>52</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Aptos</vt:lpstr>
      <vt:lpstr>Aptos Display</vt:lpstr>
      <vt:lpstr>Arial</vt:lpstr>
      <vt:lpstr>Open Sans</vt:lpstr>
      <vt:lpstr>Poppins</vt:lpstr>
      <vt:lpstr>Webdings</vt:lpstr>
      <vt:lpstr>MASA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Elise Yancey</cp:lastModifiedBy>
  <cp:revision>36</cp:revision>
  <dcterms:created xsi:type="dcterms:W3CDTF">2024-03-14T18:51:59Z</dcterms:created>
  <dcterms:modified xsi:type="dcterms:W3CDTF">2025-01-31T15:45:28Z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f33aa4-e5f1-4bda-84d4-efcf5f244b94_Enabled">
    <vt:lpwstr>true</vt:lpwstr>
  </property>
  <property fmtid="{D5CDD505-2E9C-101B-9397-08002B2CF9AE}" pid="3" name="MSIP_Label_5df33aa4-e5f1-4bda-84d4-efcf5f244b94_SetDate">
    <vt:lpwstr>2025-01-31T15:45:28Z</vt:lpwstr>
  </property>
  <property fmtid="{D5CDD505-2E9C-101B-9397-08002B2CF9AE}" pid="4" name="MSIP_Label_5df33aa4-e5f1-4bda-84d4-efcf5f244b94_Method">
    <vt:lpwstr>Standard</vt:lpwstr>
  </property>
  <property fmtid="{D5CDD505-2E9C-101B-9397-08002B2CF9AE}" pid="5" name="MSIP_Label_5df33aa4-e5f1-4bda-84d4-efcf5f244b94_Name">
    <vt:lpwstr>defa4170-0d19-0005-0004-bc88714345d2</vt:lpwstr>
  </property>
  <property fmtid="{D5CDD505-2E9C-101B-9397-08002B2CF9AE}" pid="6" name="MSIP_Label_5df33aa4-e5f1-4bda-84d4-efcf5f244b94_SiteId">
    <vt:lpwstr>30b161a8-bda4-4091-9334-2553cbe29c3e</vt:lpwstr>
  </property>
  <property fmtid="{D5CDD505-2E9C-101B-9397-08002B2CF9AE}" pid="7" name="MSIP_Label_5df33aa4-e5f1-4bda-84d4-efcf5f244b94_ActionId">
    <vt:lpwstr>ff85b021-4675-4b2a-b2e0-8a97f3f8cb48</vt:lpwstr>
  </property>
  <property fmtid="{D5CDD505-2E9C-101B-9397-08002B2CF9AE}" pid="8" name="MSIP_Label_5df33aa4-e5f1-4bda-84d4-efcf5f244b94_ContentBits">
    <vt:lpwstr>0</vt:lpwstr>
  </property>
</Properties>
</file>