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6"/>
  </p:notesMasterIdLst>
  <p:sldIdLst>
    <p:sldId id="256" r:id="rId2"/>
    <p:sldId id="257" r:id="rId3"/>
    <p:sldId id="258" r:id="rId4"/>
    <p:sldId id="267" r:id="rId5"/>
    <p:sldId id="268" r:id="rId6"/>
    <p:sldId id="269" r:id="rId7"/>
    <p:sldId id="271" r:id="rId8"/>
    <p:sldId id="279" r:id="rId9"/>
    <p:sldId id="272" r:id="rId10"/>
    <p:sldId id="280" r:id="rId11"/>
    <p:sldId id="260" r:id="rId12"/>
    <p:sldId id="264" r:id="rId13"/>
    <p:sldId id="265" r:id="rId14"/>
    <p:sldId id="278" r:id="rId15"/>
  </p:sldIdLst>
  <p:sldSz cx="12188825" cy="6858000"/>
  <p:notesSz cx="6858000" cy="9144000"/>
  <p:embeddedFontLst>
    <p:embeddedFont>
      <p:font typeface="Open Sans" pitchFamily="2" charset="0"/>
      <p:regular r:id="rId17"/>
      <p:bold r:id="rId18"/>
      <p:italic r:id="rId19"/>
      <p:boldItalic r:id="rId20"/>
    </p:embeddedFont>
    <p:embeddedFont>
      <p:font typeface="Open Sans Medium" pitchFamily="2" charset="0"/>
      <p:regular r:id="rId21"/>
      <p:bold r:id="rId22"/>
      <p:italic r:id="rId23"/>
      <p:boldItalic r:id="rId24"/>
    </p:embeddedFont>
    <p:embeddedFont>
      <p:font typeface="Poppins"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3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6D5E1-1438-41DF-97FE-35412A912D6B}" v="23" dt="2024-12-19T21:38:14.684"/>
  </p1510:revLst>
</p1510:revInfo>
</file>

<file path=ppt/tableStyles.xml><?xml version="1.0" encoding="utf-8"?>
<a:tblStyleLst xmlns:a="http://schemas.openxmlformats.org/drawingml/2006/main" def="{D8CD36BC-3B06-40AA-BF12-5B90CFD7114F}">
  <a:tblStyle styleId="{D8CD36BC-3B06-40AA-BF12-5B90CFD7114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384" autoAdjust="0"/>
  </p:normalViewPr>
  <p:slideViewPr>
    <p:cSldViewPr snapToGrid="0">
      <p:cViewPr>
        <p:scale>
          <a:sx n="75" d="100"/>
          <a:sy n="75" d="100"/>
        </p:scale>
        <p:origin x="228" y="14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Yancey" userId="da350038-5415-440d-a3a0-39230d3f8ae8" providerId="ADAL" clId="{E1120799-CB45-4B50-BA37-E7E2CB682425}"/>
    <pc:docChg chg="undo custSel modSld">
      <pc:chgData name="Elise Yancey" userId="da350038-5415-440d-a3a0-39230d3f8ae8" providerId="ADAL" clId="{E1120799-CB45-4B50-BA37-E7E2CB682425}" dt="2024-11-07T14:27:06.381" v="96" actId="6549"/>
      <pc:docMkLst>
        <pc:docMk/>
      </pc:docMkLst>
      <pc:sldChg chg="modSp mod">
        <pc:chgData name="Elise Yancey" userId="da350038-5415-440d-a3a0-39230d3f8ae8" providerId="ADAL" clId="{E1120799-CB45-4B50-BA37-E7E2CB682425}" dt="2024-11-07T14:27:06.381" v="96" actId="6549"/>
        <pc:sldMkLst>
          <pc:docMk/>
          <pc:sldMk cId="0" sldId="264"/>
        </pc:sldMkLst>
        <pc:graphicFrameChg chg="mod modGraphic">
          <ac:chgData name="Elise Yancey" userId="da350038-5415-440d-a3a0-39230d3f8ae8" providerId="ADAL" clId="{E1120799-CB45-4B50-BA37-E7E2CB682425}" dt="2024-11-07T14:27:06.381" v="96" actId="6549"/>
          <ac:graphicFrameMkLst>
            <pc:docMk/>
            <pc:sldMk cId="0" sldId="264"/>
            <ac:graphicFrameMk id="15" creationId="{9580784C-B1A5-7595-F5CF-FCDA8E8D7C37}"/>
          </ac:graphicFrameMkLst>
        </pc:graphicFrameChg>
      </pc:sldChg>
      <pc:sldChg chg="modSp">
        <pc:chgData name="Elise Yancey" userId="da350038-5415-440d-a3a0-39230d3f8ae8" providerId="ADAL" clId="{E1120799-CB45-4B50-BA37-E7E2CB682425}" dt="2024-11-07T14:26:07.790" v="85"/>
        <pc:sldMkLst>
          <pc:docMk/>
          <pc:sldMk cId="0" sldId="267"/>
        </pc:sldMkLst>
        <pc:graphicFrameChg chg="mod">
          <ac:chgData name="Elise Yancey" userId="da350038-5415-440d-a3a0-39230d3f8ae8" providerId="ADAL" clId="{E1120799-CB45-4B50-BA37-E7E2CB682425}" dt="2024-11-07T14:26:07.790" v="85"/>
          <ac:graphicFrameMkLst>
            <pc:docMk/>
            <pc:sldMk cId="0" sldId="267"/>
            <ac:graphicFrameMk id="169" creationId="{00000000-0000-0000-0000-000000000000}"/>
          </ac:graphicFrameMkLst>
        </pc:graphicFrameChg>
      </pc:sldChg>
      <pc:sldChg chg="modSp mod">
        <pc:chgData name="Elise Yancey" userId="da350038-5415-440d-a3a0-39230d3f8ae8" providerId="ADAL" clId="{E1120799-CB45-4B50-BA37-E7E2CB682425}" dt="2024-11-06T20:38:34.663" v="84" actId="20577"/>
        <pc:sldMkLst>
          <pc:docMk/>
          <pc:sldMk cId="3003344241" sldId="279"/>
        </pc:sldMkLst>
        <pc:graphicFrameChg chg="mod modGraphic">
          <ac:chgData name="Elise Yancey" userId="da350038-5415-440d-a3a0-39230d3f8ae8" providerId="ADAL" clId="{E1120799-CB45-4B50-BA37-E7E2CB682425}" dt="2024-11-06T20:38:34.663" v="84" actId="20577"/>
          <ac:graphicFrameMkLst>
            <pc:docMk/>
            <pc:sldMk cId="3003344241" sldId="279"/>
            <ac:graphicFrameMk id="2" creationId="{73DA4900-D8F1-2262-762F-D0032F264378}"/>
          </ac:graphicFrameMkLst>
        </pc:graphicFrameChg>
      </pc:sldChg>
    </pc:docChg>
  </pc:docChgLst>
  <pc:docChgLst>
    <pc:chgData name="Elise Yancey" userId="da350038-5415-440d-a3a0-39230d3f8ae8" providerId="ADAL" clId="{A31FD131-004B-4A5E-990F-F44EAFA720E6}"/>
    <pc:docChg chg="modSld">
      <pc:chgData name="Elise Yancey" userId="da350038-5415-440d-a3a0-39230d3f8ae8" providerId="ADAL" clId="{A31FD131-004B-4A5E-990F-F44EAFA720E6}" dt="2024-10-22T17:39:20.267" v="137" actId="20577"/>
      <pc:docMkLst>
        <pc:docMk/>
      </pc:docMkLst>
      <pc:sldChg chg="modSp mod">
        <pc:chgData name="Elise Yancey" userId="da350038-5415-440d-a3a0-39230d3f8ae8" providerId="ADAL" clId="{A31FD131-004B-4A5E-990F-F44EAFA720E6}" dt="2024-10-22T17:39:12.968" v="123" actId="20577"/>
        <pc:sldMkLst>
          <pc:docMk/>
          <pc:sldMk cId="0" sldId="260"/>
        </pc:sldMkLst>
        <pc:graphicFrameChg chg="modGraphic">
          <ac:chgData name="Elise Yancey" userId="da350038-5415-440d-a3a0-39230d3f8ae8" providerId="ADAL" clId="{A31FD131-004B-4A5E-990F-F44EAFA720E6}" dt="2024-10-22T17:39:12.968" v="123" actId="20577"/>
          <ac:graphicFrameMkLst>
            <pc:docMk/>
            <pc:sldMk cId="0" sldId="260"/>
            <ac:graphicFrameMk id="4" creationId="{EFF096E2-F6EC-1E9D-7235-80C174B510D4}"/>
          </ac:graphicFrameMkLst>
        </pc:graphicFrameChg>
      </pc:sldChg>
      <pc:sldChg chg="modSp mod">
        <pc:chgData name="Elise Yancey" userId="da350038-5415-440d-a3a0-39230d3f8ae8" providerId="ADAL" clId="{A31FD131-004B-4A5E-990F-F44EAFA720E6}" dt="2024-10-22T17:39:20.267" v="137" actId="20577"/>
        <pc:sldMkLst>
          <pc:docMk/>
          <pc:sldMk cId="0" sldId="264"/>
        </pc:sldMkLst>
        <pc:graphicFrameChg chg="modGraphic">
          <ac:chgData name="Elise Yancey" userId="da350038-5415-440d-a3a0-39230d3f8ae8" providerId="ADAL" clId="{A31FD131-004B-4A5E-990F-F44EAFA720E6}" dt="2024-10-22T17:39:20.267" v="137" actId="20577"/>
          <ac:graphicFrameMkLst>
            <pc:docMk/>
            <pc:sldMk cId="0" sldId="264"/>
            <ac:graphicFrameMk id="15" creationId="{9580784C-B1A5-7595-F5CF-FCDA8E8D7C37}"/>
          </ac:graphicFrameMkLst>
        </pc:graphicFrameChg>
      </pc:sldChg>
      <pc:sldChg chg="modSp mod">
        <pc:chgData name="Elise Yancey" userId="da350038-5415-440d-a3a0-39230d3f8ae8" providerId="ADAL" clId="{A31FD131-004B-4A5E-990F-F44EAFA720E6}" dt="2024-10-22T17:37:36.656" v="7" actId="20577"/>
        <pc:sldMkLst>
          <pc:docMk/>
          <pc:sldMk cId="0" sldId="267"/>
        </pc:sldMkLst>
        <pc:graphicFrameChg chg="modGraphic">
          <ac:chgData name="Elise Yancey" userId="da350038-5415-440d-a3a0-39230d3f8ae8" providerId="ADAL" clId="{A31FD131-004B-4A5E-990F-F44EAFA720E6}" dt="2024-10-22T17:37:36.656" v="7" actId="20577"/>
          <ac:graphicFrameMkLst>
            <pc:docMk/>
            <pc:sldMk cId="0" sldId="267"/>
            <ac:graphicFrameMk id="169" creationId="{00000000-0000-0000-0000-000000000000}"/>
          </ac:graphicFrameMkLst>
        </pc:graphicFrameChg>
      </pc:sldChg>
      <pc:sldChg chg="modSp mod">
        <pc:chgData name="Elise Yancey" userId="da350038-5415-440d-a3a0-39230d3f8ae8" providerId="ADAL" clId="{A31FD131-004B-4A5E-990F-F44EAFA720E6}" dt="2024-10-22T17:38:02.882" v="44" actId="20577"/>
        <pc:sldMkLst>
          <pc:docMk/>
          <pc:sldMk cId="3115767480" sldId="268"/>
        </pc:sldMkLst>
        <pc:graphicFrameChg chg="modGraphic">
          <ac:chgData name="Elise Yancey" userId="da350038-5415-440d-a3a0-39230d3f8ae8" providerId="ADAL" clId="{A31FD131-004B-4A5E-990F-F44EAFA720E6}" dt="2024-10-22T17:38:02.882" v="44" actId="20577"/>
          <ac:graphicFrameMkLst>
            <pc:docMk/>
            <pc:sldMk cId="3115767480" sldId="268"/>
            <ac:graphicFrameMk id="4" creationId="{FDC07EDD-12E6-5042-6BFE-4F30F79E4F2D}"/>
          </ac:graphicFrameMkLst>
        </pc:graphicFrameChg>
      </pc:sldChg>
      <pc:sldChg chg="modSp">
        <pc:chgData name="Elise Yancey" userId="da350038-5415-440d-a3a0-39230d3f8ae8" providerId="ADAL" clId="{A31FD131-004B-4A5E-990F-F44EAFA720E6}" dt="2024-10-22T17:38:14.897" v="45"/>
        <pc:sldMkLst>
          <pc:docMk/>
          <pc:sldMk cId="2629709475" sldId="269"/>
        </pc:sldMkLst>
        <pc:graphicFrameChg chg="mod">
          <ac:chgData name="Elise Yancey" userId="da350038-5415-440d-a3a0-39230d3f8ae8" providerId="ADAL" clId="{A31FD131-004B-4A5E-990F-F44EAFA720E6}" dt="2024-10-22T17:38:14.897" v="45"/>
          <ac:graphicFrameMkLst>
            <pc:docMk/>
            <pc:sldMk cId="2629709475" sldId="269"/>
            <ac:graphicFrameMk id="2" creationId="{41F961C4-436B-02B0-C486-EC9CF78A36E4}"/>
          </ac:graphicFrameMkLst>
        </pc:graphicFrameChg>
      </pc:sldChg>
      <pc:sldChg chg="modSp mod">
        <pc:chgData name="Elise Yancey" userId="da350038-5415-440d-a3a0-39230d3f8ae8" providerId="ADAL" clId="{A31FD131-004B-4A5E-990F-F44EAFA720E6}" dt="2024-10-22T17:38:38.500" v="78" actId="20577"/>
        <pc:sldMkLst>
          <pc:docMk/>
          <pc:sldMk cId="3770694177" sldId="271"/>
        </pc:sldMkLst>
        <pc:graphicFrameChg chg="modGraphic">
          <ac:chgData name="Elise Yancey" userId="da350038-5415-440d-a3a0-39230d3f8ae8" providerId="ADAL" clId="{A31FD131-004B-4A5E-990F-F44EAFA720E6}" dt="2024-10-22T17:38:38.500" v="78" actId="20577"/>
          <ac:graphicFrameMkLst>
            <pc:docMk/>
            <pc:sldMk cId="3770694177" sldId="271"/>
            <ac:graphicFrameMk id="3" creationId="{B3842170-9784-C9EA-5D9E-BF0484AA2732}"/>
          </ac:graphicFrameMkLst>
        </pc:graphicFrameChg>
      </pc:sldChg>
      <pc:sldChg chg="modSp mod">
        <pc:chgData name="Elise Yancey" userId="da350038-5415-440d-a3a0-39230d3f8ae8" providerId="ADAL" clId="{A31FD131-004B-4A5E-990F-F44EAFA720E6}" dt="2024-10-22T17:38:49.443" v="86" actId="20577"/>
        <pc:sldMkLst>
          <pc:docMk/>
          <pc:sldMk cId="3754743268" sldId="272"/>
        </pc:sldMkLst>
        <pc:graphicFrameChg chg="modGraphic">
          <ac:chgData name="Elise Yancey" userId="da350038-5415-440d-a3a0-39230d3f8ae8" providerId="ADAL" clId="{A31FD131-004B-4A5E-990F-F44EAFA720E6}" dt="2024-10-22T17:38:49.443" v="86" actId="20577"/>
          <ac:graphicFrameMkLst>
            <pc:docMk/>
            <pc:sldMk cId="3754743268" sldId="272"/>
            <ac:graphicFrameMk id="6" creationId="{E4770B88-661A-EB4F-21FE-8B3BB5B16A1F}"/>
          </ac:graphicFrameMkLst>
        </pc:graphicFrameChg>
      </pc:sldChg>
    </pc:docChg>
  </pc:docChgLst>
  <pc:docChgLst>
    <pc:chgData name="Elise Yancey" userId="da350038-5415-440d-a3a0-39230d3f8ae8" providerId="ADAL" clId="{4916D5E1-1438-41DF-97FE-35412A912D6B}"/>
    <pc:docChg chg="undo redo custSel modSld">
      <pc:chgData name="Elise Yancey" userId="da350038-5415-440d-a3a0-39230d3f8ae8" providerId="ADAL" clId="{4916D5E1-1438-41DF-97FE-35412A912D6B}" dt="2024-12-19T21:38:14.684" v="50"/>
      <pc:docMkLst>
        <pc:docMk/>
      </pc:docMkLst>
      <pc:sldChg chg="modSp mod">
        <pc:chgData name="Elise Yancey" userId="da350038-5415-440d-a3a0-39230d3f8ae8" providerId="ADAL" clId="{4916D5E1-1438-41DF-97FE-35412A912D6B}" dt="2024-12-19T21:37:23.332" v="43" actId="404"/>
        <pc:sldMkLst>
          <pc:docMk/>
          <pc:sldMk cId="0" sldId="264"/>
        </pc:sldMkLst>
        <pc:graphicFrameChg chg="modGraphic">
          <ac:chgData name="Elise Yancey" userId="da350038-5415-440d-a3a0-39230d3f8ae8" providerId="ADAL" clId="{4916D5E1-1438-41DF-97FE-35412A912D6B}" dt="2024-12-19T21:37:23.332" v="43" actId="404"/>
          <ac:graphicFrameMkLst>
            <pc:docMk/>
            <pc:sldMk cId="0" sldId="264"/>
            <ac:graphicFrameMk id="15" creationId="{9580784C-B1A5-7595-F5CF-FCDA8E8D7C37}"/>
          </ac:graphicFrameMkLst>
        </pc:graphicFrameChg>
      </pc:sldChg>
      <pc:sldChg chg="modSp">
        <pc:chgData name="Elise Yancey" userId="da350038-5415-440d-a3a0-39230d3f8ae8" providerId="ADAL" clId="{4916D5E1-1438-41DF-97FE-35412A912D6B}" dt="2024-12-19T21:38:14.684" v="50"/>
        <pc:sldMkLst>
          <pc:docMk/>
          <pc:sldMk cId="0" sldId="267"/>
        </pc:sldMkLst>
        <pc:graphicFrameChg chg="mod">
          <ac:chgData name="Elise Yancey" userId="da350038-5415-440d-a3a0-39230d3f8ae8" providerId="ADAL" clId="{4916D5E1-1438-41DF-97FE-35412A912D6B}" dt="2024-12-19T21:38:14.684" v="50"/>
          <ac:graphicFrameMkLst>
            <pc:docMk/>
            <pc:sldMk cId="0" sldId="267"/>
            <ac:graphicFrameMk id="169" creationId="{00000000-0000-0000-0000-000000000000}"/>
          </ac:graphicFrameMkLst>
        </pc:graphicFrameChg>
      </pc:sldChg>
      <pc:sldChg chg="modSp mod">
        <pc:chgData name="Elise Yancey" userId="da350038-5415-440d-a3a0-39230d3f8ae8" providerId="ADAL" clId="{4916D5E1-1438-41DF-97FE-35412A912D6B}" dt="2024-12-19T21:38:10.536" v="49" actId="404"/>
        <pc:sldMkLst>
          <pc:docMk/>
          <pc:sldMk cId="3115767480" sldId="268"/>
        </pc:sldMkLst>
        <pc:graphicFrameChg chg="mod modGraphic">
          <ac:chgData name="Elise Yancey" userId="da350038-5415-440d-a3a0-39230d3f8ae8" providerId="ADAL" clId="{4916D5E1-1438-41DF-97FE-35412A912D6B}" dt="2024-12-19T21:38:10.536" v="49" actId="404"/>
          <ac:graphicFrameMkLst>
            <pc:docMk/>
            <pc:sldMk cId="3115767480" sldId="268"/>
            <ac:graphicFrameMk id="4" creationId="{FDC07EDD-12E6-5042-6BFE-4F30F79E4F2D}"/>
          </ac:graphicFrameMkLst>
        </pc:graphicFrameChg>
      </pc:sldChg>
      <pc:sldChg chg="modSp mod">
        <pc:chgData name="Elise Yancey" userId="da350038-5415-440d-a3a0-39230d3f8ae8" providerId="ADAL" clId="{4916D5E1-1438-41DF-97FE-35412A912D6B}" dt="2024-12-19T21:38:03.205" v="47" actId="404"/>
        <pc:sldMkLst>
          <pc:docMk/>
          <pc:sldMk cId="2629709475" sldId="269"/>
        </pc:sldMkLst>
        <pc:graphicFrameChg chg="mod modGraphic">
          <ac:chgData name="Elise Yancey" userId="da350038-5415-440d-a3a0-39230d3f8ae8" providerId="ADAL" clId="{4916D5E1-1438-41DF-97FE-35412A912D6B}" dt="2024-12-19T21:38:03.205" v="47" actId="404"/>
          <ac:graphicFrameMkLst>
            <pc:docMk/>
            <pc:sldMk cId="2629709475" sldId="269"/>
            <ac:graphicFrameMk id="2" creationId="{41F961C4-436B-02B0-C486-EC9CF78A36E4}"/>
          </ac:graphicFrameMkLst>
        </pc:graphicFrameChg>
      </pc:sldChg>
      <pc:sldChg chg="modSp mod">
        <pc:chgData name="Elise Yancey" userId="da350038-5415-440d-a3a0-39230d3f8ae8" providerId="ADAL" clId="{4916D5E1-1438-41DF-97FE-35412A912D6B}" dt="2024-12-19T21:37:40.680" v="44" actId="404"/>
        <pc:sldMkLst>
          <pc:docMk/>
          <pc:sldMk cId="3770694177" sldId="271"/>
        </pc:sldMkLst>
        <pc:graphicFrameChg chg="mod modGraphic">
          <ac:chgData name="Elise Yancey" userId="da350038-5415-440d-a3a0-39230d3f8ae8" providerId="ADAL" clId="{4916D5E1-1438-41DF-97FE-35412A912D6B}" dt="2024-12-19T21:37:40.680" v="44" actId="404"/>
          <ac:graphicFrameMkLst>
            <pc:docMk/>
            <pc:sldMk cId="3770694177" sldId="271"/>
            <ac:graphicFrameMk id="3" creationId="{B3842170-9784-C9EA-5D9E-BF0484AA2732}"/>
          </ac:graphicFrameMkLst>
        </pc:graphicFrameChg>
      </pc:sldChg>
      <pc:sldChg chg="modSp mod">
        <pc:chgData name="Elise Yancey" userId="da350038-5415-440d-a3a0-39230d3f8ae8" providerId="ADAL" clId="{4916D5E1-1438-41DF-97FE-35412A912D6B}" dt="2024-12-19T21:34:59.046" v="30"/>
        <pc:sldMkLst>
          <pc:docMk/>
          <pc:sldMk cId="3754743268" sldId="272"/>
        </pc:sldMkLst>
        <pc:graphicFrameChg chg="mod modGraphic">
          <ac:chgData name="Elise Yancey" userId="da350038-5415-440d-a3a0-39230d3f8ae8" providerId="ADAL" clId="{4916D5E1-1438-41DF-97FE-35412A912D6B}" dt="2024-12-19T21:34:59.046" v="30"/>
          <ac:graphicFrameMkLst>
            <pc:docMk/>
            <pc:sldMk cId="3754743268" sldId="272"/>
            <ac:graphicFrameMk id="6" creationId="{E4770B88-661A-EB4F-21FE-8B3BB5B16A1F}"/>
          </ac:graphicFrameMkLst>
        </pc:graphicFrameChg>
      </pc:sldChg>
      <pc:sldChg chg="modSp">
        <pc:chgData name="Elise Yancey" userId="da350038-5415-440d-a3a0-39230d3f8ae8" providerId="ADAL" clId="{4916D5E1-1438-41DF-97FE-35412A912D6B}" dt="2024-12-19T21:34:23.125" v="27"/>
        <pc:sldMkLst>
          <pc:docMk/>
          <pc:sldMk cId="3003344241" sldId="279"/>
        </pc:sldMkLst>
        <pc:graphicFrameChg chg="mod">
          <ac:chgData name="Elise Yancey" userId="da350038-5415-440d-a3a0-39230d3f8ae8" providerId="ADAL" clId="{4916D5E1-1438-41DF-97FE-35412A912D6B}" dt="2024-12-19T21:34:23.125" v="27"/>
          <ac:graphicFrameMkLst>
            <pc:docMk/>
            <pc:sldMk cId="3003344241" sldId="279"/>
            <ac:graphicFrameMk id="2" creationId="{73DA4900-D8F1-2262-762F-D0032F264378}"/>
          </ac:graphicFrameMkLst>
        </pc:graphicFrameChg>
      </pc:sldChg>
      <pc:sldChg chg="modSp mod">
        <pc:chgData name="Elise Yancey" userId="da350038-5415-440d-a3a0-39230d3f8ae8" providerId="ADAL" clId="{4916D5E1-1438-41DF-97FE-35412A912D6B}" dt="2024-12-19T21:37:48.735" v="45" actId="404"/>
        <pc:sldMkLst>
          <pc:docMk/>
          <pc:sldMk cId="945543570" sldId="280"/>
        </pc:sldMkLst>
        <pc:spChg chg="mod">
          <ac:chgData name="Elise Yancey" userId="da350038-5415-440d-a3a0-39230d3f8ae8" providerId="ADAL" clId="{4916D5E1-1438-41DF-97FE-35412A912D6B}" dt="2024-12-19T21:37:19.078" v="41" actId="1076"/>
          <ac:spMkLst>
            <pc:docMk/>
            <pc:sldMk cId="945543570" sldId="280"/>
            <ac:spMk id="162" creationId="{E7520DC3-66A5-CB2E-4E2B-0398B4AFAFFD}"/>
          </ac:spMkLst>
        </pc:spChg>
        <pc:graphicFrameChg chg="mod modGraphic">
          <ac:chgData name="Elise Yancey" userId="da350038-5415-440d-a3a0-39230d3f8ae8" providerId="ADAL" clId="{4916D5E1-1438-41DF-97FE-35412A912D6B}" dt="2024-12-19T21:37:48.735" v="45" actId="404"/>
          <ac:graphicFrameMkLst>
            <pc:docMk/>
            <pc:sldMk cId="945543570" sldId="280"/>
            <ac:graphicFrameMk id="2" creationId="{2B96A9A9-A633-9953-5090-15DE13BA9E4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063" y="685800"/>
            <a:ext cx="6094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a:extLst>
            <a:ext uri="{FF2B5EF4-FFF2-40B4-BE49-F238E27FC236}">
              <a16:creationId xmlns:a16="http://schemas.microsoft.com/office/drawing/2014/main" id="{85E9E2B3-76D6-1DEC-83DE-D4365323661A}"/>
            </a:ext>
          </a:extLst>
        </p:cNvPr>
        <p:cNvGrpSpPr/>
        <p:nvPr/>
      </p:nvGrpSpPr>
      <p:grpSpPr>
        <a:xfrm>
          <a:off x="0" y="0"/>
          <a:ext cx="0" cy="0"/>
          <a:chOff x="0" y="0"/>
          <a:chExt cx="0" cy="0"/>
        </a:xfrm>
      </p:grpSpPr>
      <p:sp>
        <p:nvSpPr>
          <p:cNvPr id="157" name="Google Shape;157;g2b113e36004_0_278:notes">
            <a:extLst>
              <a:ext uri="{FF2B5EF4-FFF2-40B4-BE49-F238E27FC236}">
                <a16:creationId xmlns:a16="http://schemas.microsoft.com/office/drawing/2014/main" id="{CA668608-8048-070C-92A7-565E2470105C}"/>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a:extLst>
              <a:ext uri="{FF2B5EF4-FFF2-40B4-BE49-F238E27FC236}">
                <a16:creationId xmlns:a16="http://schemas.microsoft.com/office/drawing/2014/main" id="{8FEA7559-BF60-5B07-3C4D-D924A0B590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baseline="0" dirty="0">
                <a:solidFill>
                  <a:srgbClr val="404041"/>
                </a:solidFill>
                <a:latin typeface="Open Sans" pitchFamily="2" charset="0"/>
              </a:rPr>
              <a:t>Maximum Benefit Amount pays a maximum of $20,000 per occurrence for Emergency Air Ambulance and Emergency Ground Ambulance Coverage on the Emergent Plus plan.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MASA benefits only available for groups with 51 or more eligible employees.</a:t>
            </a:r>
            <a:endParaRPr lang="en-US" sz="1100" b="1"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00375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b113e36004_0_34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b113e36004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baseline="0" dirty="0">
                <a:solidFill>
                  <a:srgbClr val="404041"/>
                </a:solidFill>
                <a:latin typeface="Open Sans" pitchFamily="2" charset="0"/>
              </a:rPr>
              <a:t>Maximum Benefit Amount pays a maximum of $20,000 per occurrence for Emergency Air Ambulance and Emergency Ground Ambulance Coverage on the Emergent Plus plan.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662f5d9bfc_0_26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662f5d9bfc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dirty="0">
              <a:solidFill>
                <a:schemeClr val="dk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158750" indent="0">
              <a:buNone/>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662f5d9bfc_0_3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662f5d9bfc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lang="en-US" dirty="0"/>
              <a:t>This endorsement is not available as a stand-alone product. The initial employee member must be enrolled in at least one primary MASA plan – for example: Emergent Plus, Emergent Premier, or Platinum. </a:t>
            </a:r>
          </a:p>
          <a:p>
            <a:pPr marL="0" marR="0" lvl="0" indent="0" algn="l" defTabSz="914400" rtl="0" eaLnBrk="1" fontAlgn="auto" latinLnBrk="0" hangingPunct="1">
              <a:lnSpc>
                <a:spcPct val="150000"/>
              </a:lnSpc>
              <a:spcBef>
                <a:spcPts val="0"/>
              </a:spcBef>
              <a:spcAft>
                <a:spcPts val="600"/>
              </a:spcAft>
              <a:buClrTx/>
              <a:buSzTx/>
              <a:buFontTx/>
              <a:buNone/>
              <a:tabLst/>
              <a:defRPr/>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600"/>
              </a:spcAft>
              <a:buClrTx/>
              <a:buSzTx/>
              <a:buFontTx/>
              <a:buNone/>
              <a:tabLst/>
              <a:defRP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Price: $21.99/</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for two additional adults and $43.99 for up to four additional adults</a:t>
            </a:r>
          </a:p>
          <a:p>
            <a:pPr marL="171450" marR="0" lvl="0"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sz="800" b="0" i="0" dirty="0">
                <a:solidFill>
                  <a:srgbClr val="242424"/>
                </a:solidFill>
                <a:effectLst/>
                <a:highlight>
                  <a:srgbClr val="FFFFFF"/>
                </a:highlight>
                <a:latin typeface="Aptos" panose="020B0004020202020204" pitchFamily="34" charset="0"/>
              </a:rPr>
              <a:t>Up to 2 – only offered on single and composite base plans (i.e. Emergent Plus Single or Emergent Plus Composite)</a:t>
            </a:r>
          </a:p>
          <a:p>
            <a:pPr marL="171450" marR="0" lvl="0" indent="-1714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sz="800" b="0" i="0" dirty="0">
                <a:solidFill>
                  <a:srgbClr val="242424"/>
                </a:solidFill>
                <a:effectLst/>
                <a:highlight>
                  <a:srgbClr val="FFFFFF"/>
                </a:highlight>
                <a:latin typeface="Aptos" panose="020B0004020202020204" pitchFamily="34" charset="0"/>
              </a:rPr>
              <a:t>Up to 4 – only offered on family and composite base plans (i.e. Emergent Plus Family or Emergent Plus Composite)</a:t>
            </a:r>
          </a:p>
          <a:p>
            <a:pPr marL="0" lvl="0" indent="0" algn="l" rtl="0">
              <a:lnSpc>
                <a:spcPct val="150000"/>
              </a:lnSpc>
              <a:spcBef>
                <a:spcPts val="0"/>
              </a:spcBef>
              <a:spcAft>
                <a:spcPts val="600"/>
              </a:spcAft>
              <a:buNone/>
            </a:pPr>
            <a:endParaRPr lang="en-US" b="0" dirty="0"/>
          </a:p>
          <a:p>
            <a:pPr marL="0" marR="0" algn="l">
              <a:spcBef>
                <a:spcPts val="0"/>
              </a:spcBef>
              <a:spcAft>
                <a:spcPts val="0"/>
              </a:spcAft>
              <a:buFont typeface="Arial" panose="020B0604020202020204" pitchFamily="34" charset="0"/>
              <a:buNone/>
            </a:pPr>
            <a:r>
              <a:rPr lang="en-US" sz="1100" b="0" i="0" dirty="0">
                <a:solidFill>
                  <a:srgbClr val="242424"/>
                </a:solidFill>
                <a:effectLst/>
                <a:highlight>
                  <a:srgbClr val="FFFFFF"/>
                </a:highlight>
                <a:latin typeface="Aptos" panose="020B0004020202020204" pitchFamily="34" charset="0"/>
              </a:rPr>
              <a:t>$20K cap per utilization – Emergency Air and Hospital to Hospital</a:t>
            </a:r>
          </a:p>
          <a:p>
            <a:pPr marL="0" marR="0" algn="l">
              <a:spcBef>
                <a:spcPts val="0"/>
              </a:spcBef>
              <a:spcAft>
                <a:spcPts val="0"/>
              </a:spcAft>
              <a:buFont typeface="Arial" panose="020B0604020202020204" pitchFamily="34" charset="0"/>
              <a:buNone/>
            </a:pPr>
            <a:r>
              <a:rPr lang="en-US" sz="1100" b="0" i="0" dirty="0">
                <a:solidFill>
                  <a:srgbClr val="242424"/>
                </a:solidFill>
                <a:effectLst/>
                <a:highlight>
                  <a:srgbClr val="FFFFFF"/>
                </a:highlight>
                <a:latin typeface="Aptos" panose="020B0004020202020204" pitchFamily="34" charset="0"/>
              </a:rPr>
              <a:t>$500 cap per year – Post Admission Continued Care Transport; paid as reimbursements</a:t>
            </a:r>
          </a:p>
          <a:p>
            <a:pPr marL="0" marR="0" algn="l">
              <a:spcBef>
                <a:spcPts val="0"/>
              </a:spcBef>
              <a:spcAft>
                <a:spcPts val="0"/>
              </a:spcAft>
              <a:buFont typeface="Arial" panose="020B0604020202020204" pitchFamily="34" charset="0"/>
              <a:buNone/>
            </a:pPr>
            <a:endParaRPr lang="en-US" sz="1100" b="0" i="0" dirty="0">
              <a:solidFill>
                <a:srgbClr val="242424"/>
              </a:solidFill>
              <a:effectLst/>
              <a:highlight>
                <a:srgbClr val="FFFFFF"/>
              </a:highlight>
              <a:latin typeface="Aptos" panose="020B0004020202020204" pitchFamily="34" charset="0"/>
            </a:endParaRPr>
          </a:p>
          <a:p>
            <a:pPr marL="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0" i="0" dirty="0">
                <a:solidFill>
                  <a:schemeClr val="dk1"/>
                </a:solidFill>
                <a:latin typeface="Poppins"/>
                <a:ea typeface="Poppins"/>
                <a:cs typeface="Poppins"/>
                <a:sym typeface="Poppins"/>
              </a:rPr>
              <a:t>Employer-paid and cost-shared options are available. </a:t>
            </a:r>
          </a:p>
          <a:p>
            <a:pPr marL="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100" b="0" i="0" u="none" strike="noStrike" baseline="0" dirty="0">
              <a:solidFill>
                <a:srgbClr val="404041"/>
              </a:solidFill>
              <a:latin typeface="Open Sans" pitchFamily="2" charset="0"/>
            </a:endParaRPr>
          </a:p>
          <a:p>
            <a:pPr marL="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marR="0" algn="l">
              <a:spcBef>
                <a:spcPts val="0"/>
              </a:spcBef>
              <a:spcAft>
                <a:spcPts val="0"/>
              </a:spcAft>
              <a:buFont typeface="Arial" panose="020B0604020202020204" pitchFamily="34" charset="0"/>
              <a:buNone/>
            </a:pPr>
            <a:endParaRPr lang="en-US" dirty="0"/>
          </a:p>
          <a:p>
            <a:pPr marL="158750" indent="0">
              <a:buNone/>
            </a:pPr>
            <a:endParaRPr lang="en-US" dirty="0"/>
          </a:p>
        </p:txBody>
      </p:sp>
    </p:spTree>
    <p:extLst>
      <p:ext uri="{BB962C8B-B14F-4D97-AF65-F5344CB8AC3E}">
        <p14:creationId xmlns:p14="http://schemas.microsoft.com/office/powerpoint/2010/main" val="351062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b113e36004_0_23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b113e36004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b113e36004_0_25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b113e36004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3200" b="1" dirty="0"/>
              <a:t>Essentials qualifiers:</a:t>
            </a:r>
          </a:p>
          <a:p>
            <a:pPr lvl="0">
              <a:buFont typeface="Arial" panose="020B0604020202020204" pitchFamily="34" charset="0"/>
              <a:buChar char="•"/>
            </a:pPr>
            <a:r>
              <a:rPr lang="en-US" sz="3200" dirty="0">
                <a:effectLst/>
              </a:rPr>
              <a:t>The group of eligible employees must meet or exceed 5,000</a:t>
            </a:r>
            <a:endParaRPr lang="en-US" sz="3200" dirty="0"/>
          </a:p>
          <a:p>
            <a:pPr lvl="0">
              <a:buFont typeface="Arial" panose="020B0604020202020204" pitchFamily="34" charset="0"/>
              <a:buChar char="•"/>
            </a:pPr>
            <a:r>
              <a:rPr lang="en-US" sz="3200" dirty="0">
                <a:effectLst/>
              </a:rPr>
              <a:t>The Essentials product must be offered as employer-paid at 100%</a:t>
            </a:r>
            <a:endParaRPr lang="en-US" sz="3200" dirty="0"/>
          </a:p>
          <a:p>
            <a:pPr lvl="0">
              <a:buFont typeface="Arial" panose="020B0604020202020204" pitchFamily="34" charset="0"/>
              <a:buChar char="•"/>
            </a:pPr>
            <a:r>
              <a:rPr lang="en-US" sz="32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3200" dirty="0"/>
              <a:t>1 subitem</a:t>
            </a:r>
          </a:p>
          <a:p>
            <a:pPr marL="158750" indent="0">
              <a:buNone/>
            </a:pPr>
            <a:endParaRPr lang="en-US" sz="1800" b="0" i="0" u="none" strike="noStrike" baseline="0" dirty="0">
              <a:solidFill>
                <a:srgbClr val="404041"/>
              </a:solidFill>
              <a:latin typeface="Open Sans" pitchFamily="2" charset="0"/>
            </a:endParaRPr>
          </a:p>
          <a:p>
            <a:pPr marL="158750" indent="0">
              <a:buNone/>
            </a:pPr>
            <a:r>
              <a:rPr lang="en-US" sz="1800" b="0" i="0" u="none" strike="noStrike" baseline="0" dirty="0">
                <a:solidFill>
                  <a:srgbClr val="404041"/>
                </a:solidFill>
                <a:latin typeface="Open Sans" pitchFamily="2" charset="0"/>
              </a:rPr>
              <a:t>Maximum Benefit Amount pays a maximum of $20,000 per occurrence for Emergency Air Ambulance and Emergency Ground Ambulance Coverage on the Emergent Plus plan.</a:t>
            </a: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dirty="0">
                <a:solidFill>
                  <a:schemeClr val="dk1"/>
                </a:solidFill>
                <a:latin typeface="Poppins"/>
                <a:ea typeface="Poppins"/>
                <a:cs typeface="Poppins"/>
                <a:sym typeface="Poppins"/>
              </a:rPr>
              <a:t>Employer-paid and cost-shared options are available. </a:t>
            </a:r>
            <a:endParaRPr lang="en-US" sz="1800" b="0" i="0" u="none" strike="noStrike" baseline="0" dirty="0">
              <a:solidFill>
                <a:srgbClr val="404041"/>
              </a:solidFill>
              <a:latin typeface="Open Sans" pitchFamily="2" charset="0"/>
            </a:endParaRPr>
          </a:p>
          <a:p>
            <a:pPr marL="158750" indent="0">
              <a:buNone/>
            </a:pPr>
            <a:endParaRPr lang="en-US" sz="1800" b="0" i="0" u="none" strike="noStrike" baseline="0" dirty="0">
              <a:solidFill>
                <a:srgbClr val="404041"/>
              </a:solidFill>
              <a:latin typeface="Open Sans" pitchFamily="2"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baseline="0" dirty="0">
                <a:solidFill>
                  <a:srgbClr val="404041"/>
                </a:solidFill>
                <a:latin typeface="Open Sans" pitchFamily="2" charset="0"/>
              </a:rPr>
              <a:t>Maximum Benefit Amount pays a maximum of $20,000 per occurrence for Emergency Air Ambulance and Emergency Ground Ambulance Coverage on the Emergent Plus plan.</a:t>
            </a:r>
            <a:endParaRPr lang="en-US" sz="1100" b="0" i="0" u="none" strike="noStrike" baseline="0" dirty="0">
              <a:solidFill>
                <a:srgbClr val="404041"/>
              </a:solidFill>
              <a:latin typeface="Open Sans"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p:txBody>
      </p:sp>
    </p:spTree>
    <p:extLst>
      <p:ext uri="{BB962C8B-B14F-4D97-AF65-F5344CB8AC3E}">
        <p14:creationId xmlns:p14="http://schemas.microsoft.com/office/powerpoint/2010/main" val="225781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baseline="0" dirty="0">
                <a:solidFill>
                  <a:srgbClr val="404041"/>
                </a:solidFill>
                <a:latin typeface="Open Sans" pitchFamily="2" charset="0"/>
              </a:rPr>
              <a:t>Maximum Benefit Amount pays a maximum of $20,000 per occurrence for Emergency Air Ambulance and Emergency Ground Ambulance Coverage on the Emergent Plus plan.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5500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baseline="0" dirty="0">
                <a:solidFill>
                  <a:srgbClr val="404041"/>
                </a:solidFill>
                <a:latin typeface="Open Sans" pitchFamily="2" charset="0"/>
              </a:rPr>
              <a:t>Maximum Benefit Amount pays a maximum of $20,000 per occurrence for Emergency Air Ambulance and Emergency Ground Ambulance Coverage on the Emergent Plus plan.</a:t>
            </a:r>
            <a:endParaRPr lang="en-US" sz="1100" b="0" i="0" u="none" strike="noStrike" baseline="0" dirty="0">
              <a:solidFill>
                <a:srgbClr val="404041"/>
              </a:solidFill>
              <a:latin typeface="Open Sans"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4712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baseline="0" dirty="0">
                <a:solidFill>
                  <a:srgbClr val="404041"/>
                </a:solidFill>
                <a:latin typeface="Open Sans" pitchFamily="2" charset="0"/>
              </a:rPr>
              <a:t>Maximum Benefit Amount pays a maximum of $20,000 per occurrence for Emergency Air Ambulance and Emergency Ground Ambulance Coverage on the Emergent Plus plan.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0300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113e36004_0_27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b113e36004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dirty="0"/>
              <a:t>Essentials qualifiers:</a:t>
            </a:r>
          </a:p>
          <a:p>
            <a:pPr lvl="0">
              <a:buFont typeface="Arial" panose="020B0604020202020204" pitchFamily="34" charset="0"/>
              <a:buChar char="•"/>
            </a:pPr>
            <a:r>
              <a:rPr lang="en-US" sz="1100" dirty="0">
                <a:effectLst/>
              </a:rPr>
              <a:t>The group of eligible employees must meet or exceed 5,000</a:t>
            </a:r>
            <a:endParaRPr lang="en-US" sz="1100" dirty="0"/>
          </a:p>
          <a:p>
            <a:pPr lvl="0">
              <a:buFont typeface="Arial" panose="020B0604020202020204" pitchFamily="34" charset="0"/>
              <a:buChar char="•"/>
            </a:pPr>
            <a:r>
              <a:rPr lang="en-US" sz="1100" dirty="0">
                <a:effectLst/>
              </a:rPr>
              <a:t>The Essentials product must be offered as employer-paid at 100%</a:t>
            </a:r>
            <a:endParaRPr lang="en-US" sz="1100" dirty="0"/>
          </a:p>
          <a:p>
            <a:pPr lvl="0">
              <a:buFont typeface="Arial" panose="020B0604020202020204" pitchFamily="34" charset="0"/>
              <a:buChar char="•"/>
            </a:pPr>
            <a:r>
              <a:rPr lang="en-US" sz="1100" dirty="0">
                <a:effectLst/>
              </a:rPr>
              <a:t>At least one other standard MASA product must be offered as a buy-up option to the employee (ex. Emergent Plus, Emergent Premier, or Platinum)</a:t>
            </a:r>
          </a:p>
          <a:p>
            <a:pPr lvl="0">
              <a:buFont typeface="Arial" panose="020B0604020202020204" pitchFamily="34" charset="0"/>
              <a:buChar char="•"/>
            </a:pPr>
            <a:r>
              <a:rPr lang="en-US" sz="1100" dirty="0"/>
              <a:t>1 subitem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baseline="0" dirty="0">
                <a:solidFill>
                  <a:srgbClr val="404041"/>
                </a:solidFill>
                <a:latin typeface="Open Sans" pitchFamily="2" charset="0"/>
              </a:rPr>
              <a:t>Maximum Benefit Amount pays a maximum of $20,000 per occurrence for Emergency Air Ambulance and Emergency Ground Ambulance Coverage on the Emergent Plus plan.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baseline="0" dirty="0">
              <a:solidFill>
                <a:srgbClr val="404041"/>
              </a:solidFill>
              <a:latin typeface="Open Sans" pitchFamily="2" charset="0"/>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chemeClr val="dk1"/>
                </a:solidFill>
                <a:latin typeface="Poppins"/>
                <a:ea typeface="Poppins"/>
                <a:cs typeface="Poppins"/>
                <a:sym typeface="Poppins"/>
              </a:rPr>
              <a:t>Employer-paid and cost-shared options are available. </a:t>
            </a:r>
            <a:endParaRPr lang="en-US" sz="1100" b="0" i="0" u="none" strike="noStrike" baseline="0" dirty="0">
              <a:solidFill>
                <a:srgbClr val="404041"/>
              </a:solidFill>
              <a:latin typeface="Open Sans"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dirty="0">
              <a:solidFill>
                <a:srgbClr val="230871"/>
              </a:solidFill>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dirty="0">
                <a:solidFill>
                  <a:srgbClr val="230871"/>
                </a:solidFill>
                <a:latin typeface="Poppins"/>
                <a:ea typeface="Poppins"/>
                <a:cs typeface="Poppins"/>
                <a:sym typeface="Poppins"/>
              </a:rPr>
              <a:t>For questions, </a:t>
            </a:r>
            <a:r>
              <a:rPr lang="en-US" sz="1100" b="1" dirty="0">
                <a:solidFill>
                  <a:srgbClr val="230871"/>
                </a:solidFill>
                <a:latin typeface="Poppins"/>
                <a:ea typeface="Poppins"/>
                <a:cs typeface="Poppins"/>
                <a:sym typeface="Poppins"/>
              </a:rPr>
              <a:t>r</a:t>
            </a:r>
            <a:r>
              <a:rPr lang="en-US" sz="1100" b="1" i="0" dirty="0">
                <a:solidFill>
                  <a:srgbClr val="230871"/>
                </a:solidFill>
                <a:latin typeface="Poppins"/>
                <a:ea typeface="Poppins"/>
                <a:cs typeface="Poppins"/>
                <a:sym typeface="Poppins"/>
              </a:rPr>
              <a:t>each out to</a:t>
            </a:r>
            <a:r>
              <a:rPr lang="en-US" sz="1100" b="1" dirty="0">
                <a:solidFill>
                  <a:srgbClr val="230871"/>
                </a:solidFill>
                <a:latin typeface="Poppins"/>
                <a:ea typeface="Poppins"/>
                <a:cs typeface="Poppins"/>
                <a:sym typeface="Poppins"/>
              </a:rPr>
              <a:t> your MASA Sales Director or visit: masaa</a:t>
            </a:r>
            <a:r>
              <a:rPr lang="en-US" sz="1100" b="1" i="0" dirty="0">
                <a:solidFill>
                  <a:srgbClr val="230871"/>
                </a:solidFill>
                <a:latin typeface="Poppins"/>
                <a:ea typeface="Poppins"/>
                <a:cs typeface="Poppins"/>
                <a:sym typeface="Poppins"/>
              </a:rPr>
              <a:t>ccess.com/brokers</a:t>
            </a:r>
            <a:endParaRPr lang="en-US" sz="1100" b="1" dirty="0">
              <a:solidFill>
                <a:srgbClr val="23087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27776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ight Callout1 1">
  <p:cSld name="BIG_NUMBER_2">
    <p:spTree>
      <p:nvGrpSpPr>
        <p:cNvPr id="1" name="Shape 84"/>
        <p:cNvGrpSpPr/>
        <p:nvPr/>
      </p:nvGrpSpPr>
      <p:grpSpPr>
        <a:xfrm>
          <a:off x="0" y="0"/>
          <a:ext cx="0" cy="0"/>
          <a:chOff x="0" y="0"/>
          <a:chExt cx="0" cy="0"/>
        </a:xfrm>
      </p:grpSpPr>
      <p:sp>
        <p:nvSpPr>
          <p:cNvPr id="86" name="Google Shape;86;p15"/>
          <p:cNvSpPr txBox="1">
            <a:spLocks noGrp="1"/>
          </p:cNvSpPr>
          <p:nvPr>
            <p:ph type="title"/>
          </p:nvPr>
        </p:nvSpPr>
        <p:spPr>
          <a:xfrm>
            <a:off x="548640" y="1463033"/>
            <a:ext cx="5729100" cy="3048000"/>
          </a:xfrm>
          <a:prstGeom prst="rect">
            <a:avLst/>
          </a:prstGeom>
          <a:noFill/>
        </p:spPr>
        <p:txBody>
          <a:bodyPr spcFirstLastPara="1" wrap="square" lIns="0" tIns="0" rIns="0" bIns="0" anchor="ctr" anchorCtr="0">
            <a:noAutofit/>
          </a:bodyPr>
          <a:lstStyle>
            <a:lvl1pPr lvl="0" rtl="0">
              <a:lnSpc>
                <a:spcPct val="90000"/>
              </a:lnSpc>
              <a:spcBef>
                <a:spcPts val="0"/>
              </a:spcBef>
              <a:spcAft>
                <a:spcPts val="0"/>
              </a:spcAft>
              <a:buClr>
                <a:srgbClr val="230871"/>
              </a:buClr>
              <a:buSzPts val="3800"/>
              <a:buFont typeface="Poppins"/>
              <a:buNone/>
              <a:defRPr sz="3800" b="1">
                <a:solidFill>
                  <a:srgbClr val="230871"/>
                </a:solidFill>
                <a:latin typeface="Poppins"/>
                <a:ea typeface="Poppins"/>
                <a:cs typeface="Poppins"/>
                <a:sym typeface="Poppi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87" name="Google Shape;87;p15"/>
          <p:cNvSpPr/>
          <p:nvPr/>
        </p:nvSpPr>
        <p:spPr>
          <a:xfrm rot="10800000">
            <a:off x="6704050" y="-33"/>
            <a:ext cx="5484900" cy="5824363"/>
          </a:xfrm>
          <a:prstGeom prst="round1Rect">
            <a:avLst>
              <a:gd name="adj" fmla="val 27009"/>
            </a:avLst>
          </a:prstGeom>
          <a:solidFill>
            <a:srgbClr val="230871"/>
          </a:solidFill>
          <a:ln w="9525" cap="flat" cmpd="sng">
            <a:solidFill>
              <a:srgbClr val="230871"/>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endParaRPr sz="1900"/>
          </a:p>
        </p:txBody>
      </p:sp>
      <p:pic>
        <p:nvPicPr>
          <p:cNvPr id="88" name="Google Shape;88;p15"/>
          <p:cNvPicPr preferRelativeResize="0"/>
          <p:nvPr/>
        </p:nvPicPr>
        <p:blipFill>
          <a:blip r:embed="rId2">
            <a:alphaModFix/>
          </a:blip>
          <a:stretch>
            <a:fillRect/>
          </a:stretch>
        </p:blipFill>
        <p:spPr>
          <a:xfrm>
            <a:off x="10149840" y="6217920"/>
            <a:ext cx="1645921" cy="411480"/>
          </a:xfrm>
          <a:prstGeom prst="rect">
            <a:avLst/>
          </a:prstGeom>
          <a:noFill/>
          <a:ln>
            <a:noFill/>
          </a:ln>
        </p:spPr>
      </p:pic>
      <p:sp>
        <p:nvSpPr>
          <p:cNvPr id="2" name="TextBox 1">
            <a:extLst>
              <a:ext uri="{FF2B5EF4-FFF2-40B4-BE49-F238E27FC236}">
                <a16:creationId xmlns:a16="http://schemas.microsoft.com/office/drawing/2014/main" id="{08980EFE-24A6-788D-C9E7-6AA5BAB98757}"/>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D3C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itle 1">
            <a:extLst>
              <a:ext uri="{FF2B5EF4-FFF2-40B4-BE49-F238E27FC236}">
                <a16:creationId xmlns:a16="http://schemas.microsoft.com/office/drawing/2014/main" id="{407ABDE6-69DC-363F-A5A5-2BC6D2D67A31}"/>
              </a:ext>
            </a:extLst>
          </p:cNvPr>
          <p:cNvSpPr>
            <a:spLocks noGrp="1"/>
          </p:cNvSpPr>
          <p:nvPr>
            <p:ph type="ctrTitle"/>
          </p:nvPr>
        </p:nvSpPr>
        <p:spPr>
          <a:xfrm>
            <a:off x="5461780" y="2785468"/>
            <a:ext cx="5246081" cy="1287065"/>
          </a:xfrm>
        </p:spPr>
        <p:txBody>
          <a:bodyPr anchor="ctr">
            <a:noAutofit/>
          </a:bodyPr>
          <a:lstStyle>
            <a:lvl1pPr algn="l">
              <a:defRPr sz="3599">
                <a:solidFill>
                  <a:srgbClr val="23087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5B76777-FB88-7381-733D-CDFE3D7CF634}"/>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4" name="TextBox 3">
            <a:extLst>
              <a:ext uri="{FF2B5EF4-FFF2-40B4-BE49-F238E27FC236}">
                <a16:creationId xmlns:a16="http://schemas.microsoft.com/office/drawing/2014/main" id="{0C22E9C3-9829-00AD-B46C-6E374237ACB9}"/>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046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8879"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0" name="Picture 9" descr="A white arrow pointing right&#10;&#10;Description automatically generated">
            <a:extLst>
              <a:ext uri="{FF2B5EF4-FFF2-40B4-BE49-F238E27FC236}">
                <a16:creationId xmlns:a16="http://schemas.microsoft.com/office/drawing/2014/main" id="{C01AF914-18A1-AA0B-6178-C4D9B0581A4C}"/>
              </a:ext>
            </a:extLst>
          </p:cNvPr>
          <p:cNvPicPr>
            <a:picLocks noChangeAspect="1"/>
          </p:cNvPicPr>
          <p:nvPr userDrawn="1"/>
        </p:nvPicPr>
        <p:blipFill>
          <a:blip r:embed="rId2">
            <a:alphaModFix amt="5000"/>
          </a:blip>
          <a:stretch>
            <a:fillRect/>
          </a:stretch>
        </p:blipFill>
        <p:spPr>
          <a:xfrm>
            <a:off x="-1584547" y="1"/>
            <a:ext cx="5836767" cy="9305469"/>
          </a:xfrm>
          <a:prstGeom prst="rect">
            <a:avLst/>
          </a:prstGeom>
        </p:spPr>
      </p:pic>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7570" y="501605"/>
            <a:ext cx="6785531" cy="5899194"/>
          </a:xfrm>
        </p:spPr>
        <p:txBody>
          <a:bodyPr/>
          <a:lstStyle>
            <a:lvl1pPr>
              <a:defRPr sz="1999"/>
            </a:lvl1pPr>
            <a:lvl2pPr marL="457063"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574" y="501605"/>
            <a:ext cx="3147733" cy="1897308"/>
          </a:xfrm>
        </p:spPr>
        <p:txBody>
          <a:bodyPr/>
          <a:lstStyle>
            <a:lvl1pPr>
              <a:defRPr>
                <a:solidFill>
                  <a:schemeClr val="bg1"/>
                </a:solidFill>
              </a:defRPr>
            </a:lvl1pPr>
          </a:lstStyle>
          <a:p>
            <a:r>
              <a:rPr lang="en-US" dirty="0"/>
              <a:t>Click to edit Master title style</a:t>
            </a:r>
          </a:p>
        </p:txBody>
      </p:sp>
      <p:sp>
        <p:nvSpPr>
          <p:cNvPr id="4" name="TextBox 3">
            <a:extLst>
              <a:ext uri="{FF2B5EF4-FFF2-40B4-BE49-F238E27FC236}">
                <a16:creationId xmlns:a16="http://schemas.microsoft.com/office/drawing/2014/main" id="{C675E2FD-FF67-CCE7-14C6-CBCA3A78358C}"/>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877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8879"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7570" y="501605"/>
            <a:ext cx="6785531" cy="5899194"/>
          </a:xfrm>
        </p:spPr>
        <p:txBody>
          <a:bodyPr/>
          <a:lstStyle>
            <a:lvl1pPr>
              <a:defRPr sz="1999"/>
            </a:lvl1pPr>
            <a:lvl2pPr marL="457063"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574" y="501605"/>
            <a:ext cx="3147733" cy="1897308"/>
          </a:xfrm>
        </p:spPr>
        <p:txBody>
          <a:bodyPr/>
          <a:lstStyle>
            <a:lvl1pPr>
              <a:defRPr>
                <a:solidFill>
                  <a:schemeClr val="bg1"/>
                </a:solidFill>
              </a:defRPr>
            </a:lvl1pPr>
          </a:lstStyle>
          <a:p>
            <a:r>
              <a:rPr lang="en-US" dirty="0"/>
              <a:t>Click to edit Master title style</a:t>
            </a:r>
          </a:p>
        </p:txBody>
      </p:sp>
      <p:pic>
        <p:nvPicPr>
          <p:cNvPr id="5" name="Picture 4" descr="A white arrow pointing right&#10;&#10;Description automatically generated">
            <a:extLst>
              <a:ext uri="{FF2B5EF4-FFF2-40B4-BE49-F238E27FC236}">
                <a16:creationId xmlns:a16="http://schemas.microsoft.com/office/drawing/2014/main" id="{AF1B2A59-58F4-AE7C-F6F7-84F523441CB7}"/>
              </a:ext>
            </a:extLst>
          </p:cNvPr>
          <p:cNvPicPr>
            <a:picLocks noChangeAspect="1"/>
          </p:cNvPicPr>
          <p:nvPr userDrawn="1"/>
        </p:nvPicPr>
        <p:blipFill>
          <a:blip r:embed="rId2">
            <a:alphaModFix amt="5000"/>
          </a:blip>
          <a:stretch>
            <a:fillRect/>
          </a:stretch>
        </p:blipFill>
        <p:spPr>
          <a:xfrm>
            <a:off x="-1584547" y="1"/>
            <a:ext cx="5836767" cy="9305469"/>
          </a:xfrm>
          <a:prstGeom prst="rect">
            <a:avLst/>
          </a:prstGeom>
        </p:spPr>
      </p:pic>
      <p:sp>
        <p:nvSpPr>
          <p:cNvPr id="6" name="TextBox 5">
            <a:extLst>
              <a:ext uri="{FF2B5EF4-FFF2-40B4-BE49-F238E27FC236}">
                <a16:creationId xmlns:a16="http://schemas.microsoft.com/office/drawing/2014/main" id="{D1647A87-0F9F-E8EC-6481-06A7B1D5786B}"/>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517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4058879"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7" name="Picture 6" descr="A blue arrow with black background&#10;&#10;Description automatically generated">
            <a:extLst>
              <a:ext uri="{FF2B5EF4-FFF2-40B4-BE49-F238E27FC236}">
                <a16:creationId xmlns:a16="http://schemas.microsoft.com/office/drawing/2014/main" id="{40D29B69-63D3-D2DF-CDB6-D302195205AD}"/>
              </a:ext>
            </a:extLst>
          </p:cNvPr>
          <p:cNvPicPr>
            <a:picLocks noChangeAspect="1"/>
          </p:cNvPicPr>
          <p:nvPr userDrawn="1"/>
        </p:nvPicPr>
        <p:blipFill>
          <a:blip r:embed="rId2">
            <a:alphaModFix amt="2000"/>
          </a:blip>
          <a:stretch>
            <a:fillRect/>
          </a:stretch>
        </p:blipFill>
        <p:spPr>
          <a:xfrm flipH="1">
            <a:off x="-1673587" y="-1"/>
            <a:ext cx="5687872" cy="9305469"/>
          </a:xfrm>
          <a:prstGeom prst="rect">
            <a:avLst/>
          </a:prstGeom>
          <a:solidFill>
            <a:schemeClr val="accent5">
              <a:lumMod val="20000"/>
              <a:lumOff val="80000"/>
            </a:schemeClr>
          </a:solidFill>
        </p:spPr>
      </p:pic>
      <p:sp>
        <p:nvSpPr>
          <p:cNvPr id="3" name="Content Placeholder 2">
            <a:extLst>
              <a:ext uri="{FF2B5EF4-FFF2-40B4-BE49-F238E27FC236}">
                <a16:creationId xmlns:a16="http://schemas.microsoft.com/office/drawing/2014/main" id="{C39F7881-405E-6528-3ADF-25646A39B8FD}"/>
              </a:ext>
            </a:extLst>
          </p:cNvPr>
          <p:cNvSpPr>
            <a:spLocks noGrp="1"/>
          </p:cNvSpPr>
          <p:nvPr>
            <p:ph idx="1"/>
          </p:nvPr>
        </p:nvSpPr>
        <p:spPr>
          <a:xfrm>
            <a:off x="4787570" y="501605"/>
            <a:ext cx="6785531" cy="5899194"/>
          </a:xfrm>
        </p:spPr>
        <p:txBody>
          <a:bodyPr/>
          <a:lstStyle>
            <a:lvl1pPr>
              <a:defRPr sz="1999"/>
            </a:lvl1pPr>
            <a:lvl2pPr marL="457063" indent="0">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DBB2A134-0FBF-73B3-386A-05FE897B66E7}"/>
              </a:ext>
            </a:extLst>
          </p:cNvPr>
          <p:cNvSpPr>
            <a:spLocks noGrp="1"/>
          </p:cNvSpPr>
          <p:nvPr>
            <p:ph type="title"/>
          </p:nvPr>
        </p:nvSpPr>
        <p:spPr>
          <a:xfrm>
            <a:off x="455574" y="501605"/>
            <a:ext cx="3147733" cy="1897308"/>
          </a:xfrm>
        </p:spPr>
        <p:txBody>
          <a:bodyPr/>
          <a:lstStyle>
            <a:lvl1pPr>
              <a:defRPr>
                <a:solidFill>
                  <a:srgbClr val="230871"/>
                </a:solidFill>
              </a:defRPr>
            </a:lvl1pPr>
          </a:lstStyle>
          <a:p>
            <a:r>
              <a:rPr lang="en-US" dirty="0"/>
              <a:t>Click to edit Master title style</a:t>
            </a:r>
          </a:p>
        </p:txBody>
      </p:sp>
      <p:sp>
        <p:nvSpPr>
          <p:cNvPr id="4" name="TextBox 3">
            <a:extLst>
              <a:ext uri="{FF2B5EF4-FFF2-40B4-BE49-F238E27FC236}">
                <a16:creationId xmlns:a16="http://schemas.microsoft.com/office/drawing/2014/main" id="{B5B3F019-51C9-EB32-4F2A-652C2C65E724}"/>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378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4849319"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007" y="2129051"/>
            <a:ext cx="4849320" cy="4146272"/>
          </a:xfrm>
        </p:spPr>
        <p:txBody>
          <a:bodyPr/>
          <a:lstStyle>
            <a:lvl1pPr>
              <a:defRPr sz="1999">
                <a:solidFill>
                  <a:srgbClr val="E64B38"/>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D832BD37-6ED9-909E-8172-FF68402F0F8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5867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4849319"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007" y="2129051"/>
            <a:ext cx="4849320" cy="4146272"/>
          </a:xfrm>
        </p:spPr>
        <p:txBody>
          <a:bodyPr/>
          <a:lstStyle>
            <a:lvl1pPr>
              <a:defRPr sz="1999">
                <a:solidFill>
                  <a:srgbClr val="FFD030"/>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3048D5DA-58F3-9C19-30EE-6396A41F96D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233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4849319"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622007" y="2129051"/>
            <a:ext cx="4849320" cy="4146272"/>
          </a:xfrm>
        </p:spPr>
        <p:txBody>
          <a:bodyPr/>
          <a:lstStyle>
            <a:lvl1pPr>
              <a:defRPr sz="1999">
                <a:solidFill>
                  <a:srgbClr val="230871"/>
                </a:solidFill>
              </a:defRPr>
            </a:lvl1pPr>
            <a:lvl2pPr marL="457063" indent="0">
              <a:buClr>
                <a:schemeClr val="bg1"/>
              </a:buClr>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Box 2">
            <a:extLst>
              <a:ext uri="{FF2B5EF4-FFF2-40B4-BE49-F238E27FC236}">
                <a16:creationId xmlns:a16="http://schemas.microsoft.com/office/drawing/2014/main" id="{42553A80-A015-0A41-3258-FFAC008C0E5A}"/>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5832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157511" y="582678"/>
            <a:ext cx="6167181"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1B442D31-4DD3-2E5C-8D11-C3AAD5C7881F}"/>
              </a:ext>
            </a:extLst>
          </p:cNvPr>
          <p:cNvSpPr>
            <a:spLocks noGrp="1"/>
          </p:cNvSpPr>
          <p:nvPr>
            <p:ph idx="10"/>
          </p:nvPr>
        </p:nvSpPr>
        <p:spPr>
          <a:xfrm>
            <a:off x="5157511" y="2129051"/>
            <a:ext cx="6167181" cy="4146272"/>
          </a:xfrm>
        </p:spPr>
        <p:txBody>
          <a:bodyPr/>
          <a:lstStyle>
            <a:lvl1pPr>
              <a:defRPr sz="1999">
                <a:solidFill>
                  <a:srgbClr val="E64B38"/>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Box 2">
            <a:extLst>
              <a:ext uri="{FF2B5EF4-FFF2-40B4-BE49-F238E27FC236}">
                <a16:creationId xmlns:a16="http://schemas.microsoft.com/office/drawing/2014/main" id="{68A11185-0105-D1E6-3C6F-4200B77FA3FF}"/>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7312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itle 1">
            <a:extLst>
              <a:ext uri="{FF2B5EF4-FFF2-40B4-BE49-F238E27FC236}">
                <a16:creationId xmlns:a16="http://schemas.microsoft.com/office/drawing/2014/main" id="{91636EFD-4077-658C-54FB-02AFB2360FB0}"/>
              </a:ext>
            </a:extLst>
          </p:cNvPr>
          <p:cNvSpPr>
            <a:spLocks noGrp="1"/>
          </p:cNvSpPr>
          <p:nvPr>
            <p:ph type="ctrTitle"/>
          </p:nvPr>
        </p:nvSpPr>
        <p:spPr>
          <a:xfrm>
            <a:off x="5157511" y="582678"/>
            <a:ext cx="6167181"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2CB8D569-F86F-C476-90DD-F5F19EC5CACD}"/>
              </a:ext>
            </a:extLst>
          </p:cNvPr>
          <p:cNvSpPr>
            <a:spLocks noGrp="1"/>
          </p:cNvSpPr>
          <p:nvPr>
            <p:ph idx="10"/>
          </p:nvPr>
        </p:nvSpPr>
        <p:spPr>
          <a:xfrm>
            <a:off x="5157511" y="2129051"/>
            <a:ext cx="6167181" cy="4146272"/>
          </a:xfrm>
        </p:spPr>
        <p:txBody>
          <a:bodyPr/>
          <a:lstStyle>
            <a:lvl1pPr>
              <a:defRPr sz="1999">
                <a:solidFill>
                  <a:srgbClr val="FFD030"/>
                </a:solidFill>
              </a:defRPr>
            </a:lvl1pPr>
            <a:lvl2pPr marL="457063" indent="0">
              <a:buClr>
                <a:schemeClr val="bg1"/>
              </a:buCl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Box 3">
            <a:extLst>
              <a:ext uri="{FF2B5EF4-FFF2-40B4-BE49-F238E27FC236}">
                <a16:creationId xmlns:a16="http://schemas.microsoft.com/office/drawing/2014/main" id="{FCA1FF9E-42B0-1D36-73C9-AA796F87895A}"/>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662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1636EFD-4077-658C-54FB-02AFB2360FB0}"/>
              </a:ext>
            </a:extLst>
          </p:cNvPr>
          <p:cNvSpPr>
            <a:spLocks noGrp="1"/>
          </p:cNvSpPr>
          <p:nvPr>
            <p:ph type="ctrTitle"/>
          </p:nvPr>
        </p:nvSpPr>
        <p:spPr>
          <a:xfrm>
            <a:off x="5157511" y="582678"/>
            <a:ext cx="6167181"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2CB8D569-F86F-C476-90DD-F5F19EC5CACD}"/>
              </a:ext>
            </a:extLst>
          </p:cNvPr>
          <p:cNvSpPr>
            <a:spLocks noGrp="1"/>
          </p:cNvSpPr>
          <p:nvPr>
            <p:ph idx="10"/>
          </p:nvPr>
        </p:nvSpPr>
        <p:spPr>
          <a:xfrm>
            <a:off x="5157511" y="2129051"/>
            <a:ext cx="6167181" cy="4146272"/>
          </a:xfrm>
        </p:spPr>
        <p:txBody>
          <a:bodyPr/>
          <a:lstStyle>
            <a:lvl1pPr>
              <a:defRPr sz="1999">
                <a:solidFill>
                  <a:srgbClr val="230871"/>
                </a:solidFill>
              </a:defRPr>
            </a:lvl1pPr>
            <a:lvl2pPr marL="457063" indent="0">
              <a:buClr>
                <a:schemeClr val="bg1"/>
              </a:buClr>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1"/>
              </a:buClr>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chemeClr val="bg1"/>
              </a:buClr>
              <a:buFont typeface="Courier New" panose="02070309020205020404" pitchFamily="49" charset="0"/>
              <a:buChar char="o"/>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extBox 1">
            <a:extLst>
              <a:ext uri="{FF2B5EF4-FFF2-40B4-BE49-F238E27FC236}">
                <a16:creationId xmlns:a16="http://schemas.microsoft.com/office/drawing/2014/main" id="{4559F149-36F7-AD97-8469-7AC465373DCD}"/>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0476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ight Callout2">
  <p:cSld name="BIG_NUMBER_1">
    <p:spTree>
      <p:nvGrpSpPr>
        <p:cNvPr id="1" name="Shape 89"/>
        <p:cNvGrpSpPr/>
        <p:nvPr/>
      </p:nvGrpSpPr>
      <p:grpSpPr>
        <a:xfrm>
          <a:off x="0" y="0"/>
          <a:ext cx="0" cy="0"/>
          <a:chOff x="0" y="0"/>
          <a:chExt cx="0" cy="0"/>
        </a:xfrm>
      </p:grpSpPr>
      <p:sp>
        <p:nvSpPr>
          <p:cNvPr id="90" name="Google Shape;90;p16"/>
          <p:cNvSpPr/>
          <p:nvPr/>
        </p:nvSpPr>
        <p:spPr>
          <a:xfrm>
            <a:off x="-133" y="0"/>
            <a:ext cx="12189000" cy="6096000"/>
          </a:xfrm>
          <a:prstGeom prst="rect">
            <a:avLst/>
          </a:prstGeom>
          <a:solidFill>
            <a:srgbClr val="F3F0F7"/>
          </a:solidFill>
          <a:ln>
            <a:noFill/>
          </a:ln>
        </p:spPr>
        <p:txBody>
          <a:bodyPr spcFirstLastPara="1" wrap="square" lIns="121875" tIns="121875" rIns="121875" bIns="121875" anchor="ctr" anchorCtr="0">
            <a:noAutofit/>
          </a:bodyPr>
          <a:lstStyle/>
          <a:p>
            <a:pPr marL="0" lvl="0" indent="0" algn="ctr" rtl="0">
              <a:spcBef>
                <a:spcPts val="0"/>
              </a:spcBef>
              <a:spcAft>
                <a:spcPts val="0"/>
              </a:spcAft>
              <a:buNone/>
            </a:pPr>
            <a:endParaRPr sz="1900"/>
          </a:p>
        </p:txBody>
      </p:sp>
      <p:sp>
        <p:nvSpPr>
          <p:cNvPr id="92" name="Google Shape;92;p16"/>
          <p:cNvSpPr txBox="1">
            <a:spLocks noGrp="1"/>
          </p:cNvSpPr>
          <p:nvPr>
            <p:ph type="title"/>
          </p:nvPr>
        </p:nvSpPr>
        <p:spPr>
          <a:xfrm>
            <a:off x="548640" y="1463033"/>
            <a:ext cx="5729100" cy="3048000"/>
          </a:xfrm>
          <a:prstGeom prst="rect">
            <a:avLst/>
          </a:prstGeom>
          <a:noFill/>
        </p:spPr>
        <p:txBody>
          <a:bodyPr spcFirstLastPara="1" wrap="square" lIns="0" tIns="0" rIns="0" bIns="0" anchor="ctr" anchorCtr="0">
            <a:noAutofit/>
          </a:bodyPr>
          <a:lstStyle>
            <a:lvl1pPr lvl="0" rtl="0">
              <a:lnSpc>
                <a:spcPct val="90000"/>
              </a:lnSpc>
              <a:spcBef>
                <a:spcPts val="0"/>
              </a:spcBef>
              <a:spcAft>
                <a:spcPts val="0"/>
              </a:spcAft>
              <a:buClr>
                <a:srgbClr val="230871"/>
              </a:buClr>
              <a:buSzPts val="3800"/>
              <a:buFont typeface="Poppins"/>
              <a:buNone/>
              <a:defRPr sz="3800" b="1">
                <a:solidFill>
                  <a:srgbClr val="230871"/>
                </a:solidFill>
                <a:latin typeface="Poppins"/>
                <a:ea typeface="Poppins"/>
                <a:cs typeface="Poppins"/>
                <a:sym typeface="Poppi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3" name="Google Shape;93;p16"/>
          <p:cNvSpPr/>
          <p:nvPr/>
        </p:nvSpPr>
        <p:spPr>
          <a:xfrm rot="10800000">
            <a:off x="6704050" y="-33"/>
            <a:ext cx="5484900" cy="6096000"/>
          </a:xfrm>
          <a:prstGeom prst="round1Rect">
            <a:avLst>
              <a:gd name="adj" fmla="val 27009"/>
            </a:avLst>
          </a:prstGeom>
          <a:solidFill>
            <a:srgbClr val="230871"/>
          </a:solidFill>
          <a:ln w="9525" cap="flat" cmpd="sng">
            <a:solidFill>
              <a:srgbClr val="230871"/>
            </a:solidFill>
            <a:prstDash val="solid"/>
            <a:round/>
            <a:headEnd type="none" w="sm" len="sm"/>
            <a:tailEnd type="none" w="sm" len="sm"/>
          </a:ln>
        </p:spPr>
        <p:txBody>
          <a:bodyPr spcFirstLastPara="1" wrap="square" lIns="121875" tIns="121875" rIns="121875" bIns="121875" anchor="ctr" anchorCtr="0">
            <a:noAutofit/>
          </a:bodyPr>
          <a:lstStyle/>
          <a:p>
            <a:pPr marL="0" lvl="0" indent="0" algn="ctr" rtl="0">
              <a:spcBef>
                <a:spcPts val="0"/>
              </a:spcBef>
              <a:spcAft>
                <a:spcPts val="0"/>
              </a:spcAft>
              <a:buNone/>
            </a:pPr>
            <a:endParaRPr sz="1900"/>
          </a:p>
        </p:txBody>
      </p:sp>
      <p:pic>
        <p:nvPicPr>
          <p:cNvPr id="94" name="Google Shape;94;p16"/>
          <p:cNvPicPr preferRelativeResize="0"/>
          <p:nvPr/>
        </p:nvPicPr>
        <p:blipFill>
          <a:blip r:embed="rId2">
            <a:alphaModFix/>
          </a:blip>
          <a:stretch>
            <a:fillRect/>
          </a:stretch>
        </p:blipFill>
        <p:spPr>
          <a:xfrm>
            <a:off x="10149840" y="6217920"/>
            <a:ext cx="1645921" cy="411480"/>
          </a:xfrm>
          <a:prstGeom prst="rect">
            <a:avLst/>
          </a:prstGeom>
          <a:noFill/>
          <a:ln>
            <a:noFill/>
          </a:ln>
        </p:spPr>
      </p:pic>
      <p:sp>
        <p:nvSpPr>
          <p:cNvPr id="2" name="TextBox 1">
            <a:extLst>
              <a:ext uri="{FF2B5EF4-FFF2-40B4-BE49-F238E27FC236}">
                <a16:creationId xmlns:a16="http://schemas.microsoft.com/office/drawing/2014/main" id="{D420A2C4-B499-CE68-E95E-685A6BB578A5}"/>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50ABD9BE-A2F6-C115-51F5-230E05121F28}"/>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4270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2" name="TextBox 1">
            <a:extLst>
              <a:ext uri="{FF2B5EF4-FFF2-40B4-BE49-F238E27FC236}">
                <a16:creationId xmlns:a16="http://schemas.microsoft.com/office/drawing/2014/main" id="{784164F0-023F-101A-5DA2-87D9F7A43E67}"/>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32373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3" name="TextBox 2">
            <a:extLst>
              <a:ext uri="{FF2B5EF4-FFF2-40B4-BE49-F238E27FC236}">
                <a16:creationId xmlns:a16="http://schemas.microsoft.com/office/drawing/2014/main" id="{FC04AF07-4CB7-393A-95C0-5DDE9A7C1023}"/>
              </a:ext>
            </a:extLst>
          </p:cNvPr>
          <p:cNvSpPr txBox="1"/>
          <p:nvPr userDrawn="1"/>
        </p:nvSpPr>
        <p:spPr>
          <a:xfrm>
            <a:off x="4306927" y="6472949"/>
            <a:ext cx="7253675" cy="215444"/>
          </a:xfrm>
          <a:prstGeom prst="rect">
            <a:avLst/>
          </a:prstGeom>
          <a:noFill/>
        </p:spPr>
        <p:txBody>
          <a:bodyPr wrap="square">
            <a:spAutoFit/>
          </a:bodyPr>
          <a:lstStyle/>
          <a:p>
            <a:pPr algn="r"/>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28239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
        <p:nvSpPr>
          <p:cNvPr id="3" name="TextBox 2">
            <a:extLst>
              <a:ext uri="{FF2B5EF4-FFF2-40B4-BE49-F238E27FC236}">
                <a16:creationId xmlns:a16="http://schemas.microsoft.com/office/drawing/2014/main" id="{3201E8D1-D2AB-6545-52C1-0C0B365B0D91}"/>
              </a:ext>
            </a:extLst>
          </p:cNvPr>
          <p:cNvSpPr txBox="1"/>
          <p:nvPr userDrawn="1"/>
        </p:nvSpPr>
        <p:spPr>
          <a:xfrm>
            <a:off x="4306927" y="6472949"/>
            <a:ext cx="7253675" cy="215444"/>
          </a:xfrm>
          <a:prstGeom prst="rect">
            <a:avLst/>
          </a:prstGeom>
          <a:noFill/>
        </p:spPr>
        <p:txBody>
          <a:bodyPr wrap="square">
            <a:spAutoFit/>
          </a:bodyPr>
          <a:lstStyle/>
          <a:p>
            <a:pPr algn="r"/>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7264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3" name="TextBox 2">
            <a:extLst>
              <a:ext uri="{FF2B5EF4-FFF2-40B4-BE49-F238E27FC236}">
                <a16:creationId xmlns:a16="http://schemas.microsoft.com/office/drawing/2014/main" id="{A9E9B563-10CD-B2A6-1F6E-70D0FF6ECFCD}"/>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0837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70156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1885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2" name="TextBox 1">
            <a:extLst>
              <a:ext uri="{FF2B5EF4-FFF2-40B4-BE49-F238E27FC236}">
                <a16:creationId xmlns:a16="http://schemas.microsoft.com/office/drawing/2014/main" id="{96DE2E9B-ADC9-C10C-69EB-2978775472B3}"/>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5636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pic>
        <p:nvPicPr>
          <p:cNvPr id="3" name="Picture 2" descr="A white arrow pointing right&#10;&#10;Description automatically generated">
            <a:extLst>
              <a:ext uri="{FF2B5EF4-FFF2-40B4-BE49-F238E27FC236}">
                <a16:creationId xmlns:a16="http://schemas.microsoft.com/office/drawing/2014/main" id="{1E0B8D90-1A73-47F1-D142-0D46981882DA}"/>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2" name="TextBox 1">
            <a:extLst>
              <a:ext uri="{FF2B5EF4-FFF2-40B4-BE49-F238E27FC236}">
                <a16:creationId xmlns:a16="http://schemas.microsoft.com/office/drawing/2014/main" id="{9B5C57D9-018B-FCFF-D1F7-D1BBF24A8BE8}"/>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8284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68C73011-9B86-E070-F900-9B46F110A928}"/>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5" name="TextBox 4">
            <a:extLst>
              <a:ext uri="{FF2B5EF4-FFF2-40B4-BE49-F238E27FC236}">
                <a16:creationId xmlns:a16="http://schemas.microsoft.com/office/drawing/2014/main" id="{0B340FBA-D7CA-F5EE-EBA8-2819C914304F}"/>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363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230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7" y="914401"/>
            <a:ext cx="5951659" cy="1287065"/>
          </a:xfrm>
        </p:spPr>
        <p:txBody>
          <a:bodyPr anchor="ctr">
            <a:noAutofit/>
          </a:bodyPr>
          <a:lstStyle>
            <a:lvl1pPr algn="l">
              <a:defRPr sz="4399">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6F14ACDC-7895-4648-CEBC-59255A815C15}"/>
              </a:ext>
            </a:extLst>
          </p:cNvPr>
          <p:cNvPicPr>
            <a:picLocks noChangeAspect="1"/>
          </p:cNvPicPr>
          <p:nvPr userDrawn="1"/>
        </p:nvPicPr>
        <p:blipFill>
          <a:blip r:embed="rId2"/>
          <a:stretch>
            <a:fillRect/>
          </a:stretch>
        </p:blipFill>
        <p:spPr>
          <a:xfrm>
            <a:off x="712084" y="5451246"/>
            <a:ext cx="2326887" cy="492354"/>
          </a:xfrm>
          <a:prstGeom prst="rect">
            <a:avLst/>
          </a:prstGeom>
        </p:spPr>
      </p:pic>
      <p:sp>
        <p:nvSpPr>
          <p:cNvPr id="6" name="Content Placeholder 2">
            <a:extLst>
              <a:ext uri="{FF2B5EF4-FFF2-40B4-BE49-F238E27FC236}">
                <a16:creationId xmlns:a16="http://schemas.microsoft.com/office/drawing/2014/main" id="{07D06534-9986-EE49-17F1-9264C3F18DB9}"/>
              </a:ext>
            </a:extLst>
          </p:cNvPr>
          <p:cNvSpPr>
            <a:spLocks noGrp="1"/>
          </p:cNvSpPr>
          <p:nvPr>
            <p:ph idx="1"/>
          </p:nvPr>
        </p:nvSpPr>
        <p:spPr>
          <a:xfrm>
            <a:off x="622007" y="2586577"/>
            <a:ext cx="5951659" cy="842424"/>
          </a:xfrm>
        </p:spPr>
        <p:txBody>
          <a:bodyPr/>
          <a:lstStyle>
            <a:lvl1pPr marL="76200" indent="0">
              <a:buNone/>
              <a:defRPr sz="1999">
                <a:solidFill>
                  <a:srgbClr val="E64B38"/>
                </a:solidFill>
              </a:defRPr>
            </a:lvl1pPr>
            <a:lvl2pPr marL="457063"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pic>
        <p:nvPicPr>
          <p:cNvPr id="2" name="Picture 1" descr="A white arrow pointing right&#10;&#10;Description automatically generated">
            <a:extLst>
              <a:ext uri="{FF2B5EF4-FFF2-40B4-BE49-F238E27FC236}">
                <a16:creationId xmlns:a16="http://schemas.microsoft.com/office/drawing/2014/main" id="{D9BCB3C0-EA97-78F7-BA30-2797E3D9179F}"/>
              </a:ext>
            </a:extLst>
          </p:cNvPr>
          <p:cNvPicPr>
            <a:picLocks noChangeAspect="1"/>
          </p:cNvPicPr>
          <p:nvPr userDrawn="1"/>
        </p:nvPicPr>
        <p:blipFill>
          <a:blip r:embed="rId3">
            <a:alphaModFix amt="5000"/>
          </a:blip>
          <a:stretch>
            <a:fillRect/>
          </a:stretch>
        </p:blipFill>
        <p:spPr>
          <a:xfrm flipH="1">
            <a:off x="7600628" y="-973796"/>
            <a:ext cx="6899740" cy="11000152"/>
          </a:xfrm>
          <a:prstGeom prst="rect">
            <a:avLst/>
          </a:prstGeom>
        </p:spPr>
      </p:pic>
      <p:pic>
        <p:nvPicPr>
          <p:cNvPr id="9" name="Picture 8" descr="A purple arrow with black background&#10;&#10;Description automatically generated">
            <a:extLst>
              <a:ext uri="{FF2B5EF4-FFF2-40B4-BE49-F238E27FC236}">
                <a16:creationId xmlns:a16="http://schemas.microsoft.com/office/drawing/2014/main" id="{72C7FA64-A88B-387E-E9A9-F552CBBAD9BD}"/>
              </a:ext>
            </a:extLst>
          </p:cNvPr>
          <p:cNvPicPr>
            <a:picLocks noChangeAspect="1"/>
          </p:cNvPicPr>
          <p:nvPr userDrawn="1"/>
        </p:nvPicPr>
        <p:blipFill>
          <a:blip r:embed="rId4">
            <a:alphaModFix amt="40000"/>
          </a:blip>
          <a:stretch>
            <a:fillRect/>
          </a:stretch>
        </p:blipFill>
        <p:spPr>
          <a:xfrm>
            <a:off x="9786773" y="-728373"/>
            <a:ext cx="1979020" cy="3155122"/>
          </a:xfrm>
          <a:prstGeom prst="rect">
            <a:avLst/>
          </a:prstGeom>
        </p:spPr>
      </p:pic>
      <p:pic>
        <p:nvPicPr>
          <p:cNvPr id="13" name="Picture 12" descr="A purple arrow with black background&#10;&#10;Description automatically generated">
            <a:extLst>
              <a:ext uri="{FF2B5EF4-FFF2-40B4-BE49-F238E27FC236}">
                <a16:creationId xmlns:a16="http://schemas.microsoft.com/office/drawing/2014/main" id="{32837EFA-8E5F-AC30-CE3F-61C4449648D4}"/>
              </a:ext>
            </a:extLst>
          </p:cNvPr>
          <p:cNvPicPr>
            <a:picLocks noChangeAspect="1"/>
          </p:cNvPicPr>
          <p:nvPr userDrawn="1"/>
        </p:nvPicPr>
        <p:blipFill>
          <a:blip r:embed="rId5">
            <a:alphaModFix amt="60000"/>
          </a:blip>
          <a:stretch>
            <a:fillRect/>
          </a:stretch>
        </p:blipFill>
        <p:spPr>
          <a:xfrm>
            <a:off x="8629840" y="4594258"/>
            <a:ext cx="1692724" cy="2698685"/>
          </a:xfrm>
          <a:prstGeom prst="rect">
            <a:avLst/>
          </a:prstGeom>
        </p:spPr>
      </p:pic>
      <p:sp>
        <p:nvSpPr>
          <p:cNvPr id="16" name="TextBox 15">
            <a:extLst>
              <a:ext uri="{FF2B5EF4-FFF2-40B4-BE49-F238E27FC236}">
                <a16:creationId xmlns:a16="http://schemas.microsoft.com/office/drawing/2014/main" id="{BB9FE7E5-E646-54AD-4154-C4B2D79C1634}"/>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8615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7" name="Picture 6" descr="A blue arrow with black background&#10;&#10;Description automatically generated">
            <a:extLst>
              <a:ext uri="{FF2B5EF4-FFF2-40B4-BE49-F238E27FC236}">
                <a16:creationId xmlns:a16="http://schemas.microsoft.com/office/drawing/2014/main" id="{A7EA90E9-6EB8-E68F-3CDA-987E9153B4F3}"/>
              </a:ext>
            </a:extLst>
          </p:cNvPr>
          <p:cNvPicPr>
            <a:picLocks noChangeAspect="1"/>
          </p:cNvPicPr>
          <p:nvPr userDrawn="1"/>
        </p:nvPicPr>
        <p:blipFill>
          <a:blip r:embed="rId2">
            <a:alphaModFix amt="2000"/>
          </a:blip>
          <a:stretch>
            <a:fillRect/>
          </a:stretch>
        </p:blipFill>
        <p:spPr>
          <a:xfrm flipH="1">
            <a:off x="-2827863" y="-1117774"/>
            <a:ext cx="6899740" cy="11288107"/>
          </a:xfrm>
          <a:prstGeom prst="rect">
            <a:avLst/>
          </a:prstGeom>
        </p:spPr>
      </p:pic>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8" y="582678"/>
            <a:ext cx="10020474" cy="1287065"/>
          </a:xfrm>
        </p:spPr>
        <p:txBody>
          <a:bodyPr anchor="ctr">
            <a:normAutofit/>
          </a:bodyPr>
          <a:lstStyle>
            <a:lvl1pPr algn="l">
              <a:defRPr sz="3599">
                <a:solidFill>
                  <a:srgbClr val="230871"/>
                </a:solidFill>
              </a:defRPr>
            </a:lvl1pPr>
          </a:lstStyle>
          <a:p>
            <a:r>
              <a:rPr lang="en-US" dirty="0"/>
              <a:t>Click to edit Master title style</a:t>
            </a:r>
          </a:p>
        </p:txBody>
      </p:sp>
      <p:sp>
        <p:nvSpPr>
          <p:cNvPr id="2" name="TextBox 1">
            <a:extLst>
              <a:ext uri="{FF2B5EF4-FFF2-40B4-BE49-F238E27FC236}">
                <a16:creationId xmlns:a16="http://schemas.microsoft.com/office/drawing/2014/main" id="{A898428C-390E-EAE5-FD35-58F0B87B5240}"/>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5590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866AE3-C1B7-78B1-585F-EBA9C63BD895}"/>
              </a:ext>
            </a:extLst>
          </p:cNvPr>
          <p:cNvPicPr>
            <a:picLocks noChangeAspect="1"/>
          </p:cNvPicPr>
          <p:nvPr userDrawn="1"/>
        </p:nvPicPr>
        <p:blipFill>
          <a:blip r:embed="rId2">
            <a:alphaModFix amt="5000"/>
          </a:blip>
          <a:stretch>
            <a:fillRect/>
          </a:stretch>
        </p:blipFill>
        <p:spPr>
          <a:xfrm>
            <a:off x="-232409" y="5060202"/>
            <a:ext cx="2029740" cy="2030269"/>
          </a:xfrm>
          <a:prstGeom prst="rect">
            <a:avLst/>
          </a:prstGeom>
        </p:spPr>
      </p:pic>
      <p:sp>
        <p:nvSpPr>
          <p:cNvPr id="2" name="TextBox 1">
            <a:extLst>
              <a:ext uri="{FF2B5EF4-FFF2-40B4-BE49-F238E27FC236}">
                <a16:creationId xmlns:a16="http://schemas.microsoft.com/office/drawing/2014/main" id="{8AE39605-168E-0E45-2E4B-4DDB5D8568E8}"/>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1203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3C135-793A-24D5-E837-A5ED37F25367}"/>
              </a:ext>
            </a:extLst>
          </p:cNvPr>
          <p:cNvPicPr>
            <a:picLocks noChangeAspect="1"/>
          </p:cNvPicPr>
          <p:nvPr userDrawn="1"/>
        </p:nvPicPr>
        <p:blipFill>
          <a:blip r:embed="rId2">
            <a:alphaModFix amt="5000"/>
          </a:blip>
          <a:stretch>
            <a:fillRect/>
          </a:stretch>
        </p:blipFill>
        <p:spPr>
          <a:xfrm>
            <a:off x="10391495" y="5060202"/>
            <a:ext cx="2029740" cy="2030269"/>
          </a:xfrm>
          <a:prstGeom prst="rect">
            <a:avLst/>
          </a:prstGeom>
        </p:spPr>
      </p:pic>
      <p:sp>
        <p:nvSpPr>
          <p:cNvPr id="3" name="TextBox 2">
            <a:extLst>
              <a:ext uri="{FF2B5EF4-FFF2-40B4-BE49-F238E27FC236}">
                <a16:creationId xmlns:a16="http://schemas.microsoft.com/office/drawing/2014/main" id="{B68A73D1-7C5A-7805-4BA0-0C2E7B6EAF0F}"/>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5660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4B161D-AD80-847E-DAF6-77199F310A71}"/>
              </a:ext>
            </a:extLst>
          </p:cNvPr>
          <p:cNvSpPr txBox="1"/>
          <p:nvPr userDrawn="1"/>
        </p:nvSpPr>
        <p:spPr>
          <a:xfrm>
            <a:off x="4306927" y="6472949"/>
            <a:ext cx="7253675" cy="215444"/>
          </a:xfrm>
          <a:prstGeom prst="rect">
            <a:avLst/>
          </a:prstGeom>
          <a:noFill/>
        </p:spPr>
        <p:txBody>
          <a:bodyPr wrap="square">
            <a:spAutoFit/>
          </a:bodyPr>
          <a:lstStyle/>
          <a:p>
            <a:pPr algn="r"/>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257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D04DA7-A68D-5717-4E19-56D044D44AEB}"/>
              </a:ext>
            </a:extLst>
          </p:cNvPr>
          <p:cNvSpPr txBox="1"/>
          <p:nvPr userDrawn="1"/>
        </p:nvSpPr>
        <p:spPr>
          <a:xfrm>
            <a:off x="455573" y="6472949"/>
            <a:ext cx="7253675" cy="215444"/>
          </a:xfrm>
          <a:prstGeom prst="rect">
            <a:avLst/>
          </a:prstGeom>
          <a:noFill/>
        </p:spPr>
        <p:txBody>
          <a:bodyPr wrap="square">
            <a:spAutoFit/>
          </a:bodyPr>
          <a:lstStyle/>
          <a:p>
            <a:r>
              <a:rPr lang="en-US" sz="800" b="0" i="0" dirty="0">
                <a:solidFill>
                  <a:schemeClr val="tx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tx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78874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41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622007" y="914401"/>
            <a:ext cx="5951659" cy="1287065"/>
          </a:xfrm>
        </p:spPr>
        <p:txBody>
          <a:bodyPr anchor="ctr">
            <a:noAutofit/>
          </a:bodyPr>
          <a:lstStyle>
            <a:lvl1pPr algn="l">
              <a:defRPr sz="4399">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6F14ACDC-7895-4648-CEBC-59255A815C15}"/>
              </a:ext>
            </a:extLst>
          </p:cNvPr>
          <p:cNvPicPr>
            <a:picLocks noChangeAspect="1"/>
          </p:cNvPicPr>
          <p:nvPr userDrawn="1"/>
        </p:nvPicPr>
        <p:blipFill>
          <a:blip r:embed="rId2"/>
          <a:stretch>
            <a:fillRect/>
          </a:stretch>
        </p:blipFill>
        <p:spPr>
          <a:xfrm>
            <a:off x="712084" y="5451246"/>
            <a:ext cx="2326887" cy="492354"/>
          </a:xfrm>
          <a:prstGeom prst="rect">
            <a:avLst/>
          </a:prstGeom>
        </p:spPr>
      </p:pic>
      <p:sp>
        <p:nvSpPr>
          <p:cNvPr id="6" name="Content Placeholder 2">
            <a:extLst>
              <a:ext uri="{FF2B5EF4-FFF2-40B4-BE49-F238E27FC236}">
                <a16:creationId xmlns:a16="http://schemas.microsoft.com/office/drawing/2014/main" id="{07D06534-9986-EE49-17F1-9264C3F18DB9}"/>
              </a:ext>
            </a:extLst>
          </p:cNvPr>
          <p:cNvSpPr>
            <a:spLocks noGrp="1"/>
          </p:cNvSpPr>
          <p:nvPr>
            <p:ph idx="1"/>
          </p:nvPr>
        </p:nvSpPr>
        <p:spPr>
          <a:xfrm>
            <a:off x="622007" y="2586576"/>
            <a:ext cx="5951659" cy="1943157"/>
          </a:xfrm>
        </p:spPr>
        <p:txBody>
          <a:bodyPr/>
          <a:lstStyle>
            <a:lvl1pPr>
              <a:defRPr sz="1999">
                <a:solidFill>
                  <a:srgbClr val="FFD030"/>
                </a:solidFill>
              </a:defRPr>
            </a:lvl1pPr>
            <a:lvl2pPr marL="457063" indent="0">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buClr>
                <a:srgbClr val="230871"/>
              </a:buCl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542587" indent="-171399">
              <a:buClr>
                <a:srgbClr val="230871"/>
              </a:buClr>
              <a:buFont typeface="Courier New" panose="02070309020205020404" pitchFamily="49" charset="0"/>
              <a:buChar char="o"/>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pic>
        <p:nvPicPr>
          <p:cNvPr id="2" name="Picture 1" descr="A white arrow pointing right&#10;&#10;Description automatically generated">
            <a:extLst>
              <a:ext uri="{FF2B5EF4-FFF2-40B4-BE49-F238E27FC236}">
                <a16:creationId xmlns:a16="http://schemas.microsoft.com/office/drawing/2014/main" id="{D3AFBD42-A832-8B7A-BA25-6981F521FAC2}"/>
              </a:ext>
            </a:extLst>
          </p:cNvPr>
          <p:cNvPicPr>
            <a:picLocks noChangeAspect="1"/>
          </p:cNvPicPr>
          <p:nvPr userDrawn="1"/>
        </p:nvPicPr>
        <p:blipFill>
          <a:blip r:embed="rId3">
            <a:alphaModFix amt="5000"/>
          </a:blip>
          <a:stretch>
            <a:fillRect/>
          </a:stretch>
        </p:blipFill>
        <p:spPr>
          <a:xfrm flipH="1">
            <a:off x="7600628" y="-973796"/>
            <a:ext cx="6899740" cy="11000152"/>
          </a:xfrm>
          <a:prstGeom prst="rect">
            <a:avLst/>
          </a:prstGeom>
        </p:spPr>
      </p:pic>
      <p:pic>
        <p:nvPicPr>
          <p:cNvPr id="13" name="Picture 12" descr="A purple arrow with black background&#10;&#10;Description automatically generated">
            <a:extLst>
              <a:ext uri="{FF2B5EF4-FFF2-40B4-BE49-F238E27FC236}">
                <a16:creationId xmlns:a16="http://schemas.microsoft.com/office/drawing/2014/main" id="{231C903A-6DE1-ABB8-1B49-5D8C64ACC512}"/>
              </a:ext>
            </a:extLst>
          </p:cNvPr>
          <p:cNvPicPr>
            <a:picLocks noChangeAspect="1"/>
          </p:cNvPicPr>
          <p:nvPr userDrawn="1"/>
        </p:nvPicPr>
        <p:blipFill>
          <a:blip r:embed="rId4">
            <a:alphaModFix amt="60000"/>
          </a:blip>
          <a:stretch>
            <a:fillRect/>
          </a:stretch>
        </p:blipFill>
        <p:spPr>
          <a:xfrm>
            <a:off x="8629840" y="4594257"/>
            <a:ext cx="1692724" cy="2698684"/>
          </a:xfrm>
          <a:prstGeom prst="rect">
            <a:avLst/>
          </a:prstGeom>
        </p:spPr>
      </p:pic>
      <p:pic>
        <p:nvPicPr>
          <p:cNvPr id="14" name="Picture 13" descr="A purple arrow with black background&#10;&#10;Description automatically generated">
            <a:extLst>
              <a:ext uri="{FF2B5EF4-FFF2-40B4-BE49-F238E27FC236}">
                <a16:creationId xmlns:a16="http://schemas.microsoft.com/office/drawing/2014/main" id="{906502A4-F8E2-4C72-BBD3-27B713FF20F4}"/>
              </a:ext>
            </a:extLst>
          </p:cNvPr>
          <p:cNvPicPr>
            <a:picLocks noChangeAspect="1"/>
          </p:cNvPicPr>
          <p:nvPr userDrawn="1"/>
        </p:nvPicPr>
        <p:blipFill>
          <a:blip r:embed="rId4">
            <a:alphaModFix amt="40000"/>
          </a:blip>
          <a:stretch>
            <a:fillRect/>
          </a:stretch>
        </p:blipFill>
        <p:spPr>
          <a:xfrm>
            <a:off x="9786773" y="-728373"/>
            <a:ext cx="1979020" cy="3155122"/>
          </a:xfrm>
          <a:prstGeom prst="rect">
            <a:avLst/>
          </a:prstGeom>
        </p:spPr>
      </p:pic>
      <p:sp>
        <p:nvSpPr>
          <p:cNvPr id="16" name="TextBox 15">
            <a:extLst>
              <a:ext uri="{FF2B5EF4-FFF2-40B4-BE49-F238E27FC236}">
                <a16:creationId xmlns:a16="http://schemas.microsoft.com/office/drawing/2014/main" id="{8DAC8B47-7B48-73CE-D82F-F8641BAD9A4A}"/>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318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F0AE72A-3159-2192-3375-888FAC22BD56}"/>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ABC1FE01-A67F-8611-0DFA-9D136A4E0CC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7837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007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04E399A-DC30-9134-AD8F-7635D8EB2A5B}"/>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5" name="TextBox 4">
            <a:extLst>
              <a:ext uri="{FF2B5EF4-FFF2-40B4-BE49-F238E27FC236}">
                <a16:creationId xmlns:a16="http://schemas.microsoft.com/office/drawing/2014/main" id="{569330D6-9F7F-EC77-CC92-2BE139A392E5}"/>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866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543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itle 1">
            <a:extLst>
              <a:ext uri="{FF2B5EF4-FFF2-40B4-BE49-F238E27FC236}">
                <a16:creationId xmlns:a16="http://schemas.microsoft.com/office/drawing/2014/main" id="{206BF2D3-FECD-568F-BBF7-37288A8D5BC9}"/>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F0AE72A-3159-2192-3375-888FAC22BD56}"/>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ABC1FE01-A67F-8611-0DFA-9D136A4E0CC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727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7F65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 name="Title 1">
            <a:extLst>
              <a:ext uri="{FF2B5EF4-FFF2-40B4-BE49-F238E27FC236}">
                <a16:creationId xmlns:a16="http://schemas.microsoft.com/office/drawing/2014/main" id="{4B239689-2608-0553-31D7-302BA6709964}"/>
              </a:ext>
            </a:extLst>
          </p:cNvPr>
          <p:cNvSpPr>
            <a:spLocks noGrp="1"/>
          </p:cNvSpPr>
          <p:nvPr>
            <p:ph type="ctrTitle"/>
          </p:nvPr>
        </p:nvSpPr>
        <p:spPr>
          <a:xfrm>
            <a:off x="5461780" y="2785468"/>
            <a:ext cx="5246081" cy="1287065"/>
          </a:xfrm>
        </p:spPr>
        <p:txBody>
          <a:bodyPr anchor="ctr">
            <a:noAutofit/>
          </a:bodyPr>
          <a:lstStyle>
            <a:lvl1pPr algn="l">
              <a:defRPr sz="3599">
                <a:solidFill>
                  <a:schemeClr val="bg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8323124B-1B6C-7DE1-A2DD-F9A9A802E548}"/>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2B83EC36-835D-D9EF-762F-F10D3329D984}"/>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891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5DFCBC-57D7-E47C-0C82-81388F73AD86}"/>
              </a:ext>
            </a:extLst>
          </p:cNvPr>
          <p:cNvSpPr/>
          <p:nvPr userDrawn="1"/>
        </p:nvSpPr>
        <p:spPr>
          <a:xfrm>
            <a:off x="0" y="0"/>
            <a:ext cx="12188825" cy="6858000"/>
          </a:xfrm>
          <a:prstGeom prst="rect">
            <a:avLst/>
          </a:prstGeom>
          <a:solidFill>
            <a:srgbClr val="A996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itle 1">
            <a:extLst>
              <a:ext uri="{FF2B5EF4-FFF2-40B4-BE49-F238E27FC236}">
                <a16:creationId xmlns:a16="http://schemas.microsoft.com/office/drawing/2014/main" id="{A331EA34-F894-97B4-6F43-4975B15E0C1B}"/>
              </a:ext>
            </a:extLst>
          </p:cNvPr>
          <p:cNvSpPr>
            <a:spLocks noGrp="1"/>
          </p:cNvSpPr>
          <p:nvPr>
            <p:ph type="ctrTitle"/>
          </p:nvPr>
        </p:nvSpPr>
        <p:spPr>
          <a:xfrm>
            <a:off x="5461780" y="2785468"/>
            <a:ext cx="5246081" cy="1287065"/>
          </a:xfrm>
        </p:spPr>
        <p:txBody>
          <a:bodyPr anchor="ctr">
            <a:noAutofit/>
          </a:bodyPr>
          <a:lstStyle>
            <a:lvl1pPr algn="l">
              <a:defRPr sz="3599">
                <a:solidFill>
                  <a:srgbClr val="230871"/>
                </a:solidFill>
              </a:defRPr>
            </a:lvl1pPr>
          </a:lstStyle>
          <a:p>
            <a:r>
              <a:rPr lang="en-US" dirty="0"/>
              <a:t>Click to edit Master title style</a:t>
            </a:r>
          </a:p>
        </p:txBody>
      </p:sp>
      <p:pic>
        <p:nvPicPr>
          <p:cNvPr id="2" name="Picture 1" descr="A white arrow pointing right&#10;&#10;Description automatically generated">
            <a:extLst>
              <a:ext uri="{FF2B5EF4-FFF2-40B4-BE49-F238E27FC236}">
                <a16:creationId xmlns:a16="http://schemas.microsoft.com/office/drawing/2014/main" id="{2F50E712-4CC6-346A-0CCA-811609448E59}"/>
              </a:ext>
            </a:extLst>
          </p:cNvPr>
          <p:cNvPicPr>
            <a:picLocks noChangeAspect="1"/>
          </p:cNvPicPr>
          <p:nvPr userDrawn="1"/>
        </p:nvPicPr>
        <p:blipFill>
          <a:blip r:embed="rId2">
            <a:alphaModFix amt="5000"/>
          </a:blip>
          <a:stretch>
            <a:fillRect/>
          </a:stretch>
        </p:blipFill>
        <p:spPr>
          <a:xfrm>
            <a:off x="-1996664" y="-973796"/>
            <a:ext cx="6899740" cy="11000152"/>
          </a:xfrm>
          <a:prstGeom prst="rect">
            <a:avLst/>
          </a:prstGeom>
        </p:spPr>
      </p:pic>
      <p:sp>
        <p:nvSpPr>
          <p:cNvPr id="3" name="TextBox 2">
            <a:extLst>
              <a:ext uri="{FF2B5EF4-FFF2-40B4-BE49-F238E27FC236}">
                <a16:creationId xmlns:a16="http://schemas.microsoft.com/office/drawing/2014/main" id="{E70B42AA-2DEF-01C4-477E-6F58F91E59DB}"/>
              </a:ext>
            </a:extLst>
          </p:cNvPr>
          <p:cNvSpPr txBox="1"/>
          <p:nvPr userDrawn="1"/>
        </p:nvSpPr>
        <p:spPr>
          <a:xfrm>
            <a:off x="622007" y="6472949"/>
            <a:ext cx="7253675" cy="215444"/>
          </a:xfrm>
          <a:prstGeom prst="rect">
            <a:avLst/>
          </a:prstGeom>
          <a:noFill/>
        </p:spPr>
        <p:txBody>
          <a:bodyPr wrap="square">
            <a:spAutoFit/>
          </a:bodyPr>
          <a:lstStyle/>
          <a:p>
            <a:r>
              <a:rPr lang="en-US" sz="800" b="0" i="0" dirty="0">
                <a:solidFill>
                  <a:schemeClr val="bg2">
                    <a:lumMod val="85000"/>
                    <a:lumOff val="15000"/>
                  </a:schemeClr>
                </a:solidFill>
                <a:effectLst/>
                <a:latin typeface="Open Sans" panose="020B0606030504020204" pitchFamily="34" charset="0"/>
                <a:ea typeface="Open Sans" panose="020B0606030504020204" pitchFamily="34" charset="0"/>
                <a:cs typeface="Open Sans" panose="020B0606030504020204" pitchFamily="34" charset="0"/>
              </a:rPr>
              <a:t>MASA 2024 | Confidential</a:t>
            </a:r>
            <a:endParaRPr lang="en-US" sz="800" dirty="0">
              <a:solidFill>
                <a:schemeClr val="bg2">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314280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447" y="609600"/>
            <a:ext cx="11579400" cy="975300"/>
          </a:xfrm>
          <a:prstGeom prst="rect">
            <a:avLst/>
          </a:prstGeom>
          <a:noFill/>
          <a:ln>
            <a:noFill/>
          </a:ln>
        </p:spPr>
        <p:txBody>
          <a:bodyPr spcFirstLastPara="1" wrap="square" lIns="0" tIns="0" rIns="0" bIns="0" anchor="t" anchorCtr="0">
            <a:noAutofit/>
          </a:bodyPr>
          <a:lstStyle>
            <a:lvl1pPr lvl="0">
              <a:lnSpc>
                <a:spcPct val="90000"/>
              </a:lnSpc>
              <a:spcBef>
                <a:spcPts val="0"/>
              </a:spcBef>
              <a:spcAft>
                <a:spcPts val="0"/>
              </a:spcAft>
              <a:buClr>
                <a:srgbClr val="230871"/>
              </a:buClr>
              <a:buSzPts val="3800"/>
              <a:buFont typeface="Poppins"/>
              <a:buNone/>
              <a:defRPr sz="3800" b="1">
                <a:solidFill>
                  <a:srgbClr val="230871"/>
                </a:solidFill>
                <a:latin typeface="Poppins"/>
                <a:ea typeface="Poppins"/>
                <a:cs typeface="Poppins"/>
                <a:sym typeface="Poppins"/>
              </a:defRPr>
            </a:lvl1pPr>
            <a:lvl2pPr lvl="1">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2pPr>
            <a:lvl3pPr lvl="2">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3pPr>
            <a:lvl4pPr lvl="3">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4pPr>
            <a:lvl5pPr lvl="4">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5pPr>
            <a:lvl6pPr lvl="5">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6pPr>
            <a:lvl7pPr lvl="6">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7pPr>
            <a:lvl8pPr lvl="7">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8pPr>
            <a:lvl9pPr lvl="8">
              <a:spcBef>
                <a:spcPts val="0"/>
              </a:spcBef>
              <a:spcAft>
                <a:spcPts val="0"/>
              </a:spcAft>
              <a:buClr>
                <a:schemeClr val="dk1"/>
              </a:buClr>
              <a:buSzPts val="3700"/>
              <a:buFont typeface="Poppins"/>
              <a:buNone/>
              <a:defRPr sz="37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609447" y="1552867"/>
            <a:ext cx="11579400" cy="45111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0"/>
              </a:spcBef>
              <a:spcAft>
                <a:spcPts val="0"/>
              </a:spcAft>
              <a:buClr>
                <a:srgbClr val="230871"/>
              </a:buClr>
              <a:buSzPts val="2400"/>
              <a:buFont typeface="Poppins"/>
              <a:buChar char="●"/>
              <a:defRPr sz="2400" b="1">
                <a:solidFill>
                  <a:srgbClr val="230871"/>
                </a:solidFill>
                <a:latin typeface="Poppins"/>
                <a:ea typeface="Poppins"/>
                <a:cs typeface="Poppins"/>
                <a:sym typeface="Poppins"/>
              </a:defRPr>
            </a:lvl1pPr>
            <a:lvl2pPr marL="914400" lvl="1"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2pPr>
            <a:lvl3pPr marL="1371600" lvl="2"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3pPr>
            <a:lvl4pPr marL="1828800" lvl="3"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4pPr>
            <a:lvl5pPr marL="2286000" lvl="4"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5pPr>
            <a:lvl6pPr marL="2743200" lvl="5"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6pPr>
            <a:lvl7pPr marL="3200400" lvl="6"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7pPr>
            <a:lvl8pPr marL="3657600" lvl="7"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8pPr>
            <a:lvl9pPr marL="4114800" lvl="8" indent="-349250">
              <a:lnSpc>
                <a:spcPct val="115000"/>
              </a:lnSpc>
              <a:spcBef>
                <a:spcPts val="0"/>
              </a:spcBef>
              <a:spcAft>
                <a:spcPts val="0"/>
              </a:spcAft>
              <a:buClr>
                <a:srgbClr val="230871"/>
              </a:buClr>
              <a:buSzPts val="1900"/>
              <a:buFont typeface="Poppins"/>
              <a:buChar char="■"/>
              <a:defRPr sz="1900" b="1">
                <a:solidFill>
                  <a:srgbClr val="23087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8" r:id="rId3"/>
    <p:sldLayoutId id="2147483669" r:id="rId4"/>
    <p:sldLayoutId id="2147483700"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info.masamts.com/masa-mts-disclaimers" TargetMode="Externa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s://info.masamts.com/masa-mts-disclaimers"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hyperlink" Target="https://info.masamts.com/masa-mts-disclaimers"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hyperlink" Target="https://info.masamts.com/masa-mts-disclaimers" TargetMode="External"/><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hyperlink" Target="https://info.masamts.com/masa-mts-disclaimers" TargetMode="External"/><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nfo.masamts.com/masa-mts-disclaimers"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hyperlink" Target="https://info.masamts.com/masa-mts-disclaimers" TargetMode="Externa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hyperlink" Target="https://info.masamts.com/masa-mts-disclaimers" TargetMode="External"/><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hyperlink" Target="https://info.masamts.com/masa-mts-disclaimers"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hyperlink" Target="https://info.masamts.com/masa-mts-disclaimers"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hyperlink" Target="https://info.masamts.com/masa-mts-disclaimers" TargetMode="Externa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ctrTitle"/>
          </p:nvPr>
        </p:nvSpPr>
        <p:spPr>
          <a:xfrm>
            <a:off x="622007" y="820071"/>
            <a:ext cx="7313125" cy="128706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dirty="0"/>
              <a:t>MASA Overview </a:t>
            </a:r>
            <a:br>
              <a:rPr lang="en" sz="4800" dirty="0"/>
            </a:br>
            <a:r>
              <a:rPr lang="en" sz="4800" dirty="0"/>
              <a:t>and Product List</a:t>
            </a:r>
            <a:endParaRPr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FBB2CC00-4D45-BAC5-D183-6285DF251672}"/>
            </a:ext>
          </a:extLst>
        </p:cNvPr>
        <p:cNvGrpSpPr/>
        <p:nvPr/>
      </p:nvGrpSpPr>
      <p:grpSpPr>
        <a:xfrm>
          <a:off x="0" y="0"/>
          <a:ext cx="0" cy="0"/>
          <a:chOff x="0" y="0"/>
          <a:chExt cx="0" cy="0"/>
        </a:xfrm>
      </p:grpSpPr>
      <p:sp>
        <p:nvSpPr>
          <p:cNvPr id="161" name="Google Shape;161;p24">
            <a:extLst>
              <a:ext uri="{FF2B5EF4-FFF2-40B4-BE49-F238E27FC236}">
                <a16:creationId xmlns:a16="http://schemas.microsoft.com/office/drawing/2014/main" id="{0AF2736C-18DA-AD08-4E26-4B8E2260E093}"/>
              </a:ext>
            </a:extLst>
          </p:cNvPr>
          <p:cNvSpPr txBox="1"/>
          <p:nvPr/>
        </p:nvSpPr>
        <p:spPr>
          <a:xfrm>
            <a:off x="545195" y="293764"/>
            <a:ext cx="10515600" cy="731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Massachusetts</a:t>
            </a:r>
          </a:p>
        </p:txBody>
      </p:sp>
      <p:sp>
        <p:nvSpPr>
          <p:cNvPr id="162" name="Google Shape;162;p24">
            <a:extLst>
              <a:ext uri="{FF2B5EF4-FFF2-40B4-BE49-F238E27FC236}">
                <a16:creationId xmlns:a16="http://schemas.microsoft.com/office/drawing/2014/main" id="{E7520DC3-66A5-CB2E-4E2B-0398B4AFAFFD}"/>
              </a:ext>
            </a:extLst>
          </p:cNvPr>
          <p:cNvSpPr txBox="1"/>
          <p:nvPr/>
        </p:nvSpPr>
        <p:spPr>
          <a:xfrm>
            <a:off x="8815686" y="1084012"/>
            <a:ext cx="2824500" cy="153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 sz="700" dirty="0">
                <a:solidFill>
                  <a:srgbClr val="262626"/>
                </a:solidFill>
                <a:latin typeface="Open Sans"/>
                <a:ea typeface="Open Sans"/>
                <a:cs typeface="Open Sans"/>
                <a:sym typeface="Open Sans"/>
              </a:rPr>
              <a:t>1: </a:t>
            </a:r>
            <a:r>
              <a:rPr lang="en-US" sz="700" b="0" i="0" dirty="0">
                <a:solidFill>
                  <a:srgbClr val="262626"/>
                </a:solidFill>
                <a:latin typeface="Open Sans"/>
                <a:ea typeface="Open Sans"/>
                <a:cs typeface="Open Sans"/>
                <a:sym typeface="Open Sans"/>
              </a:rPr>
              <a:t>United States only.</a:t>
            </a:r>
          </a:p>
          <a:p>
            <a:pPr marL="0" marR="0" lvl="0" indent="0" algn="l" rtl="0">
              <a:lnSpc>
                <a:spcPct val="100000"/>
              </a:lnSpc>
              <a:spcBef>
                <a:spcPts val="400"/>
              </a:spcBef>
              <a:spcAft>
                <a:spcPts val="0"/>
              </a:spcAft>
              <a:buNone/>
            </a:pPr>
            <a:r>
              <a:rPr lang="en-US" sz="700" dirty="0">
                <a:solidFill>
                  <a:srgbClr val="262626"/>
                </a:solidFill>
                <a:latin typeface="Open Sans"/>
                <a:ea typeface="Open Sans"/>
                <a:cs typeface="Open Sans"/>
                <a:sym typeface="Open Sans"/>
              </a:rPr>
              <a:t>2: United States,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States,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under certain U.S. travel advisories as long as the member has provided ten (10) day notice.</a:t>
            </a:r>
          </a:p>
          <a:p>
            <a:pPr marL="0" marR="0" lvl="0" indent="0" algn="l" rtl="0">
              <a:lnSpc>
                <a:spcPct val="100000"/>
              </a:lnSpc>
              <a:spcBef>
                <a:spcPts val="400"/>
              </a:spcBef>
              <a:spcAft>
                <a:spcPts val="0"/>
              </a:spcAft>
              <a:buNone/>
            </a:pPr>
            <a:r>
              <a:rPr lang="en-US" sz="700" b="0" i="0" dirty="0">
                <a:solidFill>
                  <a:srgbClr val="222222"/>
                </a:solidFill>
                <a:latin typeface="Open Sans"/>
                <a:ea typeface="Open Sans"/>
                <a:cs typeface="Open Sans"/>
                <a:sym typeface="Open Sans"/>
              </a:rPr>
              <a:t>For additional information and disclosures about MASA plans, visit: </a:t>
            </a:r>
            <a:r>
              <a:rPr lang="en-US" sz="700" b="0" i="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https://info.masamts.com/masa-mts-disclaimers</a:t>
            </a:r>
            <a:endParaRPr lang="en-US" sz="700" b="0" i="0" dirty="0">
              <a:solidFill>
                <a:srgbClr val="262626"/>
              </a:solidFill>
              <a:latin typeface="Open Sans"/>
              <a:ea typeface="Open Sans"/>
              <a:cs typeface="Open Sans"/>
              <a:sym typeface="Open Sans"/>
            </a:endParaRPr>
          </a:p>
        </p:txBody>
      </p:sp>
      <p:graphicFrame>
        <p:nvGraphicFramePr>
          <p:cNvPr id="2" name="Google Shape;169;p24">
            <a:extLst>
              <a:ext uri="{FF2B5EF4-FFF2-40B4-BE49-F238E27FC236}">
                <a16:creationId xmlns:a16="http://schemas.microsoft.com/office/drawing/2014/main" id="{2B96A9A9-A633-9953-5090-15DE13BA9E4C}"/>
              </a:ext>
            </a:extLst>
          </p:cNvPr>
          <p:cNvGraphicFramePr>
            <a:graphicFrameLocks/>
          </p:cNvGraphicFramePr>
          <p:nvPr>
            <p:extLst>
              <p:ext uri="{D42A27DB-BD31-4B8C-83A1-F6EECF244321}">
                <p14:modId xmlns:p14="http://schemas.microsoft.com/office/powerpoint/2010/main" val="3936654397"/>
              </p:ext>
            </p:extLst>
          </p:nvPr>
        </p:nvGraphicFramePr>
        <p:xfrm>
          <a:off x="549600" y="1097415"/>
          <a:ext cx="7994525" cy="5273040"/>
        </p:xfrm>
        <a:graphic>
          <a:graphicData uri="http://schemas.openxmlformats.org/drawingml/2006/table">
            <a:tbl>
              <a:tblPr bandRow="1">
                <a:tableStyleId>{8EC20E35-A176-4012-BC5E-935CFFF8708E}</a:tableStyleId>
              </a:tblPr>
              <a:tblGrid>
                <a:gridCol w="2169272">
                  <a:extLst>
                    <a:ext uri="{9D8B030D-6E8A-4147-A177-3AD203B41FA5}">
                      <a16:colId xmlns:a16="http://schemas.microsoft.com/office/drawing/2014/main" val="20000"/>
                    </a:ext>
                  </a:extLst>
                </a:gridCol>
                <a:gridCol w="832179">
                  <a:extLst>
                    <a:ext uri="{9D8B030D-6E8A-4147-A177-3AD203B41FA5}">
                      <a16:colId xmlns:a16="http://schemas.microsoft.com/office/drawing/2014/main" val="20001"/>
                    </a:ext>
                  </a:extLst>
                </a:gridCol>
                <a:gridCol w="832179">
                  <a:extLst>
                    <a:ext uri="{9D8B030D-6E8A-4147-A177-3AD203B41FA5}">
                      <a16:colId xmlns:a16="http://schemas.microsoft.com/office/drawing/2014/main" val="20002"/>
                    </a:ext>
                  </a:extLst>
                </a:gridCol>
                <a:gridCol w="832179">
                  <a:extLst>
                    <a:ext uri="{9D8B030D-6E8A-4147-A177-3AD203B41FA5}">
                      <a16:colId xmlns:a16="http://schemas.microsoft.com/office/drawing/2014/main" val="20003"/>
                    </a:ext>
                  </a:extLst>
                </a:gridCol>
                <a:gridCol w="832179">
                  <a:extLst>
                    <a:ext uri="{9D8B030D-6E8A-4147-A177-3AD203B41FA5}">
                      <a16:colId xmlns:a16="http://schemas.microsoft.com/office/drawing/2014/main" val="2044993019"/>
                    </a:ext>
                  </a:extLst>
                </a:gridCol>
                <a:gridCol w="832179">
                  <a:extLst>
                    <a:ext uri="{9D8B030D-6E8A-4147-A177-3AD203B41FA5}">
                      <a16:colId xmlns:a16="http://schemas.microsoft.com/office/drawing/2014/main" val="2875780161"/>
                    </a:ext>
                  </a:extLst>
                </a:gridCol>
                <a:gridCol w="832179">
                  <a:extLst>
                    <a:ext uri="{9D8B030D-6E8A-4147-A177-3AD203B41FA5}">
                      <a16:colId xmlns:a16="http://schemas.microsoft.com/office/drawing/2014/main" val="2917158409"/>
                    </a:ext>
                  </a:extLst>
                </a:gridCol>
                <a:gridCol w="832179">
                  <a:extLst>
                    <a:ext uri="{9D8B030D-6E8A-4147-A177-3AD203B41FA5}">
                      <a16:colId xmlns:a16="http://schemas.microsoft.com/office/drawing/2014/main" val="3190505676"/>
                    </a:ext>
                  </a:extLst>
                </a:gridCol>
              </a:tblGrid>
              <a:tr h="365760">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Access Global</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Access Critical+</a:t>
                      </a: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900" b="1" u="none" strike="noStrike" cap="none" dirty="0">
                          <a:solidFill>
                            <a:srgbClr val="FFFFFF"/>
                          </a:solidFill>
                          <a:latin typeface="Poppins" pitchFamily="2" charset="77"/>
                          <a:cs typeface="Poppins" pitchFamily="2" charset="77"/>
                          <a:sym typeface="Poppins"/>
                        </a:rPr>
                        <a:t>Access Indemnity+</a:t>
                      </a:r>
                      <a:endParaRPr lang="en-US"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$250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$15,000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$10,000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$15,000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$750 - $7,500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600" b="0" u="none" strike="noStrike" cap="none" baseline="0" dirty="0">
                          <a:solidFill>
                            <a:srgbClr val="343433"/>
                          </a:solidFill>
                          <a:latin typeface="Open Sans"/>
                          <a:ea typeface="Open Sans"/>
                          <a:cs typeface="Open Sans"/>
                          <a:sym typeface="Open Sans"/>
                        </a:rPr>
                        <a:t>max per claim &amp; type</a:t>
                      </a:r>
                      <a:endParaRPr lang="en-US" sz="6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to Hopital Near Home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7472">
                <a:tc>
                  <a:txBody>
                    <a:bodyPr/>
                    <a:lstStyle/>
                    <a:p>
                      <a:pPr marL="0" lvl="0" indent="0" algn="l" rtl="0" fontAlgn="ctr">
                        <a:spcBef>
                          <a:spcPts val="0"/>
                        </a:spcBef>
                        <a:spcAft>
                          <a:spcPts val="0"/>
                        </a:spcAft>
                        <a:buClr>
                          <a:schemeClr val="dk1"/>
                        </a:buClr>
                        <a:buFont typeface="Arial"/>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7472">
                <a:tc>
                  <a:txBody>
                    <a:bodyPr/>
                    <a:lstStyle/>
                    <a:p>
                      <a:pPr marL="0" marR="0" lvl="0" indent="0" algn="l" rtl="0" fontAlgn="ctr">
                        <a:spcBef>
                          <a:spcPts val="0"/>
                        </a:spcBef>
                        <a:spcAft>
                          <a:spcPts val="0"/>
                        </a:spcAft>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9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&amp; Organ Recipient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94554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25"/>
          <p:cNvSpPr txBox="1"/>
          <p:nvPr/>
        </p:nvSpPr>
        <p:spPr>
          <a:xfrm>
            <a:off x="548639" y="652684"/>
            <a:ext cx="10515600" cy="88946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dirty="0">
                <a:solidFill>
                  <a:srgbClr val="230871"/>
                </a:solidFill>
                <a:latin typeface="Poppins"/>
                <a:ea typeface="Poppins"/>
                <a:cs typeface="Poppins"/>
                <a:sym typeface="Poppins"/>
              </a:rPr>
              <a:t>Insurance benefit offerings </a:t>
            </a:r>
            <a:br>
              <a:rPr lang="en" sz="3600" b="1" dirty="0">
                <a:solidFill>
                  <a:srgbClr val="230871"/>
                </a:solidFill>
                <a:latin typeface="Poppins"/>
                <a:ea typeface="Poppins"/>
                <a:cs typeface="Poppins"/>
                <a:sym typeface="Poppins"/>
              </a:rPr>
            </a:br>
            <a:r>
              <a:rPr lang="en" sz="1800" b="1" dirty="0">
                <a:solidFill>
                  <a:srgbClr val="230871"/>
                </a:solidFill>
                <a:latin typeface="Poppins"/>
                <a:ea typeface="Poppins"/>
                <a:cs typeface="Poppins"/>
                <a:sym typeface="Poppins"/>
              </a:rPr>
              <a:t>for companies with situs in Montana and Pennsylvania</a:t>
            </a:r>
            <a:endParaRPr sz="1800" b="1" dirty="0">
              <a:solidFill>
                <a:srgbClr val="230871"/>
              </a:solidFill>
              <a:latin typeface="Poppins"/>
              <a:ea typeface="Poppins"/>
              <a:cs typeface="Poppins"/>
              <a:sym typeface="Poppins"/>
            </a:endParaRPr>
          </a:p>
        </p:txBody>
      </p:sp>
      <p:sp>
        <p:nvSpPr>
          <p:cNvPr id="3" name="Google Shape;162;p24">
            <a:extLst>
              <a:ext uri="{FF2B5EF4-FFF2-40B4-BE49-F238E27FC236}">
                <a16:creationId xmlns:a16="http://schemas.microsoft.com/office/drawing/2014/main" id="{D8F0C21E-6BD6-FF54-4BCD-E430A519B27A}"/>
              </a:ext>
            </a:extLst>
          </p:cNvPr>
          <p:cNvSpPr txBox="1"/>
          <p:nvPr/>
        </p:nvSpPr>
        <p:spPr>
          <a:xfrm>
            <a:off x="8911407" y="1542145"/>
            <a:ext cx="2824500" cy="148580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 sz="700" dirty="0">
                <a:solidFill>
                  <a:srgbClr val="262626"/>
                </a:solidFill>
                <a:latin typeface="Open Sans"/>
                <a:ea typeface="Open Sans"/>
                <a:cs typeface="Open Sans"/>
                <a:sym typeface="Open Sans"/>
              </a:rPr>
              <a:t>1: </a:t>
            </a:r>
            <a:r>
              <a:rPr lang="en-US" sz="700" b="0" i="0" dirty="0">
                <a:solidFill>
                  <a:srgbClr val="262626"/>
                </a:solidFill>
                <a:latin typeface="Open Sans"/>
                <a:ea typeface="Open Sans"/>
                <a:cs typeface="Open Sans"/>
                <a:sym typeface="Open Sans"/>
              </a:rPr>
              <a:t>United States only.</a:t>
            </a:r>
          </a:p>
          <a:p>
            <a:pPr marL="0" marR="0" lvl="0" indent="0" algn="l" rtl="0">
              <a:lnSpc>
                <a:spcPct val="100000"/>
              </a:lnSpc>
              <a:spcBef>
                <a:spcPts val="400"/>
              </a:spcBef>
              <a:spcAft>
                <a:spcPts val="0"/>
              </a:spcAft>
              <a:buNone/>
            </a:pPr>
            <a:r>
              <a:rPr lang="en-US" sz="700" dirty="0">
                <a:solidFill>
                  <a:srgbClr val="262626"/>
                </a:solidFill>
                <a:latin typeface="Open Sans"/>
                <a:ea typeface="Open Sans"/>
                <a:cs typeface="Open Sans"/>
                <a:sym typeface="Open Sans"/>
              </a:rPr>
              <a:t>2: United States,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States,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under certain U.S. travel advisories as long as the member has provided ten (10) day notice.</a:t>
            </a:r>
          </a:p>
          <a:p>
            <a:pPr marL="0" marR="0" lvl="0" indent="0" algn="l" rtl="0">
              <a:lnSpc>
                <a:spcPct val="100000"/>
              </a:lnSpc>
              <a:spcBef>
                <a:spcPts val="400"/>
              </a:spcBef>
              <a:spcAft>
                <a:spcPts val="0"/>
              </a:spcAft>
              <a:buNone/>
            </a:pPr>
            <a:r>
              <a:rPr lang="en-US" sz="700" b="0" i="0" dirty="0">
                <a:solidFill>
                  <a:srgbClr val="222222"/>
                </a:solidFill>
                <a:latin typeface="Open Sans"/>
                <a:ea typeface="Open Sans"/>
                <a:cs typeface="Open Sans"/>
                <a:sym typeface="Open Sans"/>
              </a:rPr>
              <a:t>For additional information and disclosures about MASA plans, visit: </a:t>
            </a:r>
            <a:r>
              <a:rPr lang="en-US" sz="700" b="0" i="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https://info.masamts.com/masa-mts-disclaimers</a:t>
            </a:r>
            <a:endParaRPr lang="en-US" sz="700" b="0" i="0" dirty="0">
              <a:solidFill>
                <a:srgbClr val="262626"/>
              </a:solidFill>
              <a:latin typeface="Open Sans"/>
              <a:ea typeface="Open Sans"/>
              <a:cs typeface="Open Sans"/>
              <a:sym typeface="Open Sans"/>
            </a:endParaRPr>
          </a:p>
        </p:txBody>
      </p:sp>
      <p:graphicFrame>
        <p:nvGraphicFramePr>
          <p:cNvPr id="4" name="Google Shape;169;p24">
            <a:extLst>
              <a:ext uri="{FF2B5EF4-FFF2-40B4-BE49-F238E27FC236}">
                <a16:creationId xmlns:a16="http://schemas.microsoft.com/office/drawing/2014/main" id="{EFF096E2-F6EC-1E9D-7235-80C174B510D4}"/>
              </a:ext>
            </a:extLst>
          </p:cNvPr>
          <p:cNvGraphicFramePr>
            <a:graphicFrameLocks/>
          </p:cNvGraphicFramePr>
          <p:nvPr>
            <p:extLst>
              <p:ext uri="{D42A27DB-BD31-4B8C-83A1-F6EECF244321}">
                <p14:modId xmlns:p14="http://schemas.microsoft.com/office/powerpoint/2010/main" val="3052898491"/>
              </p:ext>
            </p:extLst>
          </p:nvPr>
        </p:nvGraphicFramePr>
        <p:xfrm>
          <a:off x="549600" y="1548444"/>
          <a:ext cx="7436930" cy="4572000"/>
        </p:xfrm>
        <a:graphic>
          <a:graphicData uri="http://schemas.openxmlformats.org/drawingml/2006/table">
            <a:tbl>
              <a:tblPr bandRow="1">
                <a:tableStyleId>{8EC20E35-A176-4012-BC5E-935CFFF8708E}</a:tableStyleId>
              </a:tblPr>
              <a:tblGrid>
                <a:gridCol w="2548545">
                  <a:extLst>
                    <a:ext uri="{9D8B030D-6E8A-4147-A177-3AD203B41FA5}">
                      <a16:colId xmlns:a16="http://schemas.microsoft.com/office/drawing/2014/main" val="20000"/>
                    </a:ext>
                  </a:extLst>
                </a:gridCol>
                <a:gridCol w="977677">
                  <a:extLst>
                    <a:ext uri="{9D8B030D-6E8A-4147-A177-3AD203B41FA5}">
                      <a16:colId xmlns:a16="http://schemas.microsoft.com/office/drawing/2014/main" val="20001"/>
                    </a:ext>
                  </a:extLst>
                </a:gridCol>
                <a:gridCol w="977677">
                  <a:extLst>
                    <a:ext uri="{9D8B030D-6E8A-4147-A177-3AD203B41FA5}">
                      <a16:colId xmlns:a16="http://schemas.microsoft.com/office/drawing/2014/main" val="20002"/>
                    </a:ext>
                  </a:extLst>
                </a:gridCol>
                <a:gridCol w="977677">
                  <a:extLst>
                    <a:ext uri="{9D8B030D-6E8A-4147-A177-3AD203B41FA5}">
                      <a16:colId xmlns:a16="http://schemas.microsoft.com/office/drawing/2014/main" val="2044993019"/>
                    </a:ext>
                  </a:extLst>
                </a:gridCol>
                <a:gridCol w="977677">
                  <a:extLst>
                    <a:ext uri="{9D8B030D-6E8A-4147-A177-3AD203B41FA5}">
                      <a16:colId xmlns:a16="http://schemas.microsoft.com/office/drawing/2014/main" val="987184990"/>
                    </a:ext>
                  </a:extLst>
                </a:gridCol>
                <a:gridCol w="977677">
                  <a:extLst>
                    <a:ext uri="{9D8B030D-6E8A-4147-A177-3AD203B41FA5}">
                      <a16:colId xmlns:a16="http://schemas.microsoft.com/office/drawing/2014/main" val="3190505676"/>
                    </a:ext>
                  </a:extLst>
                </a:gridCol>
              </a:tblGrid>
              <a:tr h="365760">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Emergent Gold</a:t>
                      </a: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900" b="1" u="none" strike="noStrike" cap="none" dirty="0">
                          <a:solidFill>
                            <a:srgbClr val="FFFFFF"/>
                          </a:solidFill>
                          <a:latin typeface="Poppins" pitchFamily="2" charset="77"/>
                          <a:cs typeface="Poppins" pitchFamily="2" charset="77"/>
                          <a:sym typeface="Poppins"/>
                        </a:rPr>
                        <a:t>Indemnity Gold</a:t>
                      </a:r>
                      <a:endParaRPr lang="en-US"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$250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$15,000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$10,000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$15,000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1000" b="1" dirty="0">
                        <a:latin typeface="Poppins"/>
                        <a:ea typeface="Poppins"/>
                        <a:cs typeface="Poppins"/>
                        <a:sym typeface="Poppi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to Hopital Near Home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&amp; Organ Recipient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9"/>
          <p:cNvSpPr txBox="1"/>
          <p:nvPr/>
        </p:nvSpPr>
        <p:spPr>
          <a:xfrm>
            <a:off x="548639" y="621128"/>
            <a:ext cx="6030581" cy="85479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dirty="0">
                <a:solidFill>
                  <a:srgbClr val="230871"/>
                </a:solidFill>
                <a:latin typeface="Poppins"/>
                <a:ea typeface="Poppins"/>
                <a:cs typeface="Poppins"/>
                <a:sym typeface="Poppins"/>
              </a:rPr>
              <a:t>Insurance benefit offerings </a:t>
            </a:r>
            <a:br>
              <a:rPr lang="en" sz="3600" b="1" dirty="0">
                <a:solidFill>
                  <a:srgbClr val="230871"/>
                </a:solidFill>
                <a:latin typeface="Poppins"/>
                <a:ea typeface="Poppins"/>
                <a:cs typeface="Poppins"/>
                <a:sym typeface="Poppins"/>
              </a:rPr>
            </a:br>
            <a:r>
              <a:rPr lang="en" sz="1800" b="1" dirty="0">
                <a:solidFill>
                  <a:srgbClr val="230871"/>
                </a:solidFill>
                <a:latin typeface="Poppins"/>
                <a:ea typeface="Poppins"/>
                <a:cs typeface="Poppins"/>
                <a:sym typeface="Poppins"/>
              </a:rPr>
              <a:t>for companies with situs in North Dakota</a:t>
            </a:r>
            <a:endParaRPr sz="1800" b="1" dirty="0">
              <a:solidFill>
                <a:srgbClr val="230871"/>
              </a:solidFill>
              <a:latin typeface="Poppins"/>
              <a:ea typeface="Poppins"/>
              <a:cs typeface="Poppins"/>
              <a:sym typeface="Poppins"/>
            </a:endParaRPr>
          </a:p>
        </p:txBody>
      </p:sp>
      <p:sp>
        <p:nvSpPr>
          <p:cNvPr id="14" name="Google Shape;162;p24">
            <a:extLst>
              <a:ext uri="{FF2B5EF4-FFF2-40B4-BE49-F238E27FC236}">
                <a16:creationId xmlns:a16="http://schemas.microsoft.com/office/drawing/2014/main" id="{2CF107B6-E161-A989-4E2B-D5C496116471}"/>
              </a:ext>
            </a:extLst>
          </p:cNvPr>
          <p:cNvSpPr txBox="1"/>
          <p:nvPr/>
        </p:nvSpPr>
        <p:spPr>
          <a:xfrm>
            <a:off x="548639" y="4035042"/>
            <a:ext cx="7562627" cy="112314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 sz="700" dirty="0">
                <a:solidFill>
                  <a:srgbClr val="262626"/>
                </a:solidFill>
                <a:latin typeface="Open Sans"/>
                <a:ea typeface="Open Sans"/>
                <a:cs typeface="Open Sans"/>
                <a:sym typeface="Open Sans"/>
              </a:rPr>
              <a:t>1: </a:t>
            </a:r>
            <a:r>
              <a:rPr lang="en-US" sz="700" dirty="0">
                <a:solidFill>
                  <a:srgbClr val="262626"/>
                </a:solidFill>
                <a:latin typeface="Open Sans"/>
                <a:ea typeface="Open Sans"/>
                <a:cs typeface="Open Sans"/>
                <a:sym typeface="Open Sans"/>
              </a:rPr>
              <a:t>United States and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2: Worldwide coverage to include any region with the exclusion of Antarctica and not prohibited by U.S. law or under certain U.S. travel advisories as long as the member has provided ten (10) day notice.</a:t>
            </a:r>
          </a:p>
          <a:p>
            <a:pPr marL="0" marR="0" lvl="0" indent="0" algn="l" rtl="0">
              <a:lnSpc>
                <a:spcPct val="100000"/>
              </a:lnSpc>
              <a:spcBef>
                <a:spcPts val="400"/>
              </a:spcBef>
              <a:spcAft>
                <a:spcPts val="0"/>
              </a:spcAft>
              <a:buNone/>
            </a:pPr>
            <a:r>
              <a:rPr lang="en-US" sz="700" b="0" i="0" dirty="0">
                <a:solidFill>
                  <a:srgbClr val="222222"/>
                </a:solidFill>
                <a:latin typeface="Open Sans"/>
                <a:ea typeface="Open Sans"/>
                <a:cs typeface="Open Sans"/>
                <a:sym typeface="Open Sans"/>
              </a:rPr>
              <a:t>For additional information and disclosures about MASA plans, visit: </a:t>
            </a:r>
            <a:r>
              <a:rPr lang="en-US" sz="700" b="0" i="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https://info.masamts.com/masa-mts-disclaimers</a:t>
            </a:r>
            <a:endParaRPr lang="en-US" sz="700" b="0" i="0" dirty="0">
              <a:solidFill>
                <a:srgbClr val="262626"/>
              </a:solidFill>
              <a:latin typeface="Open Sans"/>
              <a:ea typeface="Open Sans"/>
              <a:cs typeface="Open Sans"/>
              <a:sym typeface="Open Sans"/>
            </a:endParaRPr>
          </a:p>
        </p:txBody>
      </p:sp>
      <p:graphicFrame>
        <p:nvGraphicFramePr>
          <p:cNvPr id="15" name="Google Shape;169;p24">
            <a:extLst>
              <a:ext uri="{FF2B5EF4-FFF2-40B4-BE49-F238E27FC236}">
                <a16:creationId xmlns:a16="http://schemas.microsoft.com/office/drawing/2014/main" id="{9580784C-B1A5-7595-F5CF-FCDA8E8D7C37}"/>
              </a:ext>
            </a:extLst>
          </p:cNvPr>
          <p:cNvGraphicFramePr>
            <a:graphicFrameLocks/>
          </p:cNvGraphicFramePr>
          <p:nvPr>
            <p:extLst>
              <p:ext uri="{D42A27DB-BD31-4B8C-83A1-F6EECF244321}">
                <p14:modId xmlns:p14="http://schemas.microsoft.com/office/powerpoint/2010/main" val="2504973142"/>
              </p:ext>
            </p:extLst>
          </p:nvPr>
        </p:nvGraphicFramePr>
        <p:xfrm>
          <a:off x="548640" y="1568518"/>
          <a:ext cx="7562626" cy="2118360"/>
        </p:xfrm>
        <a:graphic>
          <a:graphicData uri="http://schemas.openxmlformats.org/drawingml/2006/table">
            <a:tbl>
              <a:tblPr bandRow="1">
                <a:tableStyleId>{8EC20E35-A176-4012-BC5E-935CFFF8708E}</a:tableStyleId>
              </a:tblPr>
              <a:tblGrid>
                <a:gridCol w="2983890">
                  <a:extLst>
                    <a:ext uri="{9D8B030D-6E8A-4147-A177-3AD203B41FA5}">
                      <a16:colId xmlns:a16="http://schemas.microsoft.com/office/drawing/2014/main" val="20000"/>
                    </a:ext>
                  </a:extLst>
                </a:gridCol>
                <a:gridCol w="1144684">
                  <a:extLst>
                    <a:ext uri="{9D8B030D-6E8A-4147-A177-3AD203B41FA5}">
                      <a16:colId xmlns:a16="http://schemas.microsoft.com/office/drawing/2014/main" val="20001"/>
                    </a:ext>
                  </a:extLst>
                </a:gridCol>
                <a:gridCol w="1144684">
                  <a:extLst>
                    <a:ext uri="{9D8B030D-6E8A-4147-A177-3AD203B41FA5}">
                      <a16:colId xmlns:a16="http://schemas.microsoft.com/office/drawing/2014/main" val="2875780161"/>
                    </a:ext>
                  </a:extLst>
                </a:gridCol>
                <a:gridCol w="1144684">
                  <a:extLst>
                    <a:ext uri="{9D8B030D-6E8A-4147-A177-3AD203B41FA5}">
                      <a16:colId xmlns:a16="http://schemas.microsoft.com/office/drawing/2014/main" val="2917158409"/>
                    </a:ext>
                  </a:extLst>
                </a:gridCol>
                <a:gridCol w="1144684">
                  <a:extLst>
                    <a:ext uri="{9D8B030D-6E8A-4147-A177-3AD203B41FA5}">
                      <a16:colId xmlns:a16="http://schemas.microsoft.com/office/drawing/2014/main" val="3190505676"/>
                    </a:ext>
                  </a:extLst>
                </a:gridCol>
              </a:tblGrid>
              <a:tr h="365760">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Shield Care</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900" b="1" u="none" strike="noStrike" cap="none" dirty="0">
                          <a:solidFill>
                            <a:srgbClr val="FFFFFF"/>
                          </a:solidFill>
                          <a:latin typeface="Poppins" pitchFamily="2" charset="77"/>
                          <a:cs typeface="Poppins" pitchFamily="2" charset="77"/>
                          <a:sym typeface="Poppins"/>
                        </a:rPr>
                        <a:t>Indemnity Gold</a:t>
                      </a:r>
                      <a:endParaRPr lang="en-US"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$250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$10,000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$15,000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$7,500</a:t>
                      </a:r>
                      <a:r>
                        <a:rPr lang="en-US" sz="8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to Hopital Near Home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endPar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0"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60546408"/>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$750 - $7,500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800" b="0" u="none" strike="noStrike" cap="none" baseline="0" dirty="0">
                          <a:solidFill>
                            <a:srgbClr val="343433"/>
                          </a:solidFill>
                          <a:latin typeface="Open Sans"/>
                          <a:ea typeface="Open Sans"/>
                          <a:cs typeface="Open Sans"/>
                          <a:sym typeface="Open Sans"/>
                        </a:rPr>
                        <a:t>max per claim &amp; type</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9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0"/>
          <p:cNvSpPr txBox="1"/>
          <p:nvPr/>
        </p:nvSpPr>
        <p:spPr>
          <a:xfrm>
            <a:off x="548640" y="620757"/>
            <a:ext cx="6479953" cy="90364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dirty="0">
                <a:solidFill>
                  <a:srgbClr val="230871"/>
                </a:solidFill>
                <a:latin typeface="Poppins"/>
                <a:ea typeface="Poppins"/>
                <a:cs typeface="Poppins"/>
                <a:sym typeface="Poppins"/>
              </a:rPr>
              <a:t>Insurance benefit offerings </a:t>
            </a:r>
            <a:br>
              <a:rPr lang="en" sz="3600" b="1" dirty="0">
                <a:solidFill>
                  <a:srgbClr val="230871"/>
                </a:solidFill>
                <a:latin typeface="Poppins"/>
                <a:ea typeface="Poppins"/>
                <a:cs typeface="Poppins"/>
                <a:sym typeface="Poppins"/>
              </a:rPr>
            </a:br>
            <a:r>
              <a:rPr lang="en" sz="1800" b="1" dirty="0">
                <a:solidFill>
                  <a:srgbClr val="230871"/>
                </a:solidFill>
                <a:latin typeface="Poppins"/>
                <a:ea typeface="Poppins"/>
                <a:cs typeface="Poppins"/>
                <a:sym typeface="Poppins"/>
              </a:rPr>
              <a:t>for companies with situs in Washington</a:t>
            </a:r>
            <a:endParaRPr sz="1800" b="1" dirty="0">
              <a:solidFill>
                <a:srgbClr val="230871"/>
              </a:solidFill>
              <a:latin typeface="Poppins"/>
              <a:ea typeface="Poppins"/>
              <a:cs typeface="Poppins"/>
              <a:sym typeface="Poppins"/>
            </a:endParaRPr>
          </a:p>
        </p:txBody>
      </p:sp>
      <p:sp>
        <p:nvSpPr>
          <p:cNvPr id="472" name="Google Shape;472;p30"/>
          <p:cNvSpPr txBox="1"/>
          <p:nvPr/>
        </p:nvSpPr>
        <p:spPr>
          <a:xfrm>
            <a:off x="548639" y="3149310"/>
            <a:ext cx="5701553" cy="55937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Font typeface="Arial"/>
              <a:buNone/>
            </a:pPr>
            <a:r>
              <a:rPr lang="en" sz="700" b="1" dirty="0">
                <a:solidFill>
                  <a:srgbClr val="230871"/>
                </a:solidFill>
                <a:latin typeface="Poppins"/>
                <a:ea typeface="Poppins"/>
                <a:cs typeface="Poppins"/>
                <a:sym typeface="Poppins"/>
              </a:rPr>
              <a:t>Coverage territories</a:t>
            </a:r>
            <a:endParaRPr sz="700"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 sz="700" dirty="0">
                <a:solidFill>
                  <a:srgbClr val="262626"/>
                </a:solidFill>
                <a:latin typeface="Open Sans"/>
                <a:ea typeface="Open Sans"/>
                <a:cs typeface="Open Sans"/>
                <a:sym typeface="Open Sans"/>
              </a:rPr>
              <a:t>1: </a:t>
            </a:r>
            <a:r>
              <a:rPr lang="en" sz="700" i="0" dirty="0">
                <a:solidFill>
                  <a:srgbClr val="262626"/>
                </a:solidFill>
                <a:latin typeface="Open Sans"/>
                <a:ea typeface="Open Sans"/>
                <a:cs typeface="Open Sans"/>
                <a:sym typeface="Open Sans"/>
              </a:rPr>
              <a:t>United States and Canada.</a:t>
            </a:r>
            <a:endParaRPr sz="70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400"/>
              </a:spcAft>
              <a:buNone/>
            </a:pPr>
            <a:r>
              <a:rPr lang="en" sz="700" i="0" dirty="0">
                <a:solidFill>
                  <a:srgbClr val="222222"/>
                </a:solidFill>
                <a:latin typeface="Open Sans"/>
                <a:ea typeface="Open Sans"/>
                <a:cs typeface="Open Sans"/>
                <a:sym typeface="Open Sans"/>
              </a:rPr>
              <a:t>For additional information and disclosures about MASA plans, visit: </a:t>
            </a:r>
            <a:r>
              <a:rPr lang="en" sz="700" i="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https://info.masamts.com/masa-mts-disclaimers</a:t>
            </a:r>
            <a:endParaRPr sz="700" i="0" dirty="0">
              <a:solidFill>
                <a:srgbClr val="262626"/>
              </a:solidFill>
              <a:latin typeface="Open Sans"/>
              <a:ea typeface="Open Sans"/>
              <a:cs typeface="Open Sans"/>
              <a:sym typeface="Open Sans"/>
            </a:endParaRPr>
          </a:p>
        </p:txBody>
      </p:sp>
      <p:graphicFrame>
        <p:nvGraphicFramePr>
          <p:cNvPr id="2" name="Google Shape;324;p27">
            <a:extLst>
              <a:ext uri="{FF2B5EF4-FFF2-40B4-BE49-F238E27FC236}">
                <a16:creationId xmlns:a16="http://schemas.microsoft.com/office/drawing/2014/main" id="{C2AFA6BE-D22C-7B35-BCE8-F79C3F59A62A}"/>
              </a:ext>
            </a:extLst>
          </p:cNvPr>
          <p:cNvGraphicFramePr/>
          <p:nvPr>
            <p:extLst>
              <p:ext uri="{D42A27DB-BD31-4B8C-83A1-F6EECF244321}">
                <p14:modId xmlns:p14="http://schemas.microsoft.com/office/powerpoint/2010/main" val="3897384880"/>
              </p:ext>
            </p:extLst>
          </p:nvPr>
        </p:nvGraphicFramePr>
        <p:xfrm>
          <a:off x="548640" y="1558106"/>
          <a:ext cx="7530490" cy="1433232"/>
        </p:xfrm>
        <a:graphic>
          <a:graphicData uri="http://schemas.openxmlformats.org/drawingml/2006/table">
            <a:tbl>
              <a:tblPr bandRow="1">
                <a:tableStyleId>{8EC20E35-A176-4012-BC5E-935CFFF8708E}</a:tableStyleId>
              </a:tblPr>
              <a:tblGrid>
                <a:gridCol w="4590520">
                  <a:extLst>
                    <a:ext uri="{9D8B030D-6E8A-4147-A177-3AD203B41FA5}">
                      <a16:colId xmlns:a16="http://schemas.microsoft.com/office/drawing/2014/main" val="20000"/>
                    </a:ext>
                  </a:extLst>
                </a:gridCol>
                <a:gridCol w="2939970">
                  <a:extLst>
                    <a:ext uri="{9D8B030D-6E8A-4147-A177-3AD203B41FA5}">
                      <a16:colId xmlns:a16="http://schemas.microsoft.com/office/drawing/2014/main" val="20003"/>
                    </a:ext>
                  </a:extLst>
                </a:gridCol>
              </a:tblGrid>
              <a:tr h="457200">
                <a:tc>
                  <a:txBody>
                    <a:bodyPr/>
                    <a:lstStyle/>
                    <a:p>
                      <a:pPr marL="0" marR="0" lvl="0" indent="0" algn="l" rtl="0">
                        <a:spcBef>
                          <a:spcPts val="0"/>
                        </a:spcBef>
                        <a:spcAft>
                          <a:spcPts val="0"/>
                        </a:spcAft>
                        <a:buNone/>
                      </a:pPr>
                      <a:r>
                        <a:rPr lang="en" sz="1100" b="1" dirty="0">
                          <a:solidFill>
                            <a:srgbClr val="FFFFFF"/>
                          </a:solidFill>
                          <a:sym typeface="Poppins"/>
                        </a:rPr>
                        <a:t>Benefit</a:t>
                      </a:r>
                      <a:endParaRPr sz="1100" dirty="0"/>
                    </a:p>
                  </a:txBody>
                  <a:tcPr marL="93300" marR="93300" marT="46650" marB="4665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a:spcBef>
                          <a:spcPts val="0"/>
                        </a:spcBef>
                        <a:spcAft>
                          <a:spcPts val="0"/>
                        </a:spcAft>
                        <a:buNone/>
                      </a:pPr>
                      <a:r>
                        <a:rPr lang="en" sz="1100" b="1" dirty="0">
                          <a:solidFill>
                            <a:srgbClr val="FFFFFF"/>
                          </a:solidFill>
                          <a:sym typeface="Poppins"/>
                        </a:rPr>
                        <a:t>Emergency Shield Indemnity</a:t>
                      </a:r>
                      <a:endParaRPr sz="1100" dirty="0"/>
                    </a:p>
                  </a:txBody>
                  <a:tcPr marL="93300" marR="93300" marT="46650" marB="4665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01752">
                <a:tc>
                  <a:txBody>
                    <a:bodyPr/>
                    <a:lstStyle/>
                    <a:p>
                      <a:pPr marL="0" marR="0" lvl="0" indent="0" algn="l" rtl="0">
                        <a:spcBef>
                          <a:spcPts val="0"/>
                        </a:spcBef>
                        <a:spcAft>
                          <a:spcPts val="0"/>
                        </a:spcAft>
                        <a:buNone/>
                      </a:pPr>
                      <a:r>
                        <a:rPr lang="en" sz="800" b="0" dirty="0">
                          <a:solidFill>
                            <a:srgbClr val="3A3838"/>
                          </a:solidFill>
                          <a:sym typeface="Open Sans"/>
                        </a:rPr>
                        <a:t>Emergency Ground Ambulance Coverage</a:t>
                      </a:r>
                      <a:endParaRPr dirty="0"/>
                    </a:p>
                  </a:txBody>
                  <a:tcPr marL="93300" marR="93300" marT="46650" marB="4665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1D2D52"/>
                        </a:buClr>
                        <a:buSzPts val="800"/>
                        <a:buFont typeface="Poppins"/>
                        <a:buNone/>
                      </a:pPr>
                      <a:r>
                        <a:rPr lang="en-US" sz="800" b="0" i="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Poppins"/>
                        </a:rPr>
                        <a:t>$2,000</a:t>
                      </a:r>
                      <a:r>
                        <a:rPr lang="en-US" sz="800" b="0" i="0"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Poppins"/>
                        </a:rPr>
                        <a:t>1</a:t>
                      </a:r>
                      <a:endParaRPr lang="en-US" sz="800" b="0" i="0" dirty="0">
                        <a:solidFill>
                          <a:srgbClr val="343433"/>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lnSpc>
                          <a:spcPct val="100000"/>
                        </a:lnSpc>
                        <a:spcBef>
                          <a:spcPts val="0"/>
                        </a:spcBef>
                        <a:spcAft>
                          <a:spcPts val="0"/>
                        </a:spcAft>
                        <a:buClr>
                          <a:srgbClr val="1D2D52"/>
                        </a:buClr>
                        <a:buSzPts val="800"/>
                        <a:buFont typeface="Poppins"/>
                        <a:buNone/>
                      </a:pPr>
                      <a:r>
                        <a:rPr lang="en-US" sz="800" b="0" i="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Poppins"/>
                        </a:rPr>
                        <a:t>Indemnity</a:t>
                      </a:r>
                      <a:endParaRPr sz="800" b="0" i="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Poppins"/>
                      </a:endParaRPr>
                    </a:p>
                  </a:txBody>
                  <a:tcPr marL="93300" marR="93300" marT="46650" marB="4665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1752">
                <a:tc>
                  <a:txBody>
                    <a:bodyPr/>
                    <a:lstStyle/>
                    <a:p>
                      <a:pPr marL="0" marR="0" lvl="0" indent="0" algn="l" rtl="0">
                        <a:spcBef>
                          <a:spcPts val="0"/>
                        </a:spcBef>
                        <a:spcAft>
                          <a:spcPts val="0"/>
                        </a:spcAft>
                        <a:buNone/>
                      </a:pPr>
                      <a:r>
                        <a:rPr lang="en" sz="800" b="0" dirty="0">
                          <a:solidFill>
                            <a:srgbClr val="3A3838"/>
                          </a:solidFill>
                          <a:sym typeface="Open Sans"/>
                        </a:rPr>
                        <a:t>Emergency Air Ambulance Coverage</a:t>
                      </a:r>
                      <a:endParaRPr dirty="0"/>
                    </a:p>
                  </a:txBody>
                  <a:tcPr marL="93300" marR="93300" marT="46650" marB="4665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1D2D52"/>
                        </a:buClr>
                        <a:buSzPts val="800"/>
                        <a:buFont typeface="Poppins"/>
                        <a:buNone/>
                      </a:pPr>
                      <a:r>
                        <a:rPr lang="en" sz="800" b="0" i="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Poppins"/>
                        </a:rPr>
                        <a:t>$10,000</a:t>
                      </a:r>
                      <a:r>
                        <a:rPr lang="en" sz="800" b="0" i="0"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Poppins"/>
                        </a:rPr>
                        <a:t>1</a:t>
                      </a:r>
                      <a:endParaRPr b="0" i="0" dirty="0">
                        <a:solidFill>
                          <a:srgbClr val="343433"/>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lnSpc>
                          <a:spcPct val="100000"/>
                        </a:lnSpc>
                        <a:spcBef>
                          <a:spcPts val="0"/>
                        </a:spcBef>
                        <a:spcAft>
                          <a:spcPts val="0"/>
                        </a:spcAft>
                        <a:buClr>
                          <a:srgbClr val="1D2D52"/>
                        </a:buClr>
                        <a:buSzPts val="800"/>
                        <a:buFont typeface="Poppins"/>
                        <a:buNone/>
                      </a:pPr>
                      <a:r>
                        <a:rPr lang="en" sz="800" b="0" i="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Poppins"/>
                        </a:rPr>
                        <a:t>Indemnity</a:t>
                      </a:r>
                      <a:endParaRPr b="0" i="0" dirty="0">
                        <a:solidFill>
                          <a:srgbClr val="343433"/>
                        </a:solidFill>
                        <a:latin typeface="Open Sans" panose="020B0606030504020204" pitchFamily="34" charset="0"/>
                        <a:ea typeface="Open Sans" panose="020B0606030504020204" pitchFamily="34" charset="0"/>
                        <a:cs typeface="Open Sans" panose="020B0606030504020204" pitchFamily="34" charset="0"/>
                      </a:endParaRPr>
                    </a:p>
                  </a:txBody>
                  <a:tcPr marL="93300" marR="93300" marT="46650" marB="4665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1752">
                <a:tc>
                  <a:txBody>
                    <a:bodyPr/>
                    <a:lstStyle/>
                    <a:p>
                      <a:pPr marL="0" marR="0" lvl="0" indent="0" algn="l" rtl="0">
                        <a:spcBef>
                          <a:spcPts val="0"/>
                        </a:spcBef>
                        <a:spcAft>
                          <a:spcPts val="0"/>
                        </a:spcAft>
                        <a:buNone/>
                      </a:pPr>
                      <a:r>
                        <a:rPr lang="en" sz="800" b="1" dirty="0">
                          <a:solidFill>
                            <a:srgbClr val="FFFFFF"/>
                          </a:solidFill>
                          <a:sym typeface="Poppins"/>
                        </a:rPr>
                        <a:t>PEPM</a:t>
                      </a:r>
                      <a:endParaRPr dirty="0"/>
                    </a:p>
                  </a:txBody>
                  <a:tcPr marL="93300" marR="93300" marT="46650" marB="46650"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FFFFFF"/>
                        </a:buClr>
                        <a:buSzPts val="800"/>
                        <a:buFont typeface="Poppins"/>
                        <a:buNone/>
                      </a:pPr>
                      <a:r>
                        <a:rPr lang="en" sz="800" b="1" dirty="0">
                          <a:solidFill>
                            <a:srgbClr val="FFFFFF"/>
                          </a:solidFill>
                          <a:sym typeface="Poppins"/>
                        </a:rPr>
                        <a:t>$</a:t>
                      </a:r>
                      <a:endParaRPr dirty="0"/>
                    </a:p>
                  </a:txBody>
                  <a:tcPr marL="93300" marR="93300" marT="46650" marB="4665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420;p30">
            <a:extLst>
              <a:ext uri="{FF2B5EF4-FFF2-40B4-BE49-F238E27FC236}">
                <a16:creationId xmlns:a16="http://schemas.microsoft.com/office/drawing/2014/main" id="{A914D242-1204-3253-4985-92AF145070A1}"/>
              </a:ext>
            </a:extLst>
          </p:cNvPr>
          <p:cNvSpPr txBox="1"/>
          <p:nvPr/>
        </p:nvSpPr>
        <p:spPr>
          <a:xfrm>
            <a:off x="550084" y="549390"/>
            <a:ext cx="8861545" cy="738708"/>
          </a:xfrm>
          <a:prstGeom prst="rect">
            <a:avLst/>
          </a:prstGeom>
          <a:noFill/>
          <a:ln>
            <a:noFill/>
          </a:ln>
        </p:spPr>
        <p:txBody>
          <a:bodyPr spcFirstLastPara="1" wrap="square" lIns="0" tIns="0" rIns="0" bIns="0" anchor="t" anchorCtr="0">
            <a:noAutofit/>
          </a:bodyPr>
          <a:lstStyle/>
          <a:p>
            <a:pPr>
              <a:lnSpc>
                <a:spcPct val="90000"/>
              </a:lnSpc>
              <a:buClr>
                <a:srgbClr val="1D2D52"/>
              </a:buClr>
              <a:buSzPts val="3600"/>
            </a:pPr>
            <a:r>
              <a:rPr lang="en" sz="2800" b="1" dirty="0">
                <a:solidFill>
                  <a:srgbClr val="230871"/>
                </a:solidFill>
                <a:latin typeface="Poppins"/>
                <a:ea typeface="Poppins"/>
                <a:cs typeface="Poppins"/>
                <a:sym typeface="Poppins"/>
              </a:rPr>
              <a:t>MASA Family+ endorsement benefit offerings</a:t>
            </a:r>
            <a:endParaRPr sz="2800" b="1" dirty="0">
              <a:solidFill>
                <a:srgbClr val="230871"/>
              </a:solidFill>
              <a:latin typeface="Poppins"/>
              <a:ea typeface="Poppins"/>
              <a:cs typeface="Poppins"/>
              <a:sym typeface="Poppins"/>
            </a:endParaRPr>
          </a:p>
        </p:txBody>
      </p:sp>
      <p:sp>
        <p:nvSpPr>
          <p:cNvPr id="20" name="Google Shape;472;p30">
            <a:extLst>
              <a:ext uri="{FF2B5EF4-FFF2-40B4-BE49-F238E27FC236}">
                <a16:creationId xmlns:a16="http://schemas.microsoft.com/office/drawing/2014/main" id="{996A1681-E889-EAC8-7C9C-DF8381919AB6}"/>
              </a:ext>
            </a:extLst>
          </p:cNvPr>
          <p:cNvSpPr txBox="1"/>
          <p:nvPr/>
        </p:nvSpPr>
        <p:spPr>
          <a:xfrm>
            <a:off x="547878" y="3397644"/>
            <a:ext cx="2823764" cy="814693"/>
          </a:xfrm>
          <a:prstGeom prst="rect">
            <a:avLst/>
          </a:prstGeom>
          <a:noFill/>
          <a:ln>
            <a:noFill/>
          </a:ln>
        </p:spPr>
        <p:txBody>
          <a:bodyPr spcFirstLastPara="1" wrap="square" lIns="0" tIns="0" rIns="0" bIns="0" anchor="t" anchorCtr="0">
            <a:noAutofit/>
          </a:bodyPr>
          <a:lstStyle/>
          <a:p>
            <a:pPr>
              <a:buClr>
                <a:schemeClr val="dk1"/>
              </a:buClr>
            </a:pPr>
            <a:r>
              <a:rPr lang="en" sz="700" b="1" dirty="0">
                <a:solidFill>
                  <a:srgbClr val="230871"/>
                </a:solidFill>
                <a:latin typeface="Poppins"/>
                <a:ea typeface="Poppins"/>
                <a:cs typeface="Poppins"/>
                <a:sym typeface="Poppins"/>
              </a:rPr>
              <a:t>Coverage territories</a:t>
            </a:r>
            <a:endParaRPr sz="700" dirty="0">
              <a:solidFill>
                <a:srgbClr val="230871"/>
              </a:solidFill>
              <a:latin typeface="Open Sans"/>
              <a:ea typeface="Open Sans"/>
              <a:cs typeface="Open Sans"/>
              <a:sym typeface="Open Sans"/>
            </a:endParaRPr>
          </a:p>
          <a:p>
            <a:pPr>
              <a:spcBef>
                <a:spcPts val="400"/>
              </a:spcBef>
            </a:pPr>
            <a:r>
              <a:rPr lang="en" sz="700" dirty="0">
                <a:solidFill>
                  <a:srgbClr val="262626"/>
                </a:solidFill>
                <a:latin typeface="Open Sans"/>
                <a:ea typeface="Open Sans"/>
                <a:cs typeface="Open Sans"/>
                <a:sym typeface="Open Sans"/>
              </a:rPr>
              <a:t>1: United States only</a:t>
            </a:r>
          </a:p>
          <a:p>
            <a:pPr>
              <a:spcBef>
                <a:spcPts val="400"/>
              </a:spcBef>
            </a:pPr>
            <a:r>
              <a:rPr lang="en" sz="700" dirty="0">
                <a:solidFill>
                  <a:srgbClr val="262626"/>
                </a:solidFill>
                <a:latin typeface="Open Sans"/>
                <a:ea typeface="Open Sans"/>
                <a:cs typeface="Open Sans"/>
                <a:sym typeface="Open Sans"/>
              </a:rPr>
              <a:t>2: United States and Canada.</a:t>
            </a:r>
            <a:endParaRPr sz="700" dirty="0">
              <a:solidFill>
                <a:srgbClr val="262626"/>
              </a:solidFill>
              <a:latin typeface="Open Sans"/>
              <a:ea typeface="Open Sans"/>
              <a:cs typeface="Open Sans"/>
              <a:sym typeface="Open Sans"/>
            </a:endParaRPr>
          </a:p>
          <a:p>
            <a:pPr>
              <a:spcBef>
                <a:spcPts val="400"/>
              </a:spcBef>
              <a:spcAft>
                <a:spcPts val="400"/>
              </a:spcAft>
            </a:pPr>
            <a:r>
              <a:rPr lang="en" sz="700" dirty="0">
                <a:solidFill>
                  <a:srgbClr val="222222"/>
                </a:solidFill>
                <a:latin typeface="Open Sans"/>
                <a:ea typeface="Open Sans"/>
                <a:cs typeface="Open Sans"/>
                <a:sym typeface="Open Sans"/>
              </a:rPr>
              <a:t>For additional information and disclosures about MASA plans, visit: </a:t>
            </a:r>
            <a:r>
              <a:rPr lang="en" sz="70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https://info.masamts.com/masa-mts-disclaimers</a:t>
            </a:r>
            <a:endParaRPr sz="700" dirty="0">
              <a:solidFill>
                <a:srgbClr val="262626"/>
              </a:solidFill>
              <a:latin typeface="Open Sans"/>
              <a:ea typeface="Open Sans"/>
              <a:cs typeface="Open Sans"/>
              <a:sym typeface="Open Sans"/>
            </a:endParaRPr>
          </a:p>
        </p:txBody>
      </p:sp>
      <p:grpSp>
        <p:nvGrpSpPr>
          <p:cNvPr id="21" name="Group 20">
            <a:extLst>
              <a:ext uri="{FF2B5EF4-FFF2-40B4-BE49-F238E27FC236}">
                <a16:creationId xmlns:a16="http://schemas.microsoft.com/office/drawing/2014/main" id="{2CE5B3F8-B428-D468-EDAC-06AABD611D8E}"/>
              </a:ext>
            </a:extLst>
          </p:cNvPr>
          <p:cNvGrpSpPr/>
          <p:nvPr/>
        </p:nvGrpSpPr>
        <p:grpSpPr>
          <a:xfrm>
            <a:off x="5673854" y="1288098"/>
            <a:ext cx="2823764" cy="2518565"/>
            <a:chOff x="5451052" y="1383141"/>
            <a:chExt cx="2824500" cy="2519222"/>
          </a:xfrm>
        </p:grpSpPr>
        <p:sp>
          <p:nvSpPr>
            <p:cNvPr id="22" name="Google Shape;165;p24">
              <a:extLst>
                <a:ext uri="{FF2B5EF4-FFF2-40B4-BE49-F238E27FC236}">
                  <a16:creationId xmlns:a16="http://schemas.microsoft.com/office/drawing/2014/main" id="{220F368B-9844-DE2D-C6D7-3EC3CD9DE85C}"/>
                </a:ext>
              </a:extLst>
            </p:cNvPr>
            <p:cNvSpPr txBox="1"/>
            <p:nvPr/>
          </p:nvSpPr>
          <p:spPr>
            <a:xfrm>
              <a:off x="5451352" y="1383141"/>
              <a:ext cx="2627327" cy="523200"/>
            </a:xfrm>
            <a:prstGeom prst="rect">
              <a:avLst/>
            </a:prstGeom>
            <a:noFill/>
            <a:ln>
              <a:noFill/>
            </a:ln>
          </p:spPr>
          <p:txBody>
            <a:bodyPr spcFirstLastPara="1" wrap="square" lIns="0" tIns="0" rIns="0" bIns="0" anchor="t" anchorCtr="0">
              <a:noAutofit/>
            </a:bodyPr>
            <a:lstStyle/>
            <a:p>
              <a:r>
                <a:rPr lang="en-US" sz="1300" b="1" dirty="0">
                  <a:solidFill>
                    <a:srgbClr val="230871"/>
                  </a:solidFill>
                  <a:latin typeface="Poppins"/>
                  <a:ea typeface="Poppins"/>
                  <a:cs typeface="Poppins"/>
                  <a:sym typeface="Poppins"/>
                </a:rPr>
                <a:t>Sold as a membership endorsement for companies with situs in:</a:t>
              </a:r>
              <a:endParaRPr lang="en-US" sz="1300" dirty="0">
                <a:solidFill>
                  <a:srgbClr val="230871"/>
                </a:solidFill>
              </a:endParaRPr>
            </a:p>
          </p:txBody>
        </p:sp>
        <p:sp>
          <p:nvSpPr>
            <p:cNvPr id="23" name="Google Shape;166;p24">
              <a:extLst>
                <a:ext uri="{FF2B5EF4-FFF2-40B4-BE49-F238E27FC236}">
                  <a16:creationId xmlns:a16="http://schemas.microsoft.com/office/drawing/2014/main" id="{8D0E85A4-840B-ADEB-59F4-F142E23EC161}"/>
                </a:ext>
              </a:extLst>
            </p:cNvPr>
            <p:cNvSpPr txBox="1"/>
            <p:nvPr/>
          </p:nvSpPr>
          <p:spPr>
            <a:xfrm>
              <a:off x="5451052" y="2142863"/>
              <a:ext cx="1151400" cy="1759500"/>
            </a:xfrm>
            <a:prstGeom prst="rect">
              <a:avLst/>
            </a:prstGeom>
            <a:noFill/>
            <a:ln>
              <a:noFill/>
            </a:ln>
          </p:spPr>
          <p:txBody>
            <a:bodyPr spcFirstLastPara="1" wrap="square" lIns="0" tIns="0" rIns="0" bIns="0" anchor="t" anchorCtr="0">
              <a:noAutofit/>
            </a:bodyPr>
            <a:lstStyle/>
            <a:p>
              <a:pPr>
                <a:lnSpc>
                  <a:spcPct val="114000"/>
                </a:lnSpc>
              </a:pPr>
              <a:r>
                <a:rPr lang="en" sz="800" dirty="0">
                  <a:solidFill>
                    <a:srgbClr val="262626"/>
                  </a:solidFill>
                  <a:latin typeface="Open Sans"/>
                  <a:ea typeface="Open Sans"/>
                  <a:cs typeface="Open Sans"/>
                  <a:sym typeface="Open Sans"/>
                </a:rPr>
                <a:t>Alabama</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Arizona</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Arkansas</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California</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Colorado</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Connecticut</a:t>
              </a:r>
            </a:p>
            <a:p>
              <a:pPr>
                <a:lnSpc>
                  <a:spcPct val="114000"/>
                </a:lnSpc>
              </a:pPr>
              <a:r>
                <a:rPr lang="en" sz="800" dirty="0">
                  <a:solidFill>
                    <a:srgbClr val="262626"/>
                  </a:solidFill>
                  <a:latin typeface="Open Sans"/>
                  <a:ea typeface="Open Sans"/>
                  <a:cs typeface="Open Sans"/>
                  <a:sym typeface="Open Sans"/>
                </a:rPr>
                <a:t>Florida</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Georgia</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Hawaii</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Idaho</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Illinois</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Indiana</a:t>
              </a:r>
              <a:endParaRPr sz="800" dirty="0">
                <a:latin typeface="Open Sans"/>
                <a:ea typeface="Open Sans"/>
                <a:cs typeface="Open Sans"/>
                <a:sym typeface="Open Sans"/>
              </a:endParaRPr>
            </a:p>
          </p:txBody>
        </p:sp>
        <p:sp>
          <p:nvSpPr>
            <p:cNvPr id="24" name="Google Shape;167;p24">
              <a:extLst>
                <a:ext uri="{FF2B5EF4-FFF2-40B4-BE49-F238E27FC236}">
                  <a16:creationId xmlns:a16="http://schemas.microsoft.com/office/drawing/2014/main" id="{206D0895-22F7-4625-2AF8-BF2648CCC8EF}"/>
                </a:ext>
              </a:extLst>
            </p:cNvPr>
            <p:cNvSpPr txBox="1"/>
            <p:nvPr/>
          </p:nvSpPr>
          <p:spPr>
            <a:xfrm>
              <a:off x="6447352" y="2134241"/>
              <a:ext cx="996000" cy="1759500"/>
            </a:xfrm>
            <a:prstGeom prst="rect">
              <a:avLst/>
            </a:prstGeom>
            <a:noFill/>
            <a:ln>
              <a:noFill/>
            </a:ln>
          </p:spPr>
          <p:txBody>
            <a:bodyPr spcFirstLastPara="1" wrap="square" lIns="0" tIns="0" rIns="0" bIns="0" anchor="t" anchorCtr="0">
              <a:noAutofit/>
            </a:bodyPr>
            <a:lstStyle/>
            <a:p>
              <a:pPr>
                <a:lnSpc>
                  <a:spcPct val="114000"/>
                </a:lnSpc>
              </a:pPr>
              <a:r>
                <a:rPr lang="en" sz="800" dirty="0">
                  <a:solidFill>
                    <a:srgbClr val="262626"/>
                  </a:solidFill>
                  <a:latin typeface="Open Sans"/>
                  <a:ea typeface="Open Sans"/>
                  <a:cs typeface="Open Sans"/>
                  <a:sym typeface="Open Sans"/>
                </a:rPr>
                <a:t>Kansas </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Louisiana</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Maine</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Michigan</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Minnesota</a:t>
              </a:r>
            </a:p>
            <a:p>
              <a:pPr>
                <a:lnSpc>
                  <a:spcPct val="114000"/>
                </a:lnSpc>
              </a:pPr>
              <a:r>
                <a:rPr lang="en" sz="800" dirty="0">
                  <a:solidFill>
                    <a:srgbClr val="262626"/>
                  </a:solidFill>
                  <a:latin typeface="Open Sans"/>
                  <a:ea typeface="Open Sans"/>
                  <a:cs typeface="Open Sans"/>
                  <a:sym typeface="Open Sans"/>
                </a:rPr>
                <a:t>Mississippi</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Missouri</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Nebraska</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Nevada</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North Carolina</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Ohio</a:t>
              </a:r>
              <a:endParaRPr sz="800" dirty="0">
                <a:latin typeface="Open Sans"/>
                <a:ea typeface="Open Sans"/>
                <a:cs typeface="Open Sans"/>
                <a:sym typeface="Open Sans"/>
              </a:endParaRPr>
            </a:p>
          </p:txBody>
        </p:sp>
        <p:sp>
          <p:nvSpPr>
            <p:cNvPr id="25" name="Google Shape;168;p24">
              <a:extLst>
                <a:ext uri="{FF2B5EF4-FFF2-40B4-BE49-F238E27FC236}">
                  <a16:creationId xmlns:a16="http://schemas.microsoft.com/office/drawing/2014/main" id="{1E0BBCEF-252D-B3AD-D3DD-E6A9E612D6E0}"/>
                </a:ext>
              </a:extLst>
            </p:cNvPr>
            <p:cNvSpPr txBox="1"/>
            <p:nvPr/>
          </p:nvSpPr>
          <p:spPr>
            <a:xfrm>
              <a:off x="7443352" y="2142863"/>
              <a:ext cx="832200" cy="1750878"/>
            </a:xfrm>
            <a:prstGeom prst="rect">
              <a:avLst/>
            </a:prstGeom>
            <a:noFill/>
            <a:ln>
              <a:noFill/>
            </a:ln>
          </p:spPr>
          <p:txBody>
            <a:bodyPr spcFirstLastPara="1" wrap="square" lIns="0" tIns="0" rIns="0" bIns="0" anchor="t" anchorCtr="0">
              <a:noAutofit/>
            </a:bodyPr>
            <a:lstStyle/>
            <a:p>
              <a:pPr>
                <a:lnSpc>
                  <a:spcPct val="114000"/>
                </a:lnSpc>
              </a:pPr>
              <a:r>
                <a:rPr lang="en" sz="800" dirty="0">
                  <a:solidFill>
                    <a:srgbClr val="262626"/>
                  </a:solidFill>
                  <a:latin typeface="Open Sans"/>
                  <a:ea typeface="Open Sans"/>
                  <a:cs typeface="Open Sans"/>
                  <a:sym typeface="Open Sans"/>
                </a:rPr>
                <a:t>Oklahoma</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Oregon</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Rhode Island</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South Dakota</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Tennessee</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Texas</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Utah</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Vermont</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Virginia</a:t>
              </a:r>
              <a:endParaRPr sz="800" dirty="0">
                <a:latin typeface="Open Sans"/>
                <a:ea typeface="Open Sans"/>
                <a:cs typeface="Open Sans"/>
                <a:sym typeface="Open Sans"/>
              </a:endParaRPr>
            </a:p>
            <a:p>
              <a:pPr>
                <a:lnSpc>
                  <a:spcPct val="114000"/>
                </a:lnSpc>
              </a:pPr>
              <a:r>
                <a:rPr lang="en" sz="800" dirty="0">
                  <a:solidFill>
                    <a:srgbClr val="262626"/>
                  </a:solidFill>
                  <a:latin typeface="Open Sans"/>
                  <a:ea typeface="Open Sans"/>
                  <a:cs typeface="Open Sans"/>
                  <a:sym typeface="Open Sans"/>
                </a:rPr>
                <a:t>Wisconsin</a:t>
              </a:r>
            </a:p>
            <a:p>
              <a:pPr>
                <a:lnSpc>
                  <a:spcPct val="114000"/>
                </a:lnSpc>
              </a:pPr>
              <a:r>
                <a:rPr lang="en" sz="800" dirty="0">
                  <a:solidFill>
                    <a:srgbClr val="262626"/>
                  </a:solidFill>
                  <a:latin typeface="Open Sans"/>
                  <a:ea typeface="Open Sans"/>
                  <a:cs typeface="Open Sans"/>
                  <a:sym typeface="Open Sans"/>
                </a:rPr>
                <a:t>Wyoming</a:t>
              </a:r>
              <a:endParaRPr sz="800" dirty="0">
                <a:latin typeface="Open Sans"/>
                <a:ea typeface="Open Sans"/>
                <a:cs typeface="Open Sans"/>
                <a:sym typeface="Open Sans"/>
              </a:endParaRPr>
            </a:p>
          </p:txBody>
        </p:sp>
      </p:grpSp>
      <p:grpSp>
        <p:nvGrpSpPr>
          <p:cNvPr id="26" name="Group 25">
            <a:extLst>
              <a:ext uri="{FF2B5EF4-FFF2-40B4-BE49-F238E27FC236}">
                <a16:creationId xmlns:a16="http://schemas.microsoft.com/office/drawing/2014/main" id="{9684AD66-6132-11FF-AAA4-2DABB5940A3A}"/>
              </a:ext>
            </a:extLst>
          </p:cNvPr>
          <p:cNvGrpSpPr/>
          <p:nvPr/>
        </p:nvGrpSpPr>
        <p:grpSpPr>
          <a:xfrm>
            <a:off x="8806000" y="1288098"/>
            <a:ext cx="2626642" cy="1718716"/>
            <a:chOff x="8869683" y="1465752"/>
            <a:chExt cx="2627326" cy="1719164"/>
          </a:xfrm>
        </p:grpSpPr>
        <p:sp>
          <p:nvSpPr>
            <p:cNvPr id="27" name="Google Shape;224;p25">
              <a:extLst>
                <a:ext uri="{FF2B5EF4-FFF2-40B4-BE49-F238E27FC236}">
                  <a16:creationId xmlns:a16="http://schemas.microsoft.com/office/drawing/2014/main" id="{4B5D72A9-0148-33D2-86FA-12959B954B8A}"/>
                </a:ext>
              </a:extLst>
            </p:cNvPr>
            <p:cNvSpPr txBox="1"/>
            <p:nvPr/>
          </p:nvSpPr>
          <p:spPr>
            <a:xfrm>
              <a:off x="8869683" y="1465752"/>
              <a:ext cx="2627326" cy="520488"/>
            </a:xfrm>
            <a:prstGeom prst="rect">
              <a:avLst/>
            </a:prstGeom>
            <a:noFill/>
            <a:ln>
              <a:noFill/>
            </a:ln>
          </p:spPr>
          <p:txBody>
            <a:bodyPr spcFirstLastPara="1" wrap="square" lIns="0" tIns="0" rIns="0" bIns="0" anchor="t" anchorCtr="0">
              <a:noAutofit/>
            </a:bodyPr>
            <a:lstStyle/>
            <a:p>
              <a:r>
                <a:rPr lang="en-US" sz="1300" b="1" dirty="0">
                  <a:solidFill>
                    <a:srgbClr val="230871"/>
                  </a:solidFill>
                  <a:latin typeface="Poppins"/>
                  <a:ea typeface="Poppins"/>
                  <a:cs typeface="Poppins"/>
                  <a:sym typeface="Poppins"/>
                </a:rPr>
                <a:t>Sold as an insurance endorsement for companies with situs in:</a:t>
              </a:r>
            </a:p>
          </p:txBody>
        </p:sp>
        <p:sp>
          <p:nvSpPr>
            <p:cNvPr id="28" name="Google Shape;264;p25">
              <a:extLst>
                <a:ext uri="{FF2B5EF4-FFF2-40B4-BE49-F238E27FC236}">
                  <a16:creationId xmlns:a16="http://schemas.microsoft.com/office/drawing/2014/main" id="{9A9740C0-E808-8B42-7ECB-2C262E4830A1}"/>
                </a:ext>
              </a:extLst>
            </p:cNvPr>
            <p:cNvSpPr txBox="1"/>
            <p:nvPr/>
          </p:nvSpPr>
          <p:spPr>
            <a:xfrm>
              <a:off x="8869683" y="2238073"/>
              <a:ext cx="1151400" cy="803888"/>
            </a:xfrm>
            <a:prstGeom prst="rect">
              <a:avLst/>
            </a:prstGeom>
            <a:noFill/>
            <a:ln>
              <a:noFill/>
            </a:ln>
          </p:spPr>
          <p:txBody>
            <a:bodyPr spcFirstLastPara="1" wrap="square" lIns="0" tIns="0" rIns="0" bIns="0" anchor="t" anchorCtr="0">
              <a:noAutofit/>
            </a:bodyPr>
            <a:lstStyle/>
            <a:p>
              <a:pPr>
                <a:lnSpc>
                  <a:spcPct val="114000"/>
                </a:lnSpc>
              </a:pPr>
              <a:r>
                <a:rPr lang="en-US" sz="800" dirty="0">
                  <a:latin typeface="Open Sans"/>
                  <a:ea typeface="Open Sans"/>
                  <a:cs typeface="Open Sans"/>
                  <a:sym typeface="Open Sans"/>
                </a:rPr>
                <a:t>Alaska</a:t>
              </a:r>
            </a:p>
            <a:p>
              <a:pPr>
                <a:lnSpc>
                  <a:spcPct val="114000"/>
                </a:lnSpc>
              </a:pPr>
              <a:r>
                <a:rPr lang="en-US" sz="800" dirty="0">
                  <a:latin typeface="Open Sans"/>
                  <a:ea typeface="Open Sans"/>
                  <a:cs typeface="Open Sans"/>
                  <a:sym typeface="Open Sans"/>
                </a:rPr>
                <a:t>Delaware</a:t>
              </a:r>
            </a:p>
            <a:p>
              <a:pPr>
                <a:lnSpc>
                  <a:spcPct val="114000"/>
                </a:lnSpc>
              </a:pPr>
              <a:r>
                <a:rPr lang="en-US" sz="800" dirty="0">
                  <a:latin typeface="Open Sans"/>
                  <a:ea typeface="Open Sans"/>
                  <a:cs typeface="Open Sans"/>
                  <a:sym typeface="Open Sans"/>
                </a:rPr>
                <a:t>District of Columbia</a:t>
              </a:r>
            </a:p>
            <a:p>
              <a:pPr>
                <a:lnSpc>
                  <a:spcPct val="114000"/>
                </a:lnSpc>
              </a:pPr>
              <a:r>
                <a:rPr lang="en-US" sz="800" dirty="0">
                  <a:latin typeface="Open Sans"/>
                  <a:ea typeface="Open Sans"/>
                  <a:cs typeface="Open Sans"/>
                  <a:sym typeface="Open Sans"/>
                </a:rPr>
                <a:t>Iowa</a:t>
              </a:r>
            </a:p>
            <a:p>
              <a:pPr>
                <a:lnSpc>
                  <a:spcPct val="114000"/>
                </a:lnSpc>
              </a:pPr>
              <a:r>
                <a:rPr lang="en-US" sz="800" dirty="0">
                  <a:latin typeface="Open Sans"/>
                  <a:ea typeface="Open Sans"/>
                  <a:cs typeface="Open Sans"/>
                  <a:sym typeface="Open Sans"/>
                </a:rPr>
                <a:t>Kentucky</a:t>
              </a:r>
            </a:p>
            <a:p>
              <a:pPr>
                <a:lnSpc>
                  <a:spcPct val="114000"/>
                </a:lnSpc>
              </a:pPr>
              <a:endParaRPr lang="en" sz="800" dirty="0">
                <a:latin typeface="Open Sans"/>
                <a:ea typeface="Open Sans"/>
                <a:cs typeface="Open Sans"/>
                <a:sym typeface="Open Sans"/>
              </a:endParaRPr>
            </a:p>
            <a:p>
              <a:pPr>
                <a:lnSpc>
                  <a:spcPct val="114000"/>
                </a:lnSpc>
              </a:pPr>
              <a:endParaRPr sz="800" dirty="0">
                <a:latin typeface="Open Sans"/>
                <a:ea typeface="Open Sans"/>
                <a:cs typeface="Open Sans"/>
                <a:sym typeface="Open Sans"/>
              </a:endParaRPr>
            </a:p>
          </p:txBody>
        </p:sp>
        <p:sp>
          <p:nvSpPr>
            <p:cNvPr id="29" name="Google Shape;265;p25">
              <a:extLst>
                <a:ext uri="{FF2B5EF4-FFF2-40B4-BE49-F238E27FC236}">
                  <a16:creationId xmlns:a16="http://schemas.microsoft.com/office/drawing/2014/main" id="{F47033F0-6C70-CAB3-9853-0B76EDD4C787}"/>
                </a:ext>
              </a:extLst>
            </p:cNvPr>
            <p:cNvSpPr txBox="1"/>
            <p:nvPr/>
          </p:nvSpPr>
          <p:spPr>
            <a:xfrm>
              <a:off x="10021083" y="2222761"/>
              <a:ext cx="996000" cy="962155"/>
            </a:xfrm>
            <a:prstGeom prst="rect">
              <a:avLst/>
            </a:prstGeom>
            <a:noFill/>
            <a:ln>
              <a:noFill/>
            </a:ln>
          </p:spPr>
          <p:txBody>
            <a:bodyPr spcFirstLastPara="1" wrap="square" lIns="0" tIns="0" rIns="0" bIns="0" anchor="t" anchorCtr="0">
              <a:noAutofit/>
            </a:bodyPr>
            <a:lstStyle/>
            <a:p>
              <a:pPr>
                <a:lnSpc>
                  <a:spcPct val="114000"/>
                </a:lnSpc>
              </a:pPr>
              <a:r>
                <a:rPr lang="en" sz="800" dirty="0">
                  <a:latin typeface="Open Sans"/>
                  <a:ea typeface="Open Sans"/>
                  <a:cs typeface="Open Sans"/>
                  <a:sym typeface="Open Sans"/>
                </a:rPr>
                <a:t>Maryland</a:t>
              </a:r>
            </a:p>
            <a:p>
              <a:pPr>
                <a:lnSpc>
                  <a:spcPct val="114000"/>
                </a:lnSpc>
              </a:pPr>
              <a:r>
                <a:rPr lang="en" sz="800" dirty="0">
                  <a:latin typeface="Open Sans"/>
                  <a:ea typeface="Open Sans"/>
                  <a:cs typeface="Open Sans"/>
                  <a:sym typeface="Open Sans"/>
                </a:rPr>
                <a:t>Montana</a:t>
              </a:r>
            </a:p>
            <a:p>
              <a:pPr>
                <a:lnSpc>
                  <a:spcPct val="114000"/>
                </a:lnSpc>
              </a:pPr>
              <a:r>
                <a:rPr lang="en" sz="800" dirty="0">
                  <a:latin typeface="Open Sans"/>
                  <a:ea typeface="Open Sans"/>
                  <a:cs typeface="Open Sans"/>
                  <a:sym typeface="Open Sans"/>
                </a:rPr>
                <a:t>New Hampshire</a:t>
              </a:r>
            </a:p>
            <a:p>
              <a:pPr>
                <a:lnSpc>
                  <a:spcPct val="114000"/>
                </a:lnSpc>
              </a:pPr>
              <a:r>
                <a:rPr lang="en" sz="800" dirty="0">
                  <a:latin typeface="Open Sans"/>
                  <a:ea typeface="Open Sans"/>
                  <a:cs typeface="Open Sans"/>
                  <a:sym typeface="Open Sans"/>
                </a:rPr>
                <a:t>North Dakota</a:t>
              </a:r>
              <a:endParaRPr sz="800" dirty="0">
                <a:latin typeface="Open Sans"/>
                <a:ea typeface="Open Sans"/>
                <a:cs typeface="Open Sans"/>
                <a:sym typeface="Open Sans"/>
              </a:endParaRPr>
            </a:p>
            <a:p>
              <a:pPr>
                <a:lnSpc>
                  <a:spcPct val="114000"/>
                </a:lnSpc>
              </a:pPr>
              <a:r>
                <a:rPr lang="en" sz="800" dirty="0">
                  <a:latin typeface="Open Sans"/>
                  <a:ea typeface="Open Sans"/>
                  <a:cs typeface="Open Sans"/>
                  <a:sym typeface="Open Sans"/>
                </a:rPr>
                <a:t>South Carolina</a:t>
              </a:r>
              <a:endParaRPr sz="800" dirty="0">
                <a:latin typeface="Open Sans"/>
                <a:ea typeface="Open Sans"/>
                <a:cs typeface="Open Sans"/>
                <a:sym typeface="Open Sans"/>
              </a:endParaRPr>
            </a:p>
            <a:p>
              <a:pPr>
                <a:lnSpc>
                  <a:spcPct val="114000"/>
                </a:lnSpc>
              </a:pPr>
              <a:r>
                <a:rPr lang="en" sz="800" dirty="0">
                  <a:latin typeface="Open Sans"/>
                  <a:ea typeface="Open Sans"/>
                  <a:cs typeface="Open Sans"/>
                  <a:sym typeface="Open Sans"/>
                </a:rPr>
                <a:t>West Virginia</a:t>
              </a:r>
              <a:endParaRPr sz="800" dirty="0">
                <a:latin typeface="Open Sans"/>
                <a:ea typeface="Open Sans"/>
                <a:cs typeface="Open Sans"/>
                <a:sym typeface="Open Sans"/>
              </a:endParaRPr>
            </a:p>
          </p:txBody>
        </p:sp>
      </p:grpSp>
      <p:graphicFrame>
        <p:nvGraphicFramePr>
          <p:cNvPr id="30" name="Google Shape;169;p24">
            <a:extLst>
              <a:ext uri="{FF2B5EF4-FFF2-40B4-BE49-F238E27FC236}">
                <a16:creationId xmlns:a16="http://schemas.microsoft.com/office/drawing/2014/main" id="{8CA2EE15-4717-27B8-B939-AD2048855512}"/>
              </a:ext>
            </a:extLst>
          </p:cNvPr>
          <p:cNvGraphicFramePr>
            <a:graphicFrameLocks/>
          </p:cNvGraphicFramePr>
          <p:nvPr>
            <p:extLst>
              <p:ext uri="{D42A27DB-BD31-4B8C-83A1-F6EECF244321}">
                <p14:modId xmlns:p14="http://schemas.microsoft.com/office/powerpoint/2010/main" val="3640865417"/>
              </p:ext>
            </p:extLst>
          </p:nvPr>
        </p:nvGraphicFramePr>
        <p:xfrm>
          <a:off x="548638" y="1288098"/>
          <a:ext cx="4497923" cy="1767840"/>
        </p:xfrm>
        <a:graphic>
          <a:graphicData uri="http://schemas.openxmlformats.org/drawingml/2006/table">
            <a:tbl>
              <a:tblPr bandRow="1">
                <a:tableStyleId>{8EC20E35-A176-4012-BC5E-935CFFF8708E}</a:tableStyleId>
              </a:tblPr>
              <a:tblGrid>
                <a:gridCol w="3250834">
                  <a:extLst>
                    <a:ext uri="{9D8B030D-6E8A-4147-A177-3AD203B41FA5}">
                      <a16:colId xmlns:a16="http://schemas.microsoft.com/office/drawing/2014/main" val="20000"/>
                    </a:ext>
                  </a:extLst>
                </a:gridCol>
                <a:gridCol w="1247089">
                  <a:extLst>
                    <a:ext uri="{9D8B030D-6E8A-4147-A177-3AD203B41FA5}">
                      <a16:colId xmlns:a16="http://schemas.microsoft.com/office/drawing/2014/main" val="20001"/>
                    </a:ext>
                  </a:extLst>
                </a:gridCol>
              </a:tblGrid>
              <a:tr h="365760">
                <a:tc>
                  <a:txBody>
                    <a:bodyPr/>
                    <a:lstStyle/>
                    <a:p>
                      <a:pPr marL="0" marR="0" lvl="0" indent="0" algn="l" rtl="0" fontAlgn="ctr">
                        <a:spcBef>
                          <a:spcPts val="0"/>
                        </a:spcBef>
                        <a:spcAft>
                          <a:spcPts val="0"/>
                        </a:spcAft>
                        <a:buNone/>
                      </a:pPr>
                      <a:r>
                        <a:rPr lang="en" sz="1000" b="1" u="none" strike="noStrike" cap="none" dirty="0">
                          <a:solidFill>
                            <a:srgbClr val="FFFFFF"/>
                          </a:solidFill>
                          <a:sym typeface="Poppins"/>
                        </a:rPr>
                        <a:t>Benefit</a:t>
                      </a:r>
                      <a:endParaRPr sz="1000" b="1" dirty="0">
                        <a:latin typeface="Poppins"/>
                        <a:ea typeface="Poppins"/>
                        <a:cs typeface="Poppins"/>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1000" b="1" u="none" strike="noStrike" cap="none" dirty="0">
                          <a:solidFill>
                            <a:srgbClr val="FFFFFF"/>
                          </a:solidFill>
                          <a:sym typeface="Poppins"/>
                        </a:rPr>
                        <a:t>Family+</a:t>
                      </a:r>
                      <a:endParaRPr sz="1000" b="1" u="none" strike="noStrike" cap="none" dirty="0">
                        <a:solidFill>
                          <a:srgbClr val="FFFFFF"/>
                        </a:solidFill>
                        <a:latin typeface="Poppins"/>
                        <a:ea typeface="Poppins"/>
                        <a:cs typeface="Poppins"/>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sym typeface="Open Sans"/>
                        </a:rPr>
                        <a:t>Emergency Ground Ambulance Coverage</a:t>
                      </a:r>
                      <a:endParaRPr sz="900" dirty="0"/>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sym typeface="Open Sans"/>
                        </a:rPr>
                        <a:t>Emergency Air Ambulance Coverage</a:t>
                      </a:r>
                      <a:endParaRPr sz="900" dirty="0"/>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sym typeface="Open Sans"/>
                        </a:rPr>
                        <a:t>Hospital to Hospital Ambulance Coverage</a:t>
                      </a:r>
                      <a:endParaRPr sz="900" dirty="0"/>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lvl="0" indent="0" algn="l" rtl="0" fontAlgn="ctr">
                        <a:spcBef>
                          <a:spcPts val="0"/>
                        </a:spcBef>
                        <a:spcAft>
                          <a:spcPts val="0"/>
                        </a:spcAft>
                        <a:buClr>
                          <a:schemeClr val="dk1"/>
                        </a:buClr>
                        <a:buFont typeface="Arial"/>
                        <a:buNone/>
                      </a:pPr>
                      <a:r>
                        <a:rPr lang="en-US" sz="900" dirty="0">
                          <a:solidFill>
                            <a:srgbClr val="3A3838"/>
                          </a:solidFill>
                          <a:sym typeface="Open Sans"/>
                        </a:rPr>
                        <a:t>Post Admission Continued Care Transportation Coverage</a:t>
                      </a:r>
                      <a:endParaRPr lang="en-US" sz="900" dirty="0"/>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1266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p:nvPr/>
        </p:nvSpPr>
        <p:spPr>
          <a:xfrm>
            <a:off x="548652" y="548650"/>
            <a:ext cx="4759328" cy="1012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i="0" u="none" strike="noStrike" cap="none" dirty="0">
                <a:solidFill>
                  <a:srgbClr val="230871"/>
                </a:solidFill>
                <a:latin typeface="Poppins"/>
                <a:ea typeface="Poppins"/>
                <a:cs typeface="Poppins"/>
                <a:sym typeface="Poppins"/>
              </a:rPr>
              <a:t>Why MASA matters to today’s workforce</a:t>
            </a:r>
            <a:endParaRPr sz="2800" b="0" i="0" u="none" strike="noStrike" cap="none" dirty="0">
              <a:solidFill>
                <a:srgbClr val="230871"/>
              </a:solidFill>
              <a:latin typeface="Poppins"/>
              <a:ea typeface="Poppins"/>
              <a:cs typeface="Poppins"/>
              <a:sym typeface="Poppins"/>
            </a:endParaRPr>
          </a:p>
        </p:txBody>
      </p:sp>
      <p:sp>
        <p:nvSpPr>
          <p:cNvPr id="128" name="Google Shape;128;p22"/>
          <p:cNvSpPr txBox="1"/>
          <p:nvPr/>
        </p:nvSpPr>
        <p:spPr>
          <a:xfrm>
            <a:off x="548650" y="1663556"/>
            <a:ext cx="5077599" cy="89155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800" b="1" i="0" u="none" strike="noStrike" cap="none" dirty="0">
                <a:solidFill>
                  <a:srgbClr val="230871"/>
                </a:solidFill>
                <a:latin typeface="Poppins"/>
                <a:ea typeface="Poppins"/>
                <a:cs typeface="Poppins"/>
                <a:sym typeface="Poppins"/>
              </a:rPr>
              <a:t>No one should have to worry about unexpected transport bills during or after an emergency. </a:t>
            </a:r>
            <a:endParaRPr sz="1800" b="1" dirty="0">
              <a:solidFill>
                <a:srgbClr val="230871"/>
              </a:solidFill>
              <a:latin typeface="Poppins"/>
              <a:ea typeface="Poppins"/>
              <a:cs typeface="Poppins"/>
              <a:sym typeface="Poppins"/>
            </a:endParaRPr>
          </a:p>
        </p:txBody>
      </p:sp>
      <p:sp>
        <p:nvSpPr>
          <p:cNvPr id="129" name="Google Shape;129;p22"/>
          <p:cNvSpPr txBox="1"/>
          <p:nvPr/>
        </p:nvSpPr>
        <p:spPr>
          <a:xfrm>
            <a:off x="548640" y="5812589"/>
            <a:ext cx="3642600" cy="415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700" i="0" u="none" strike="noStrike" cap="none" dirty="0">
                <a:solidFill>
                  <a:srgbClr val="262626"/>
                </a:solidFill>
                <a:latin typeface="Open Sans Medium"/>
                <a:ea typeface="Open Sans Medium"/>
                <a:cs typeface="Open Sans Medium"/>
                <a:sym typeface="Open Sans Medium"/>
              </a:rPr>
              <a:t>1: Consumer Reports, 2021</a:t>
            </a:r>
            <a:endParaRPr sz="700" dirty="0">
              <a:latin typeface="Open Sans Medium"/>
              <a:ea typeface="Open Sans Medium"/>
              <a:cs typeface="Open Sans Medium"/>
              <a:sym typeface="Open Sans Medium"/>
            </a:endParaRPr>
          </a:p>
          <a:p>
            <a:pPr marL="0" marR="0" lvl="0" indent="0" algn="l" rtl="0">
              <a:spcBef>
                <a:spcPts val="0"/>
              </a:spcBef>
              <a:spcAft>
                <a:spcPts val="0"/>
              </a:spcAft>
              <a:buNone/>
            </a:pPr>
            <a:r>
              <a:rPr lang="en" sz="700" dirty="0">
                <a:solidFill>
                  <a:srgbClr val="262626"/>
                </a:solidFill>
                <a:latin typeface="Open Sans Medium"/>
                <a:ea typeface="Open Sans Medium"/>
                <a:cs typeface="Open Sans Medium"/>
                <a:sym typeface="Open Sans Medium"/>
              </a:rPr>
              <a:t>2: National Association of State EMS Officials, 2022</a:t>
            </a:r>
          </a:p>
          <a:p>
            <a:pPr marL="0" marR="0" lvl="0" indent="0" algn="l" rtl="0">
              <a:spcBef>
                <a:spcPts val="0"/>
              </a:spcBef>
              <a:spcAft>
                <a:spcPts val="0"/>
              </a:spcAft>
              <a:buNone/>
            </a:pPr>
            <a:r>
              <a:rPr lang="en-US" sz="700" dirty="0">
                <a:latin typeface="Open Sans Medium"/>
                <a:ea typeface="Open Sans Medium"/>
                <a:cs typeface="Open Sans Medium"/>
                <a:sym typeface="Open Sans Medium"/>
              </a:rPr>
              <a:t>3: MASA Internal Data, 2024</a:t>
            </a:r>
            <a:endParaRPr sz="700" dirty="0">
              <a:latin typeface="Open Sans Medium"/>
              <a:ea typeface="Open Sans Medium"/>
              <a:cs typeface="Open Sans Medium"/>
              <a:sym typeface="Open Sans Medium"/>
            </a:endParaRPr>
          </a:p>
          <a:p>
            <a:pPr marL="0" marR="0" lvl="0" indent="0" algn="l" rtl="0">
              <a:spcBef>
                <a:spcPts val="0"/>
              </a:spcBef>
              <a:spcAft>
                <a:spcPts val="0"/>
              </a:spcAft>
              <a:buNone/>
            </a:pPr>
            <a:r>
              <a:rPr lang="en" sz="700" dirty="0">
                <a:solidFill>
                  <a:srgbClr val="262626"/>
                </a:solidFill>
                <a:latin typeface="Open Sans Medium"/>
                <a:ea typeface="Open Sans Medium"/>
                <a:cs typeface="Open Sans Medium"/>
                <a:sym typeface="Open Sans Medium"/>
              </a:rPr>
              <a:t>*: Bankrate, February 2023</a:t>
            </a:r>
            <a:endParaRPr sz="700" dirty="0">
              <a:latin typeface="Open Sans Medium"/>
              <a:ea typeface="Open Sans Medium"/>
              <a:cs typeface="Open Sans Medium"/>
              <a:sym typeface="Open Sans Medium"/>
            </a:endParaRPr>
          </a:p>
        </p:txBody>
      </p:sp>
      <p:sp>
        <p:nvSpPr>
          <p:cNvPr id="130" name="Google Shape;130;p22"/>
          <p:cNvSpPr txBox="1"/>
          <p:nvPr/>
        </p:nvSpPr>
        <p:spPr>
          <a:xfrm>
            <a:off x="1005840" y="4791478"/>
            <a:ext cx="4755000" cy="7068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 sz="1400" b="1" i="0" u="none" strike="noStrike">
                <a:solidFill>
                  <a:srgbClr val="343433"/>
                </a:solidFill>
                <a:latin typeface="Open Sans"/>
                <a:ea typeface="Open Sans"/>
                <a:cs typeface="Open Sans"/>
                <a:sym typeface="Open Sans"/>
              </a:rPr>
              <a:t>The average ground ambulance bill is $2,008.</a:t>
            </a:r>
            <a:r>
              <a:rPr lang="en" sz="1400" b="0" i="0" u="none" strike="noStrike" baseline="30000">
                <a:solidFill>
                  <a:srgbClr val="343433"/>
                </a:solidFill>
                <a:latin typeface="Open Sans"/>
                <a:ea typeface="Open Sans"/>
                <a:cs typeface="Open Sans"/>
                <a:sym typeface="Open Sans"/>
              </a:rPr>
              <a:t>3</a:t>
            </a:r>
            <a:r>
              <a:rPr lang="en" sz="1400" b="1" i="0" u="none" strike="noStrike">
                <a:solidFill>
                  <a:srgbClr val="343433"/>
                </a:solidFill>
                <a:latin typeface="Open Sans"/>
                <a:ea typeface="Open Sans"/>
                <a:cs typeface="Open Sans"/>
                <a:sym typeface="Open Sans"/>
              </a:rPr>
              <a:t> </a:t>
            </a:r>
            <a:br>
              <a:rPr lang="en" sz="1400" b="1" i="0" u="none" strike="noStrike">
                <a:solidFill>
                  <a:srgbClr val="343433"/>
                </a:solidFill>
                <a:latin typeface="Open Sans"/>
                <a:ea typeface="Open Sans"/>
                <a:cs typeface="Open Sans"/>
                <a:sym typeface="Open Sans"/>
              </a:rPr>
            </a:br>
            <a:r>
              <a:rPr lang="en" sz="1400">
                <a:solidFill>
                  <a:srgbClr val="343433"/>
                </a:solidFill>
                <a:latin typeface="Open Sans"/>
                <a:ea typeface="Open Sans"/>
                <a:cs typeface="Open Sans"/>
                <a:sym typeface="Open Sans"/>
              </a:rPr>
              <a:t>These c</a:t>
            </a:r>
            <a:r>
              <a:rPr lang="en" sz="1400" b="0" i="0" u="none" strike="noStrike">
                <a:solidFill>
                  <a:srgbClr val="343433"/>
                </a:solidFill>
                <a:latin typeface="Open Sans"/>
                <a:ea typeface="Open Sans"/>
                <a:cs typeface="Open Sans"/>
                <a:sym typeface="Open Sans"/>
              </a:rPr>
              <a:t>ostly bills have become a normal, expected part of emergency care — even for the insured. </a:t>
            </a:r>
            <a:endParaRPr>
              <a:solidFill>
                <a:srgbClr val="343433"/>
              </a:solidFill>
            </a:endParaRPr>
          </a:p>
        </p:txBody>
      </p:sp>
      <p:sp>
        <p:nvSpPr>
          <p:cNvPr id="131" name="Google Shape;131;p22"/>
          <p:cNvSpPr txBox="1"/>
          <p:nvPr/>
        </p:nvSpPr>
        <p:spPr>
          <a:xfrm>
            <a:off x="1005840" y="2926080"/>
            <a:ext cx="4755000" cy="7068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 sz="1400" b="1" i="0" u="none" strike="noStrike" dirty="0">
                <a:solidFill>
                  <a:srgbClr val="343433"/>
                </a:solidFill>
                <a:latin typeface="Open Sans"/>
                <a:ea typeface="Open Sans"/>
                <a:cs typeface="Open Sans"/>
                <a:sym typeface="Open Sans"/>
              </a:rPr>
              <a:t>86% of ground ambulance rides </a:t>
            </a:r>
            <a:r>
              <a:rPr lang="en" sz="1400" i="0" u="none" strike="noStrike" dirty="0">
                <a:solidFill>
                  <a:srgbClr val="343433"/>
                </a:solidFill>
                <a:latin typeface="Open Sans"/>
                <a:ea typeface="Open Sans"/>
                <a:cs typeface="Open Sans"/>
                <a:sym typeface="Open Sans"/>
              </a:rPr>
              <a:t>may result in an out-of-network bill </a:t>
            </a:r>
            <a:r>
              <a:rPr lang="en" sz="1400" b="0" i="0" u="none" strike="noStrike" dirty="0">
                <a:solidFill>
                  <a:srgbClr val="343433"/>
                </a:solidFill>
                <a:latin typeface="Open Sans"/>
                <a:ea typeface="Open Sans"/>
                <a:cs typeface="Open Sans"/>
                <a:sym typeface="Open Sans"/>
              </a:rPr>
              <a:t>for the privately insured, putting millions of employees at risk.</a:t>
            </a:r>
            <a:r>
              <a:rPr lang="en" sz="1400" b="0" i="0" u="none" strike="noStrike" baseline="30000" dirty="0">
                <a:solidFill>
                  <a:srgbClr val="343433"/>
                </a:solidFill>
                <a:latin typeface="Open Sans"/>
                <a:ea typeface="Open Sans"/>
                <a:cs typeface="Open Sans"/>
                <a:sym typeface="Open Sans"/>
              </a:rPr>
              <a:t>1</a:t>
            </a:r>
            <a:endParaRPr sz="1400" b="0" i="0" u="none" strike="noStrike" dirty="0">
              <a:solidFill>
                <a:srgbClr val="343433"/>
              </a:solidFill>
              <a:latin typeface="Open Sans"/>
              <a:ea typeface="Open Sans"/>
              <a:cs typeface="Open Sans"/>
              <a:sym typeface="Open Sans"/>
            </a:endParaRPr>
          </a:p>
        </p:txBody>
      </p:sp>
      <p:sp>
        <p:nvSpPr>
          <p:cNvPr id="132" name="Google Shape;132;p22"/>
          <p:cNvSpPr txBox="1"/>
          <p:nvPr/>
        </p:nvSpPr>
        <p:spPr>
          <a:xfrm>
            <a:off x="1005840" y="3857926"/>
            <a:ext cx="4755000" cy="7068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 sz="1400" b="0" i="0" u="none" strike="noStrike">
                <a:solidFill>
                  <a:srgbClr val="343433"/>
                </a:solidFill>
                <a:latin typeface="Open Sans"/>
                <a:ea typeface="Open Sans"/>
                <a:cs typeface="Open Sans"/>
                <a:sym typeface="Open Sans"/>
              </a:rPr>
              <a:t>Ambulance bills have a </a:t>
            </a:r>
            <a:r>
              <a:rPr lang="en" sz="1400" b="1" i="0" u="none" strike="noStrike">
                <a:solidFill>
                  <a:srgbClr val="343433"/>
                </a:solidFill>
                <a:latin typeface="Open Sans"/>
                <a:ea typeface="Open Sans"/>
                <a:cs typeface="Open Sans"/>
                <a:sym typeface="Open Sans"/>
              </a:rPr>
              <a:t>higher out-of-network rate</a:t>
            </a:r>
            <a:r>
              <a:rPr lang="en" sz="1400" i="0" u="none" strike="noStrike">
                <a:solidFill>
                  <a:srgbClr val="343433"/>
                </a:solidFill>
                <a:latin typeface="Open Sans"/>
                <a:ea typeface="Open Sans"/>
                <a:cs typeface="Open Sans"/>
                <a:sym typeface="Open Sans"/>
              </a:rPr>
              <a:t> </a:t>
            </a:r>
            <a:r>
              <a:rPr lang="en" sz="1400" b="0" i="0" u="none" strike="noStrike">
                <a:solidFill>
                  <a:srgbClr val="343433"/>
                </a:solidFill>
                <a:latin typeface="Open Sans"/>
                <a:ea typeface="Open Sans"/>
                <a:cs typeface="Open Sans"/>
                <a:sym typeface="Open Sans"/>
              </a:rPr>
              <a:t>than for other specialists, including E.R. doctors and anesthesiologists.</a:t>
            </a:r>
            <a:r>
              <a:rPr lang="en" sz="1400" b="0" i="0" u="none" strike="noStrike" baseline="30000">
                <a:solidFill>
                  <a:srgbClr val="343433"/>
                </a:solidFill>
                <a:latin typeface="Open Sans"/>
                <a:ea typeface="Open Sans"/>
                <a:cs typeface="Open Sans"/>
                <a:sym typeface="Open Sans"/>
              </a:rPr>
              <a:t>2</a:t>
            </a:r>
            <a:endParaRPr>
              <a:solidFill>
                <a:srgbClr val="343433"/>
              </a:solidFill>
            </a:endParaRPr>
          </a:p>
        </p:txBody>
      </p:sp>
      <p:sp>
        <p:nvSpPr>
          <p:cNvPr id="133" name="Google Shape;133;p22"/>
          <p:cNvSpPr txBox="1"/>
          <p:nvPr/>
        </p:nvSpPr>
        <p:spPr>
          <a:xfrm>
            <a:off x="7498080" y="3931920"/>
            <a:ext cx="40365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b="1" dirty="0">
                <a:solidFill>
                  <a:srgbClr val="FFFFFF"/>
                </a:solidFill>
                <a:latin typeface="Poppins"/>
                <a:ea typeface="Poppins"/>
                <a:cs typeface="Poppins"/>
                <a:sym typeface="Poppins"/>
              </a:rPr>
              <a:t>60% of Americans have to borrow just to cover a $1,000 health expense.</a:t>
            </a:r>
            <a:r>
              <a:rPr lang="en" sz="2400" b="1" baseline="30000" dirty="0">
                <a:solidFill>
                  <a:srgbClr val="FFFFFF"/>
                </a:solidFill>
                <a:latin typeface="Poppins"/>
                <a:ea typeface="Poppins"/>
                <a:cs typeface="Poppins"/>
                <a:sym typeface="Poppins"/>
              </a:rPr>
              <a:t>* </a:t>
            </a:r>
            <a:endParaRPr sz="2400" b="1" baseline="30000" dirty="0">
              <a:solidFill>
                <a:srgbClr val="000000"/>
              </a:solidFill>
              <a:latin typeface="Poppins"/>
              <a:ea typeface="Poppins"/>
              <a:cs typeface="Poppins"/>
              <a:sym typeface="Poppins"/>
            </a:endParaRPr>
          </a:p>
        </p:txBody>
      </p:sp>
      <p:pic>
        <p:nvPicPr>
          <p:cNvPr id="134" name="Google Shape;134;p22"/>
          <p:cNvPicPr preferRelativeResize="0"/>
          <p:nvPr/>
        </p:nvPicPr>
        <p:blipFill>
          <a:blip r:embed="rId3">
            <a:alphaModFix/>
          </a:blip>
          <a:stretch>
            <a:fillRect/>
          </a:stretch>
        </p:blipFill>
        <p:spPr>
          <a:xfrm>
            <a:off x="548650" y="2947105"/>
            <a:ext cx="246888" cy="411480"/>
          </a:xfrm>
          <a:prstGeom prst="rect">
            <a:avLst/>
          </a:prstGeom>
          <a:noFill/>
          <a:ln>
            <a:noFill/>
          </a:ln>
        </p:spPr>
      </p:pic>
      <p:pic>
        <p:nvPicPr>
          <p:cNvPr id="135" name="Google Shape;135;p22"/>
          <p:cNvPicPr preferRelativeResize="0"/>
          <p:nvPr/>
        </p:nvPicPr>
        <p:blipFill>
          <a:blip r:embed="rId3">
            <a:alphaModFix/>
          </a:blip>
          <a:stretch>
            <a:fillRect/>
          </a:stretch>
        </p:blipFill>
        <p:spPr>
          <a:xfrm>
            <a:off x="548650" y="3878940"/>
            <a:ext cx="246888" cy="411480"/>
          </a:xfrm>
          <a:prstGeom prst="rect">
            <a:avLst/>
          </a:prstGeom>
          <a:noFill/>
          <a:ln>
            <a:noFill/>
          </a:ln>
        </p:spPr>
      </p:pic>
      <p:pic>
        <p:nvPicPr>
          <p:cNvPr id="136" name="Google Shape;136;p22"/>
          <p:cNvPicPr preferRelativeResize="0"/>
          <p:nvPr/>
        </p:nvPicPr>
        <p:blipFill>
          <a:blip r:embed="rId3">
            <a:alphaModFix/>
          </a:blip>
          <a:stretch>
            <a:fillRect/>
          </a:stretch>
        </p:blipFill>
        <p:spPr>
          <a:xfrm>
            <a:off x="548650" y="4812481"/>
            <a:ext cx="246888" cy="411480"/>
          </a:xfrm>
          <a:prstGeom prst="rect">
            <a:avLst/>
          </a:prstGeom>
          <a:noFill/>
          <a:ln>
            <a:noFill/>
          </a:ln>
        </p:spPr>
      </p:pic>
      <p:sp>
        <p:nvSpPr>
          <p:cNvPr id="137" name="Google Shape;137;p22"/>
          <p:cNvSpPr/>
          <p:nvPr/>
        </p:nvSpPr>
        <p:spPr>
          <a:xfrm>
            <a:off x="8192835" y="847561"/>
            <a:ext cx="2511024" cy="2511024"/>
          </a:xfrm>
          <a:prstGeom prst="ellipse">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pic>
        <p:nvPicPr>
          <p:cNvPr id="4" name="Picture 3" descr="A hand holding a stack of paper money&#10;&#10;Description automatically generated">
            <a:extLst>
              <a:ext uri="{FF2B5EF4-FFF2-40B4-BE49-F238E27FC236}">
                <a16:creationId xmlns:a16="http://schemas.microsoft.com/office/drawing/2014/main" id="{51CF5109-A612-29AE-3D2D-15A825CB1C05}"/>
              </a:ext>
            </a:extLst>
          </p:cNvPr>
          <p:cNvPicPr>
            <a:picLocks noChangeAspect="1"/>
          </p:cNvPicPr>
          <p:nvPr/>
        </p:nvPicPr>
        <p:blipFill>
          <a:blip r:embed="rId4"/>
          <a:stretch>
            <a:fillRect/>
          </a:stretch>
        </p:blipFill>
        <p:spPr>
          <a:xfrm>
            <a:off x="8464680" y="1383599"/>
            <a:ext cx="1765842" cy="15635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3"/>
          <p:cNvPicPr preferRelativeResize="0"/>
          <p:nvPr/>
        </p:nvPicPr>
        <p:blipFill>
          <a:blip r:embed="rId3">
            <a:alphaModFix/>
          </a:blip>
          <a:stretch>
            <a:fillRect/>
          </a:stretch>
        </p:blipFill>
        <p:spPr>
          <a:xfrm>
            <a:off x="548650" y="3219811"/>
            <a:ext cx="246888" cy="411480"/>
          </a:xfrm>
          <a:prstGeom prst="rect">
            <a:avLst/>
          </a:prstGeom>
          <a:noFill/>
          <a:ln>
            <a:noFill/>
          </a:ln>
        </p:spPr>
      </p:pic>
      <p:sp>
        <p:nvSpPr>
          <p:cNvPr id="144" name="Google Shape;144;p23"/>
          <p:cNvSpPr txBox="1"/>
          <p:nvPr/>
        </p:nvSpPr>
        <p:spPr>
          <a:xfrm>
            <a:off x="1005850" y="3186506"/>
            <a:ext cx="5150400" cy="1005900"/>
          </a:xfrm>
          <a:prstGeom prst="rect">
            <a:avLst/>
          </a:prstGeom>
          <a:noFill/>
          <a:ln>
            <a:noFill/>
          </a:ln>
        </p:spPr>
        <p:txBody>
          <a:bodyPr spcFirstLastPara="1" wrap="square" lIns="0" tIns="0" rIns="0" bIns="0" anchor="ctr" anchorCtr="0">
            <a:noAutofit/>
          </a:bodyPr>
          <a:lstStyle/>
          <a:p>
            <a:pPr marL="0" marR="0" lvl="0" indent="0" algn="l" rtl="0">
              <a:lnSpc>
                <a:spcPct val="114000"/>
              </a:lnSpc>
              <a:spcBef>
                <a:spcPts val="0"/>
              </a:spcBef>
              <a:spcAft>
                <a:spcPts val="0"/>
              </a:spcAft>
              <a:buClr>
                <a:srgbClr val="1D2D52"/>
              </a:buClr>
              <a:buSzPts val="1400"/>
              <a:buFont typeface="Arial"/>
              <a:buNone/>
            </a:pPr>
            <a:r>
              <a:rPr lang="en" sz="1600" b="1" dirty="0">
                <a:solidFill>
                  <a:srgbClr val="230871"/>
                </a:solidFill>
                <a:latin typeface="Poppins"/>
                <a:ea typeface="Poppins"/>
                <a:cs typeface="Poppins"/>
                <a:sym typeface="Poppins"/>
              </a:rPr>
              <a:t>94% of employees don’t know that there’s a solution that will cover ambulance bills. </a:t>
            </a:r>
            <a:br>
              <a:rPr lang="en" sz="1600" b="1" dirty="0">
                <a:solidFill>
                  <a:srgbClr val="230871"/>
                </a:solidFill>
                <a:latin typeface="Poppins"/>
                <a:ea typeface="Poppins"/>
                <a:cs typeface="Poppins"/>
                <a:sym typeface="Poppins"/>
              </a:rPr>
            </a:br>
            <a:r>
              <a:rPr lang="en" sz="1600" b="1" dirty="0">
                <a:solidFill>
                  <a:srgbClr val="230871"/>
                </a:solidFill>
                <a:latin typeface="Poppins"/>
                <a:ea typeface="Poppins"/>
                <a:cs typeface="Poppins"/>
                <a:sym typeface="Poppins"/>
              </a:rPr>
              <a:t>When they learn there’s a solution like MASA, </a:t>
            </a:r>
            <a:br>
              <a:rPr lang="en" sz="1600" b="1" dirty="0">
                <a:solidFill>
                  <a:srgbClr val="230871"/>
                </a:solidFill>
                <a:latin typeface="Poppins"/>
                <a:ea typeface="Poppins"/>
                <a:cs typeface="Poppins"/>
                <a:sym typeface="Poppins"/>
              </a:rPr>
            </a:br>
            <a:r>
              <a:rPr lang="en" sz="1600" b="1" dirty="0">
                <a:solidFill>
                  <a:srgbClr val="230871"/>
                </a:solidFill>
                <a:latin typeface="Poppins"/>
                <a:ea typeface="Poppins"/>
                <a:cs typeface="Poppins"/>
                <a:sym typeface="Poppins"/>
              </a:rPr>
              <a:t>30% are likely to pay for it.</a:t>
            </a:r>
            <a:r>
              <a:rPr lang="en" sz="1600" b="1" baseline="30000" dirty="0">
                <a:solidFill>
                  <a:srgbClr val="230871"/>
                </a:solidFill>
                <a:latin typeface="Poppins"/>
                <a:ea typeface="Poppins"/>
                <a:cs typeface="Poppins"/>
                <a:sym typeface="Poppins"/>
              </a:rPr>
              <a:t>4</a:t>
            </a:r>
            <a:endParaRPr sz="1600" b="1" baseline="30000" dirty="0">
              <a:solidFill>
                <a:srgbClr val="230871"/>
              </a:solidFill>
              <a:latin typeface="Poppins"/>
              <a:ea typeface="Poppins"/>
              <a:cs typeface="Poppins"/>
              <a:sym typeface="Poppins"/>
            </a:endParaRPr>
          </a:p>
        </p:txBody>
      </p:sp>
      <p:sp>
        <p:nvSpPr>
          <p:cNvPr id="145" name="Google Shape;145;p23"/>
          <p:cNvSpPr txBox="1"/>
          <p:nvPr/>
        </p:nvSpPr>
        <p:spPr>
          <a:xfrm>
            <a:off x="559868" y="1184615"/>
            <a:ext cx="5270777" cy="18199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800" b="1" dirty="0">
                <a:solidFill>
                  <a:srgbClr val="230871"/>
                </a:solidFill>
                <a:latin typeface="Poppins"/>
                <a:ea typeface="Poppins"/>
                <a:cs typeface="Poppins"/>
                <a:sym typeface="Poppins"/>
              </a:rPr>
              <a:t>The simple solution to a complex problem for millions of employees.</a:t>
            </a:r>
            <a:endParaRPr sz="1800" dirty="0">
              <a:solidFill>
                <a:srgbClr val="1D2D52"/>
              </a:solidFill>
              <a:latin typeface="Poppins"/>
              <a:ea typeface="Poppins"/>
              <a:cs typeface="Poppins"/>
              <a:sym typeface="Poppins"/>
            </a:endParaRPr>
          </a:p>
          <a:p>
            <a:pPr marL="0" marR="0" lvl="0" indent="0" algn="l" rtl="0">
              <a:lnSpc>
                <a:spcPct val="110000"/>
              </a:lnSpc>
              <a:spcBef>
                <a:spcPts val="1200"/>
              </a:spcBef>
              <a:spcAft>
                <a:spcPts val="800"/>
              </a:spcAft>
              <a:buNone/>
            </a:pPr>
            <a:r>
              <a:rPr lang="en" sz="1400" dirty="0">
                <a:solidFill>
                  <a:srgbClr val="262626"/>
                </a:solidFill>
                <a:latin typeface="Open Sans"/>
                <a:ea typeface="Open Sans"/>
                <a:cs typeface="Open Sans"/>
                <a:sym typeface="Open Sans"/>
              </a:rPr>
              <a:t>Employees can protect their finances, and peace of mind, with MASA. Our medical-transport coverage pays 100% of ambulance claims, and plans are easily bundled with core health benefits.</a:t>
            </a:r>
            <a:endParaRPr dirty="0">
              <a:latin typeface="Open Sans"/>
              <a:ea typeface="Open Sans"/>
              <a:cs typeface="Open Sans"/>
              <a:sym typeface="Open Sans"/>
            </a:endParaRPr>
          </a:p>
        </p:txBody>
      </p:sp>
      <p:sp>
        <p:nvSpPr>
          <p:cNvPr id="146" name="Google Shape;146;p23"/>
          <p:cNvSpPr txBox="1"/>
          <p:nvPr/>
        </p:nvSpPr>
        <p:spPr>
          <a:xfrm>
            <a:off x="548650" y="548650"/>
            <a:ext cx="5841000" cy="73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2800" b="1" dirty="0">
                <a:solidFill>
                  <a:srgbClr val="230871"/>
                </a:solidFill>
                <a:latin typeface="Poppins"/>
                <a:ea typeface="Poppins"/>
                <a:cs typeface="Poppins"/>
                <a:sym typeface="Poppins"/>
              </a:rPr>
              <a:t>The MASA solution</a:t>
            </a:r>
            <a:endParaRPr sz="2800" b="1" dirty="0">
              <a:solidFill>
                <a:srgbClr val="230871"/>
              </a:solidFill>
              <a:latin typeface="Poppins"/>
              <a:ea typeface="Poppins"/>
              <a:cs typeface="Poppins"/>
              <a:sym typeface="Poppins"/>
            </a:endParaRPr>
          </a:p>
        </p:txBody>
      </p:sp>
      <p:sp>
        <p:nvSpPr>
          <p:cNvPr id="147" name="Google Shape;147;p23"/>
          <p:cNvSpPr/>
          <p:nvPr/>
        </p:nvSpPr>
        <p:spPr>
          <a:xfrm>
            <a:off x="548649" y="4397825"/>
            <a:ext cx="5281996" cy="1694329"/>
          </a:xfrm>
          <a:prstGeom prst="rect">
            <a:avLst/>
          </a:prstGeom>
          <a:noFill/>
          <a:ln>
            <a:noFill/>
          </a:ln>
        </p:spPr>
        <p:txBody>
          <a:bodyPr spcFirstLastPara="1" wrap="square" lIns="0" tIns="0" rIns="0" bIns="0" anchor="ctr" anchorCtr="0">
            <a:noAutofit/>
          </a:bodyPr>
          <a:lstStyle/>
          <a:p>
            <a:pPr marL="0" marR="0" lvl="0" indent="0" algn="l" rtl="0">
              <a:lnSpc>
                <a:spcPct val="110000"/>
              </a:lnSpc>
              <a:spcBef>
                <a:spcPts val="0"/>
              </a:spcBef>
              <a:spcAft>
                <a:spcPts val="0"/>
              </a:spcAft>
              <a:buClr>
                <a:srgbClr val="262626"/>
              </a:buClr>
              <a:buSzPts val="1400"/>
              <a:buFont typeface="Arial"/>
              <a:buNone/>
            </a:pPr>
            <a:r>
              <a:rPr lang="en" sz="1400" b="0" dirty="0">
                <a:solidFill>
                  <a:srgbClr val="262626"/>
                </a:solidFill>
                <a:latin typeface="Open Sans"/>
                <a:ea typeface="Open Sans"/>
                <a:cs typeface="Open Sans"/>
                <a:sym typeface="Open Sans"/>
              </a:rPr>
              <a:t>Plus, the </a:t>
            </a:r>
            <a:r>
              <a:rPr lang="en" sz="1400" b="0" i="0" u="none" strike="noStrike" dirty="0">
                <a:solidFill>
                  <a:srgbClr val="262626"/>
                </a:solidFill>
                <a:latin typeface="Open Sans"/>
                <a:ea typeface="Open Sans"/>
                <a:cs typeface="Open Sans"/>
                <a:sym typeface="Open Sans"/>
              </a:rPr>
              <a:t>numbers speak fo</a:t>
            </a:r>
            <a:r>
              <a:rPr lang="en" sz="1400" b="0" dirty="0">
                <a:solidFill>
                  <a:srgbClr val="262626"/>
                </a:solidFill>
                <a:latin typeface="Open Sans"/>
                <a:ea typeface="Open Sans"/>
                <a:cs typeface="Open Sans"/>
                <a:sym typeface="Open Sans"/>
              </a:rPr>
              <a:t>r themselves: our </a:t>
            </a:r>
            <a:r>
              <a:rPr lang="en" sz="1400" b="1" dirty="0">
                <a:solidFill>
                  <a:srgbClr val="262626"/>
                </a:solidFill>
                <a:latin typeface="Open Sans"/>
                <a:ea typeface="Open Sans"/>
                <a:cs typeface="Open Sans"/>
                <a:sym typeface="Open Sans"/>
              </a:rPr>
              <a:t>38% participation rate </a:t>
            </a:r>
            <a:r>
              <a:rPr lang="en" sz="1400" b="0" dirty="0">
                <a:solidFill>
                  <a:srgbClr val="262626"/>
                </a:solidFill>
                <a:latin typeface="Open Sans"/>
                <a:ea typeface="Open Sans"/>
                <a:cs typeface="Open Sans"/>
                <a:sym typeface="Open Sans"/>
              </a:rPr>
              <a:t>across groups proves that for employees — this is a problem worth solving</a:t>
            </a:r>
            <a:r>
              <a:rPr lang="en" sz="1400" b="0" i="0" u="none" strike="noStrike" dirty="0">
                <a:solidFill>
                  <a:srgbClr val="262626"/>
                </a:solidFill>
                <a:latin typeface="Open Sans"/>
                <a:ea typeface="Open Sans"/>
                <a:cs typeface="Open Sans"/>
                <a:sym typeface="Open Sans"/>
              </a:rPr>
              <a:t>.</a:t>
            </a:r>
            <a:r>
              <a:rPr lang="en" sz="1400" b="0" i="0" u="none" strike="noStrike" baseline="30000" dirty="0">
                <a:solidFill>
                  <a:srgbClr val="262626"/>
                </a:solidFill>
                <a:latin typeface="Open Sans"/>
                <a:ea typeface="Open Sans"/>
                <a:cs typeface="Open Sans"/>
                <a:sym typeface="Open Sans"/>
              </a:rPr>
              <a:t>3</a:t>
            </a:r>
            <a:endParaRPr sz="1400" b="0" baseline="30000" dirty="0">
              <a:solidFill>
                <a:srgbClr val="262626"/>
              </a:solidFill>
              <a:latin typeface="Open Sans"/>
              <a:ea typeface="Open Sans"/>
              <a:cs typeface="Open Sans"/>
              <a:sym typeface="Open Sans"/>
            </a:endParaRPr>
          </a:p>
          <a:p>
            <a:pPr marL="0" marR="0" lvl="0" indent="0" algn="l" rtl="0">
              <a:lnSpc>
                <a:spcPct val="110000"/>
              </a:lnSpc>
              <a:spcBef>
                <a:spcPts val="800"/>
              </a:spcBef>
              <a:spcAft>
                <a:spcPts val="800"/>
              </a:spcAft>
              <a:buClr>
                <a:srgbClr val="262626"/>
              </a:buClr>
              <a:buSzPts val="1400"/>
              <a:buFont typeface="Arial"/>
              <a:buNone/>
            </a:pPr>
            <a:r>
              <a:rPr lang="en" sz="1400" b="1" dirty="0">
                <a:solidFill>
                  <a:srgbClr val="262626"/>
                </a:solidFill>
                <a:latin typeface="Open Sans"/>
                <a:ea typeface="Open Sans"/>
                <a:cs typeface="Open Sans"/>
                <a:sym typeface="Open Sans"/>
              </a:rPr>
              <a:t>How does it work? </a:t>
            </a:r>
            <a:r>
              <a:rPr lang="en" sz="1400" b="0" dirty="0">
                <a:solidFill>
                  <a:srgbClr val="262626"/>
                </a:solidFill>
                <a:latin typeface="Open Sans"/>
                <a:ea typeface="Open Sans"/>
                <a:cs typeface="Open Sans"/>
                <a:sym typeface="Open Sans"/>
              </a:rPr>
              <a:t>Employees can choose a plan when they enroll. They have access to coverage for any ambulance, nationwide — and medical transport claims are compensated.</a:t>
            </a:r>
            <a:endParaRPr sz="1400" b="0" strike="sngStrike" dirty="0">
              <a:solidFill>
                <a:srgbClr val="262626"/>
              </a:solidFill>
              <a:latin typeface="Open Sans"/>
              <a:ea typeface="Open Sans"/>
              <a:cs typeface="Open Sans"/>
              <a:sym typeface="Open Sans"/>
            </a:endParaRPr>
          </a:p>
        </p:txBody>
      </p:sp>
      <p:sp>
        <p:nvSpPr>
          <p:cNvPr id="148" name="Google Shape;148;p23"/>
          <p:cNvSpPr txBox="1"/>
          <p:nvPr/>
        </p:nvSpPr>
        <p:spPr>
          <a:xfrm>
            <a:off x="548641" y="6217920"/>
            <a:ext cx="3642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700">
                <a:solidFill>
                  <a:srgbClr val="262626"/>
                </a:solidFill>
                <a:latin typeface="Open Sans Medium"/>
                <a:ea typeface="Open Sans Medium"/>
                <a:cs typeface="Open Sans Medium"/>
                <a:sym typeface="Open Sans Medium"/>
              </a:rPr>
              <a:t>3: MASA Internal Data, Updated February 2023</a:t>
            </a:r>
            <a:endParaRPr sz="700">
              <a:latin typeface="Open Sans Medium"/>
              <a:ea typeface="Open Sans Medium"/>
              <a:cs typeface="Open Sans Medium"/>
              <a:sym typeface="Open Sans Medium"/>
            </a:endParaRPr>
          </a:p>
          <a:p>
            <a:pPr marL="0" marR="0" lvl="0" indent="0" algn="l" rtl="0">
              <a:spcBef>
                <a:spcPts val="0"/>
              </a:spcBef>
              <a:spcAft>
                <a:spcPts val="0"/>
              </a:spcAft>
              <a:buNone/>
            </a:pPr>
            <a:r>
              <a:rPr lang="en" sz="700">
                <a:solidFill>
                  <a:srgbClr val="262626"/>
                </a:solidFill>
                <a:latin typeface="Open Sans Medium"/>
                <a:ea typeface="Open Sans Medium"/>
                <a:cs typeface="Open Sans Medium"/>
                <a:sym typeface="Open Sans Medium"/>
              </a:rPr>
              <a:t>4: Independent McKinsey Report, 2019</a:t>
            </a:r>
            <a:endParaRPr sz="700">
              <a:latin typeface="Open Sans Medium"/>
              <a:ea typeface="Open Sans Medium"/>
              <a:cs typeface="Open Sans Medium"/>
              <a:sym typeface="Open Sans Medium"/>
            </a:endParaRPr>
          </a:p>
        </p:txBody>
      </p:sp>
      <p:sp>
        <p:nvSpPr>
          <p:cNvPr id="149" name="Google Shape;149;p23"/>
          <p:cNvSpPr/>
          <p:nvPr/>
        </p:nvSpPr>
        <p:spPr>
          <a:xfrm>
            <a:off x="7778750" y="1280150"/>
            <a:ext cx="3900600" cy="33276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rgbClr val="D53128"/>
              </a:buClr>
              <a:buSzPts val="2000"/>
              <a:buFont typeface="Arial"/>
              <a:buNone/>
            </a:pPr>
            <a:r>
              <a:rPr lang="en" sz="2400" b="1">
                <a:solidFill>
                  <a:srgbClr val="E64B38"/>
                </a:solidFill>
                <a:latin typeface="Poppins"/>
                <a:ea typeface="Poppins"/>
                <a:cs typeface="Poppins"/>
                <a:sym typeface="Poppins"/>
              </a:rPr>
              <a:t>MASA guarantees:</a:t>
            </a:r>
            <a:endParaRPr sz="2400" b="1">
              <a:solidFill>
                <a:srgbClr val="E64B38"/>
              </a:solidFill>
              <a:latin typeface="Poppins"/>
              <a:ea typeface="Poppins"/>
              <a:cs typeface="Poppins"/>
              <a:sym typeface="Poppins"/>
            </a:endParaRPr>
          </a:p>
          <a:p>
            <a:pPr marL="0" marR="0" lvl="0" indent="0" algn="l" rtl="0">
              <a:lnSpc>
                <a:spcPct val="114000"/>
              </a:lnSpc>
              <a:spcBef>
                <a:spcPts val="0"/>
              </a:spcBef>
              <a:spcAft>
                <a:spcPts val="0"/>
              </a:spcAft>
              <a:buClr>
                <a:srgbClr val="FFFFFF"/>
              </a:buClr>
              <a:buSzPts val="1400"/>
              <a:buFont typeface="Arial"/>
              <a:buNone/>
            </a:pPr>
            <a:endParaRPr sz="1400" b="0">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health questions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claim forms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network limitations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deductibles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member/spouse age limits</a:t>
            </a:r>
            <a:endParaRPr sz="1600" b="1">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endParaRPr sz="1600" b="1">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400"/>
              <a:buFont typeface="Arial"/>
              <a:buNone/>
            </a:pPr>
            <a:r>
              <a:rPr lang="en" sz="1600" b="1">
                <a:solidFill>
                  <a:srgbClr val="FFFFFF"/>
                </a:solidFill>
                <a:latin typeface="Poppins"/>
                <a:ea typeface="Poppins"/>
                <a:cs typeface="Poppins"/>
                <a:sym typeface="Poppins"/>
              </a:rPr>
              <a:t>       No denials based on claim cost</a:t>
            </a:r>
            <a:endParaRPr sz="1600" b="1">
              <a:latin typeface="Poppins"/>
              <a:ea typeface="Poppins"/>
              <a:cs typeface="Poppins"/>
              <a:sym typeface="Poppins"/>
            </a:endParaRPr>
          </a:p>
        </p:txBody>
      </p:sp>
      <p:pic>
        <p:nvPicPr>
          <p:cNvPr id="150" name="Google Shape;150;p23"/>
          <p:cNvPicPr preferRelativeResize="0"/>
          <p:nvPr/>
        </p:nvPicPr>
        <p:blipFill>
          <a:blip r:embed="rId3">
            <a:alphaModFix/>
          </a:blip>
          <a:stretch>
            <a:fillRect/>
          </a:stretch>
        </p:blipFill>
        <p:spPr>
          <a:xfrm>
            <a:off x="7778750" y="1892225"/>
            <a:ext cx="182880" cy="304800"/>
          </a:xfrm>
          <a:prstGeom prst="rect">
            <a:avLst/>
          </a:prstGeom>
          <a:noFill/>
          <a:ln>
            <a:noFill/>
          </a:ln>
        </p:spPr>
      </p:pic>
      <p:pic>
        <p:nvPicPr>
          <p:cNvPr id="151" name="Google Shape;151;p23"/>
          <p:cNvPicPr preferRelativeResize="0"/>
          <p:nvPr/>
        </p:nvPicPr>
        <p:blipFill>
          <a:blip r:embed="rId3">
            <a:alphaModFix/>
          </a:blip>
          <a:stretch>
            <a:fillRect/>
          </a:stretch>
        </p:blipFill>
        <p:spPr>
          <a:xfrm>
            <a:off x="7778750" y="2385105"/>
            <a:ext cx="182880" cy="304800"/>
          </a:xfrm>
          <a:prstGeom prst="rect">
            <a:avLst/>
          </a:prstGeom>
          <a:noFill/>
          <a:ln>
            <a:noFill/>
          </a:ln>
        </p:spPr>
      </p:pic>
      <p:pic>
        <p:nvPicPr>
          <p:cNvPr id="152" name="Google Shape;152;p23"/>
          <p:cNvPicPr preferRelativeResize="0"/>
          <p:nvPr/>
        </p:nvPicPr>
        <p:blipFill>
          <a:blip r:embed="rId3">
            <a:alphaModFix/>
          </a:blip>
          <a:stretch>
            <a:fillRect/>
          </a:stretch>
        </p:blipFill>
        <p:spPr>
          <a:xfrm>
            <a:off x="7778750" y="4356625"/>
            <a:ext cx="182880" cy="304800"/>
          </a:xfrm>
          <a:prstGeom prst="rect">
            <a:avLst/>
          </a:prstGeom>
          <a:noFill/>
          <a:ln>
            <a:noFill/>
          </a:ln>
        </p:spPr>
      </p:pic>
      <p:pic>
        <p:nvPicPr>
          <p:cNvPr id="153" name="Google Shape;153;p23"/>
          <p:cNvPicPr preferRelativeResize="0"/>
          <p:nvPr/>
        </p:nvPicPr>
        <p:blipFill>
          <a:blip r:embed="rId3">
            <a:alphaModFix/>
          </a:blip>
          <a:stretch>
            <a:fillRect/>
          </a:stretch>
        </p:blipFill>
        <p:spPr>
          <a:xfrm>
            <a:off x="7778750" y="3863745"/>
            <a:ext cx="182880" cy="304800"/>
          </a:xfrm>
          <a:prstGeom prst="rect">
            <a:avLst/>
          </a:prstGeom>
          <a:noFill/>
          <a:ln>
            <a:noFill/>
          </a:ln>
        </p:spPr>
      </p:pic>
      <p:pic>
        <p:nvPicPr>
          <p:cNvPr id="154" name="Google Shape;154;p23"/>
          <p:cNvPicPr preferRelativeResize="0"/>
          <p:nvPr/>
        </p:nvPicPr>
        <p:blipFill>
          <a:blip r:embed="rId3">
            <a:alphaModFix/>
          </a:blip>
          <a:stretch>
            <a:fillRect/>
          </a:stretch>
        </p:blipFill>
        <p:spPr>
          <a:xfrm>
            <a:off x="7778750" y="3370865"/>
            <a:ext cx="182880" cy="304800"/>
          </a:xfrm>
          <a:prstGeom prst="rect">
            <a:avLst/>
          </a:prstGeom>
          <a:noFill/>
          <a:ln>
            <a:noFill/>
          </a:ln>
        </p:spPr>
      </p:pic>
      <p:pic>
        <p:nvPicPr>
          <p:cNvPr id="155" name="Google Shape;155;p23"/>
          <p:cNvPicPr preferRelativeResize="0"/>
          <p:nvPr/>
        </p:nvPicPr>
        <p:blipFill>
          <a:blip r:embed="rId3">
            <a:alphaModFix/>
          </a:blip>
          <a:stretch>
            <a:fillRect/>
          </a:stretch>
        </p:blipFill>
        <p:spPr>
          <a:xfrm>
            <a:off x="7778750" y="2877985"/>
            <a:ext cx="182880" cy="30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41250" y="424139"/>
            <a:ext cx="8220785" cy="731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dirty="0">
                <a:solidFill>
                  <a:srgbClr val="230871"/>
                </a:solidFill>
                <a:latin typeface="Poppins"/>
                <a:ea typeface="Poppins"/>
                <a:cs typeface="Poppins"/>
                <a:sym typeface="Poppins"/>
              </a:rPr>
              <a:t>Membership benefit offerings</a:t>
            </a:r>
            <a:endParaRPr sz="2800" b="1" dirty="0">
              <a:solidFill>
                <a:srgbClr val="230871"/>
              </a:solidFill>
              <a:latin typeface="Poppins"/>
              <a:ea typeface="Poppins"/>
              <a:cs typeface="Poppins"/>
              <a:sym typeface="Poppins"/>
            </a:endParaRPr>
          </a:p>
        </p:txBody>
      </p:sp>
      <p:graphicFrame>
        <p:nvGraphicFramePr>
          <p:cNvPr id="169" name="Google Shape;169;p24"/>
          <p:cNvGraphicFramePr>
            <a:graphicFrameLocks/>
          </p:cNvGraphicFramePr>
          <p:nvPr>
            <p:extLst>
              <p:ext uri="{D42A27DB-BD31-4B8C-83A1-F6EECF244321}">
                <p14:modId xmlns:p14="http://schemas.microsoft.com/office/powerpoint/2010/main" val="1396936449"/>
              </p:ext>
            </p:extLst>
          </p:nvPr>
        </p:nvGraphicFramePr>
        <p:xfrm>
          <a:off x="549600" y="1004817"/>
          <a:ext cx="7994523" cy="5280680"/>
        </p:xfrm>
        <a:graphic>
          <a:graphicData uri="http://schemas.openxmlformats.org/drawingml/2006/table">
            <a:tbl>
              <a:tblPr bandRow="1">
                <a:tableStyleId>{8EC20E35-A176-4012-BC5E-935CFFF8708E}</a:tableStyleId>
              </a:tblPr>
              <a:tblGrid>
                <a:gridCol w="3154299">
                  <a:extLst>
                    <a:ext uri="{9D8B030D-6E8A-4147-A177-3AD203B41FA5}">
                      <a16:colId xmlns:a16="http://schemas.microsoft.com/office/drawing/2014/main" val="20000"/>
                    </a:ext>
                  </a:extLst>
                </a:gridCol>
                <a:gridCol w="1210056">
                  <a:extLst>
                    <a:ext uri="{9D8B030D-6E8A-4147-A177-3AD203B41FA5}">
                      <a16:colId xmlns:a16="http://schemas.microsoft.com/office/drawing/2014/main" val="20001"/>
                    </a:ext>
                  </a:extLst>
                </a:gridCol>
                <a:gridCol w="1210056">
                  <a:extLst>
                    <a:ext uri="{9D8B030D-6E8A-4147-A177-3AD203B41FA5}">
                      <a16:colId xmlns:a16="http://schemas.microsoft.com/office/drawing/2014/main" val="20002"/>
                    </a:ext>
                  </a:extLst>
                </a:gridCol>
                <a:gridCol w="1210056">
                  <a:extLst>
                    <a:ext uri="{9D8B030D-6E8A-4147-A177-3AD203B41FA5}">
                      <a16:colId xmlns:a16="http://schemas.microsoft.com/office/drawing/2014/main" val="20003"/>
                    </a:ext>
                  </a:extLst>
                </a:gridCol>
                <a:gridCol w="1210056">
                  <a:extLst>
                    <a:ext uri="{9D8B030D-6E8A-4147-A177-3AD203B41FA5}">
                      <a16:colId xmlns:a16="http://schemas.microsoft.com/office/drawing/2014/main" val="3190505676"/>
                    </a:ext>
                  </a:extLst>
                </a:gridCol>
              </a:tblGrid>
              <a:tr h="365760">
                <a:tc>
                  <a:txBody>
                    <a:bodyPr/>
                    <a:lstStyle/>
                    <a:p>
                      <a:pPr marL="0" marR="0" lvl="0" indent="0" algn="l" rtl="0" fontAlgn="ctr">
                        <a:spcBef>
                          <a:spcPts val="0"/>
                        </a:spcBef>
                        <a:spcAft>
                          <a:spcPts val="0"/>
                        </a:spcAft>
                        <a:buNone/>
                      </a:pPr>
                      <a:r>
                        <a:rPr lang="en" sz="1000" b="1" u="none" strike="noStrike" cap="none" dirty="0">
                          <a:solidFill>
                            <a:srgbClr val="FFFFFF"/>
                          </a:solidFill>
                          <a:latin typeface="Poppins" pitchFamily="2" charset="77"/>
                          <a:cs typeface="Poppins" pitchFamily="2" charset="77"/>
                          <a:sym typeface="Poppins"/>
                        </a:rPr>
                        <a:t>Benefit</a:t>
                      </a:r>
                      <a:endParaRPr sz="10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1000" b="1" u="none" strike="noStrike" cap="none" dirty="0">
                          <a:solidFill>
                            <a:srgbClr val="FFFFFF"/>
                          </a:solidFill>
                          <a:latin typeface="Poppins" pitchFamily="2" charset="77"/>
                          <a:cs typeface="Poppins" pitchFamily="2" charset="77"/>
                          <a:sym typeface="Poppins"/>
                        </a:rPr>
                        <a:t>Emergent Plus</a:t>
                      </a:r>
                      <a:endParaRPr sz="10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1000" b="1" u="none" strike="noStrike" cap="none" dirty="0">
                          <a:solidFill>
                            <a:srgbClr val="FFFFFF"/>
                          </a:solidFill>
                          <a:latin typeface="Poppins" pitchFamily="2" charset="77"/>
                          <a:cs typeface="Poppins" pitchFamily="2" charset="77"/>
                          <a:sym typeface="Poppins"/>
                        </a:rPr>
                        <a:t>Emergent Premier</a:t>
                      </a:r>
                      <a:endParaRPr sz="10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1000" b="1" u="none" strike="noStrike" cap="none" dirty="0">
                          <a:solidFill>
                            <a:srgbClr val="FFFFFF"/>
                          </a:solidFill>
                          <a:latin typeface="Poppins" pitchFamily="2" charset="77"/>
                          <a:cs typeface="Poppins" pitchFamily="2" charset="77"/>
                          <a:sym typeface="Poppins"/>
                        </a:rPr>
                        <a:t>Platinum</a:t>
                      </a:r>
                      <a:endParaRPr sz="10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1000" b="1" dirty="0">
                          <a:solidFill>
                            <a:schemeClr val="bg1"/>
                          </a:solidFill>
                          <a:latin typeface="Poppins" pitchFamily="2" charset="77"/>
                          <a:ea typeface="Poppins"/>
                          <a:cs typeface="Poppins" pitchFamily="2" charset="77"/>
                          <a:sym typeface="Poppins"/>
                        </a:rPr>
                        <a:t>Essentials</a:t>
                      </a:r>
                      <a:endParaRPr sz="10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$750 - $7,500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700" b="0" u="none" strike="noStrike" cap="none" baseline="0" dirty="0">
                          <a:solidFill>
                            <a:srgbClr val="343433"/>
                          </a:solidFill>
                          <a:latin typeface="Open Sans"/>
                          <a:ea typeface="Open Sans"/>
                          <a:cs typeface="Open Sans"/>
                          <a:sym typeface="Open Sans"/>
                        </a:rPr>
                        <a:t>max per claim &amp; type</a:t>
                      </a:r>
                      <a:endParaRPr lang="en-US" sz="7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to Hopital Near Home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7472">
                <a:tc>
                  <a:txBody>
                    <a:bodyPr/>
                    <a:lstStyle/>
                    <a:p>
                      <a:pPr marL="0" lvl="0" indent="0" algn="l" rtl="0" fontAlgn="ctr">
                        <a:spcBef>
                          <a:spcPts val="0"/>
                        </a:spcBef>
                        <a:spcAft>
                          <a:spcPts val="0"/>
                        </a:spcAft>
                        <a:buClr>
                          <a:schemeClr val="dk1"/>
                        </a:buClr>
                        <a:buFont typeface="Arial"/>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7472">
                <a:tc>
                  <a:txBody>
                    <a:bodyPr/>
                    <a:lstStyle/>
                    <a:p>
                      <a:pPr marL="0" marR="0" lvl="0" indent="0" algn="l" rtl="0" fontAlgn="ctr">
                        <a:spcBef>
                          <a:spcPts val="0"/>
                        </a:spcBef>
                        <a:spcAft>
                          <a:spcPts val="0"/>
                        </a:spcAft>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9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&amp; Organ Recipient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
        <p:nvSpPr>
          <p:cNvPr id="162" name="Google Shape;162;p24"/>
          <p:cNvSpPr txBox="1"/>
          <p:nvPr/>
        </p:nvSpPr>
        <p:spPr>
          <a:xfrm>
            <a:off x="8995538" y="3312395"/>
            <a:ext cx="2824500" cy="153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 sz="700" dirty="0">
                <a:solidFill>
                  <a:srgbClr val="262626"/>
                </a:solidFill>
                <a:latin typeface="Open Sans"/>
                <a:ea typeface="Open Sans"/>
                <a:cs typeface="Open Sans"/>
                <a:sym typeface="Open Sans"/>
              </a:rPr>
              <a:t>1: </a:t>
            </a:r>
            <a:r>
              <a:rPr lang="en-US" sz="700" b="0" i="0" dirty="0">
                <a:solidFill>
                  <a:srgbClr val="262626"/>
                </a:solidFill>
                <a:latin typeface="Open Sans"/>
                <a:ea typeface="Open Sans"/>
                <a:cs typeface="Open Sans"/>
                <a:sym typeface="Open Sans"/>
              </a:rPr>
              <a:t>United States only.</a:t>
            </a:r>
          </a:p>
          <a:p>
            <a:pPr marL="0" marR="0" lvl="0" indent="0" algn="l" rtl="0">
              <a:lnSpc>
                <a:spcPct val="100000"/>
              </a:lnSpc>
              <a:spcBef>
                <a:spcPts val="400"/>
              </a:spcBef>
              <a:spcAft>
                <a:spcPts val="0"/>
              </a:spcAft>
              <a:buNone/>
            </a:pPr>
            <a:r>
              <a:rPr lang="en-US" sz="700" dirty="0">
                <a:solidFill>
                  <a:srgbClr val="262626"/>
                </a:solidFill>
                <a:latin typeface="Open Sans"/>
                <a:ea typeface="Open Sans"/>
                <a:cs typeface="Open Sans"/>
                <a:sym typeface="Open Sans"/>
              </a:rPr>
              <a:t>2: United States,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States,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under certain U.S. travel advisories as long as the member has provided ten (10) day notice.</a:t>
            </a:r>
          </a:p>
          <a:p>
            <a:pPr marL="0" marR="0" lvl="0" indent="0" algn="l" rtl="0">
              <a:lnSpc>
                <a:spcPct val="100000"/>
              </a:lnSpc>
              <a:spcBef>
                <a:spcPts val="400"/>
              </a:spcBef>
              <a:spcAft>
                <a:spcPts val="0"/>
              </a:spcAft>
              <a:buNone/>
            </a:pPr>
            <a:r>
              <a:rPr lang="en-US" sz="700" b="0" i="0" dirty="0">
                <a:solidFill>
                  <a:srgbClr val="222222"/>
                </a:solidFill>
                <a:latin typeface="Open Sans"/>
                <a:ea typeface="Open Sans"/>
                <a:cs typeface="Open Sans"/>
                <a:sym typeface="Open Sans"/>
              </a:rPr>
              <a:t>For additional information and disclosures about MASA plans, visit: </a:t>
            </a:r>
            <a:r>
              <a:rPr lang="en-US" sz="700" b="0" i="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https://info.masamts.com/masa-mts-disclaimers</a:t>
            </a:r>
            <a:endParaRPr lang="en-US" sz="700" b="0" i="0" dirty="0">
              <a:solidFill>
                <a:srgbClr val="262626"/>
              </a:solidFill>
              <a:latin typeface="Open Sans"/>
              <a:ea typeface="Open Sans"/>
              <a:cs typeface="Open Sans"/>
              <a:sym typeface="Open Sans"/>
            </a:endParaRPr>
          </a:p>
        </p:txBody>
      </p:sp>
      <p:sp>
        <p:nvSpPr>
          <p:cNvPr id="165" name="Google Shape;165;p24"/>
          <p:cNvSpPr txBox="1"/>
          <p:nvPr/>
        </p:nvSpPr>
        <p:spPr>
          <a:xfrm>
            <a:off x="9057947" y="996136"/>
            <a:ext cx="2256900" cy="523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300" b="1" dirty="0">
                <a:solidFill>
                  <a:srgbClr val="230871"/>
                </a:solidFill>
                <a:latin typeface="Poppins"/>
                <a:ea typeface="Poppins"/>
                <a:cs typeface="Poppins"/>
                <a:sym typeface="Poppins"/>
              </a:rPr>
              <a:t>Companies with situs in the following states:</a:t>
            </a:r>
            <a:endParaRPr sz="1300" dirty="0">
              <a:solidFill>
                <a:srgbClr val="230871"/>
              </a:solidFill>
            </a:endParaRPr>
          </a:p>
        </p:txBody>
      </p:sp>
      <p:sp>
        <p:nvSpPr>
          <p:cNvPr id="166" name="Google Shape;166;p24"/>
          <p:cNvSpPr txBox="1"/>
          <p:nvPr/>
        </p:nvSpPr>
        <p:spPr>
          <a:xfrm>
            <a:off x="9064551" y="1517467"/>
            <a:ext cx="1151400" cy="17595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Alabama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Arizona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Arkansas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California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Colorado</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Connecticut</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Georgia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Hawaii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Idaho</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Illinois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Indiana</a:t>
            </a:r>
            <a:endParaRPr sz="800" dirty="0">
              <a:latin typeface="Open Sans"/>
              <a:ea typeface="Open Sans"/>
              <a:cs typeface="Open Sans"/>
              <a:sym typeface="Open Sans"/>
            </a:endParaRPr>
          </a:p>
        </p:txBody>
      </p:sp>
      <p:sp>
        <p:nvSpPr>
          <p:cNvPr id="167" name="Google Shape;167;p24"/>
          <p:cNvSpPr txBox="1"/>
          <p:nvPr/>
        </p:nvSpPr>
        <p:spPr>
          <a:xfrm>
            <a:off x="10138389" y="1517467"/>
            <a:ext cx="996000" cy="175950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Kansas </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Louisiana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Maine</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Michigan</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Minnesota</a:t>
            </a: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Mississippi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Missouri</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Nebraska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Nevada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North Carolina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Ohio</a:t>
            </a:r>
            <a:endParaRPr sz="800" dirty="0">
              <a:latin typeface="Open Sans"/>
              <a:ea typeface="Open Sans"/>
              <a:cs typeface="Open Sans"/>
              <a:sym typeface="Open Sans"/>
            </a:endParaRPr>
          </a:p>
        </p:txBody>
      </p:sp>
      <p:sp>
        <p:nvSpPr>
          <p:cNvPr id="168" name="Google Shape;168;p24"/>
          <p:cNvSpPr txBox="1"/>
          <p:nvPr/>
        </p:nvSpPr>
        <p:spPr>
          <a:xfrm>
            <a:off x="11056850" y="1517467"/>
            <a:ext cx="832200" cy="1635904"/>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Oklahoma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Oregon</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Rhode Island</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South Dakota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Tennessee</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Texas</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Utah</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Vermont</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Virginia</a:t>
            </a:r>
            <a:endParaRPr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Wisconsin</a:t>
            </a:r>
          </a:p>
          <a:p>
            <a:pPr marL="0" marR="0" lvl="0" indent="0" algn="l" rtl="0">
              <a:lnSpc>
                <a:spcPct val="114000"/>
              </a:lnSpc>
              <a:spcBef>
                <a:spcPts val="0"/>
              </a:spcBef>
              <a:spcAft>
                <a:spcPts val="0"/>
              </a:spcAft>
              <a:buNone/>
            </a:pPr>
            <a:r>
              <a:rPr lang="en" sz="800" dirty="0">
                <a:solidFill>
                  <a:srgbClr val="262626"/>
                </a:solidFill>
                <a:latin typeface="Open Sans"/>
                <a:ea typeface="Open Sans"/>
                <a:cs typeface="Open Sans"/>
                <a:sym typeface="Open Sans"/>
              </a:rPr>
              <a:t>Wyoming</a:t>
            </a:r>
            <a:endParaRPr sz="800" dirty="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48640" y="465510"/>
            <a:ext cx="10515600" cy="731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dirty="0">
                <a:solidFill>
                  <a:srgbClr val="230871"/>
                </a:solidFill>
                <a:latin typeface="Poppins"/>
                <a:ea typeface="Poppins"/>
                <a:cs typeface="Poppins"/>
                <a:sym typeface="Poppins"/>
              </a:rPr>
              <a:t>Insurance benefit offerings</a:t>
            </a:r>
            <a:endParaRPr sz="2800" b="1" dirty="0">
              <a:solidFill>
                <a:srgbClr val="230871"/>
              </a:solidFill>
              <a:latin typeface="Poppins"/>
              <a:ea typeface="Poppins"/>
              <a:cs typeface="Poppins"/>
              <a:sym typeface="Poppins"/>
            </a:endParaRPr>
          </a:p>
        </p:txBody>
      </p:sp>
      <p:sp>
        <p:nvSpPr>
          <p:cNvPr id="162" name="Google Shape;162;p24"/>
          <p:cNvSpPr txBox="1"/>
          <p:nvPr/>
        </p:nvSpPr>
        <p:spPr>
          <a:xfrm>
            <a:off x="8926413" y="2270650"/>
            <a:ext cx="2824500" cy="151515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 sz="700" dirty="0">
                <a:solidFill>
                  <a:srgbClr val="262626"/>
                </a:solidFill>
                <a:latin typeface="Open Sans"/>
                <a:ea typeface="Open Sans"/>
                <a:cs typeface="Open Sans"/>
                <a:sym typeface="Open Sans"/>
              </a:rPr>
              <a:t>1: </a:t>
            </a:r>
            <a:r>
              <a:rPr lang="en-US" sz="700" b="0" i="0" dirty="0">
                <a:solidFill>
                  <a:srgbClr val="262626"/>
                </a:solidFill>
                <a:latin typeface="Open Sans"/>
                <a:ea typeface="Open Sans"/>
                <a:cs typeface="Open Sans"/>
                <a:sym typeface="Open Sans"/>
              </a:rPr>
              <a:t>United States only.</a:t>
            </a:r>
          </a:p>
          <a:p>
            <a:pPr marL="0" marR="0" lvl="0" indent="0" algn="l" rtl="0">
              <a:lnSpc>
                <a:spcPct val="100000"/>
              </a:lnSpc>
              <a:spcBef>
                <a:spcPts val="400"/>
              </a:spcBef>
              <a:spcAft>
                <a:spcPts val="0"/>
              </a:spcAft>
              <a:buNone/>
            </a:pPr>
            <a:r>
              <a:rPr lang="en-US" sz="700" dirty="0">
                <a:solidFill>
                  <a:srgbClr val="262626"/>
                </a:solidFill>
                <a:latin typeface="Open Sans"/>
                <a:ea typeface="Open Sans"/>
                <a:cs typeface="Open Sans"/>
                <a:sym typeface="Open Sans"/>
              </a:rPr>
              <a:t>2: United States,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States,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under certain U.S. travel advisories as long as the member has provided ten (10) day notice.</a:t>
            </a:r>
          </a:p>
          <a:p>
            <a:pPr marL="0" marR="0" lvl="0" indent="0" algn="l" rtl="0">
              <a:lnSpc>
                <a:spcPct val="100000"/>
              </a:lnSpc>
              <a:spcBef>
                <a:spcPts val="400"/>
              </a:spcBef>
              <a:spcAft>
                <a:spcPts val="0"/>
              </a:spcAft>
              <a:buNone/>
            </a:pPr>
            <a:r>
              <a:rPr lang="en-US" sz="700" b="0" i="0" dirty="0">
                <a:solidFill>
                  <a:srgbClr val="222222"/>
                </a:solidFill>
                <a:latin typeface="Open Sans"/>
                <a:ea typeface="Open Sans"/>
                <a:cs typeface="Open Sans"/>
                <a:sym typeface="Open Sans"/>
              </a:rPr>
              <a:t>For additional information and disclosures about MASA plans, visit: </a:t>
            </a:r>
            <a:r>
              <a:rPr lang="en-US" sz="700" b="0" i="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https://info.masamts.com/masa-mts-disclaimers</a:t>
            </a:r>
            <a:endParaRPr lang="en-US" sz="700" b="0" i="0" dirty="0">
              <a:solidFill>
                <a:srgbClr val="262626"/>
              </a:solidFill>
              <a:latin typeface="Open Sans"/>
              <a:ea typeface="Open Sans"/>
              <a:cs typeface="Open Sans"/>
              <a:sym typeface="Open Sans"/>
            </a:endParaRPr>
          </a:p>
        </p:txBody>
      </p:sp>
      <p:sp>
        <p:nvSpPr>
          <p:cNvPr id="165" name="Google Shape;165;p24"/>
          <p:cNvSpPr txBox="1"/>
          <p:nvPr/>
        </p:nvSpPr>
        <p:spPr>
          <a:xfrm>
            <a:off x="8926413" y="938557"/>
            <a:ext cx="2256900" cy="5167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300" b="1" dirty="0">
                <a:solidFill>
                  <a:srgbClr val="230871"/>
                </a:solidFill>
                <a:latin typeface="Poppins"/>
                <a:ea typeface="Poppins"/>
                <a:cs typeface="Poppins"/>
                <a:sym typeface="Poppins"/>
              </a:rPr>
              <a:t>Companies with situs in the following states:</a:t>
            </a:r>
            <a:endParaRPr sz="1300" dirty="0">
              <a:solidFill>
                <a:srgbClr val="230871"/>
              </a:solidFill>
            </a:endParaRPr>
          </a:p>
        </p:txBody>
      </p:sp>
      <p:sp>
        <p:nvSpPr>
          <p:cNvPr id="2" name="Google Shape;264;p25">
            <a:extLst>
              <a:ext uri="{FF2B5EF4-FFF2-40B4-BE49-F238E27FC236}">
                <a16:creationId xmlns:a16="http://schemas.microsoft.com/office/drawing/2014/main" id="{464F9F47-186E-4C5B-8CD3-EC4803E579D2}"/>
              </a:ext>
            </a:extLst>
          </p:cNvPr>
          <p:cNvSpPr txBox="1"/>
          <p:nvPr/>
        </p:nvSpPr>
        <p:spPr>
          <a:xfrm>
            <a:off x="8926416" y="1462669"/>
            <a:ext cx="1151400" cy="628698"/>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US" sz="800" dirty="0">
                <a:solidFill>
                  <a:srgbClr val="000000"/>
                </a:solidFill>
                <a:latin typeface="Open Sans"/>
                <a:ea typeface="Open Sans"/>
                <a:cs typeface="Open Sans"/>
                <a:sym typeface="Open Sans"/>
              </a:rPr>
              <a:t>Iowa</a:t>
            </a:r>
            <a:endParaRPr lang="en-US"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US" sz="800" dirty="0">
                <a:solidFill>
                  <a:srgbClr val="000000"/>
                </a:solidFill>
                <a:latin typeface="Open Sans"/>
                <a:ea typeface="Open Sans"/>
                <a:cs typeface="Open Sans"/>
                <a:sym typeface="Open Sans"/>
              </a:rPr>
              <a:t>Kentucky</a:t>
            </a:r>
            <a:endParaRPr lang="en-US"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US" sz="800" dirty="0">
                <a:solidFill>
                  <a:srgbClr val="000000"/>
                </a:solidFill>
                <a:latin typeface="Open Sans"/>
                <a:ea typeface="Open Sans"/>
                <a:cs typeface="Open Sans"/>
                <a:sym typeface="Open Sans"/>
              </a:rPr>
              <a:t>Maryland</a:t>
            </a:r>
            <a:endParaRPr lang="en-US" sz="800" dirty="0">
              <a:latin typeface="Open Sans"/>
              <a:ea typeface="Open Sans"/>
              <a:cs typeface="Open Sans"/>
              <a:sym typeface="Open Sans"/>
            </a:endParaRPr>
          </a:p>
        </p:txBody>
      </p:sp>
      <p:sp>
        <p:nvSpPr>
          <p:cNvPr id="3" name="Google Shape;265;p25">
            <a:extLst>
              <a:ext uri="{FF2B5EF4-FFF2-40B4-BE49-F238E27FC236}">
                <a16:creationId xmlns:a16="http://schemas.microsoft.com/office/drawing/2014/main" id="{1303EC11-FEEA-657F-806B-FB65ECC37317}"/>
              </a:ext>
            </a:extLst>
          </p:cNvPr>
          <p:cNvSpPr txBox="1"/>
          <p:nvPr/>
        </p:nvSpPr>
        <p:spPr>
          <a:xfrm>
            <a:off x="9930529" y="1462669"/>
            <a:ext cx="996000" cy="490041"/>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None/>
            </a:pPr>
            <a:r>
              <a:rPr lang="en-US" sz="800" dirty="0">
                <a:solidFill>
                  <a:srgbClr val="000000"/>
                </a:solidFill>
                <a:latin typeface="Open Sans"/>
                <a:ea typeface="Open Sans"/>
                <a:cs typeface="Open Sans"/>
                <a:sym typeface="Open Sans"/>
              </a:rPr>
              <a:t>South Carolina</a:t>
            </a:r>
            <a:endParaRPr lang="en-US" sz="800" dirty="0">
              <a:latin typeface="Open Sans"/>
              <a:ea typeface="Open Sans"/>
              <a:cs typeface="Open Sans"/>
              <a:sym typeface="Open Sans"/>
            </a:endParaRPr>
          </a:p>
          <a:p>
            <a:pPr marL="0" marR="0" lvl="0" indent="0" algn="l" rtl="0">
              <a:lnSpc>
                <a:spcPct val="114000"/>
              </a:lnSpc>
              <a:spcBef>
                <a:spcPts val="0"/>
              </a:spcBef>
              <a:spcAft>
                <a:spcPts val="0"/>
              </a:spcAft>
              <a:buNone/>
            </a:pPr>
            <a:r>
              <a:rPr lang="en-US" sz="800" dirty="0">
                <a:solidFill>
                  <a:srgbClr val="000000"/>
                </a:solidFill>
                <a:latin typeface="Open Sans"/>
                <a:ea typeface="Open Sans"/>
                <a:cs typeface="Open Sans"/>
                <a:sym typeface="Open Sans"/>
              </a:rPr>
              <a:t>West Virginia</a:t>
            </a:r>
            <a:endParaRPr lang="en-US" sz="800" dirty="0">
              <a:latin typeface="Open Sans"/>
              <a:ea typeface="Open Sans"/>
              <a:cs typeface="Open Sans"/>
              <a:sym typeface="Open Sans"/>
            </a:endParaRPr>
          </a:p>
        </p:txBody>
      </p:sp>
      <p:graphicFrame>
        <p:nvGraphicFramePr>
          <p:cNvPr id="4" name="Google Shape;169;p24">
            <a:extLst>
              <a:ext uri="{FF2B5EF4-FFF2-40B4-BE49-F238E27FC236}">
                <a16:creationId xmlns:a16="http://schemas.microsoft.com/office/drawing/2014/main" id="{FDC07EDD-12E6-5042-6BFE-4F30F79E4F2D}"/>
              </a:ext>
            </a:extLst>
          </p:cNvPr>
          <p:cNvGraphicFramePr>
            <a:graphicFrameLocks/>
          </p:cNvGraphicFramePr>
          <p:nvPr>
            <p:extLst>
              <p:ext uri="{D42A27DB-BD31-4B8C-83A1-F6EECF244321}">
                <p14:modId xmlns:p14="http://schemas.microsoft.com/office/powerpoint/2010/main" val="2494638069"/>
              </p:ext>
            </p:extLst>
          </p:nvPr>
        </p:nvGraphicFramePr>
        <p:xfrm>
          <a:off x="549600" y="977801"/>
          <a:ext cx="7994525" cy="5273040"/>
        </p:xfrm>
        <a:graphic>
          <a:graphicData uri="http://schemas.openxmlformats.org/drawingml/2006/table">
            <a:tbl>
              <a:tblPr bandRow="1">
                <a:tableStyleId>{8EC20E35-A176-4012-BC5E-935CFFF8708E}</a:tableStyleId>
              </a:tblPr>
              <a:tblGrid>
                <a:gridCol w="2169272">
                  <a:extLst>
                    <a:ext uri="{9D8B030D-6E8A-4147-A177-3AD203B41FA5}">
                      <a16:colId xmlns:a16="http://schemas.microsoft.com/office/drawing/2014/main" val="20000"/>
                    </a:ext>
                  </a:extLst>
                </a:gridCol>
                <a:gridCol w="832179">
                  <a:extLst>
                    <a:ext uri="{9D8B030D-6E8A-4147-A177-3AD203B41FA5}">
                      <a16:colId xmlns:a16="http://schemas.microsoft.com/office/drawing/2014/main" val="20001"/>
                    </a:ext>
                  </a:extLst>
                </a:gridCol>
                <a:gridCol w="832179">
                  <a:extLst>
                    <a:ext uri="{9D8B030D-6E8A-4147-A177-3AD203B41FA5}">
                      <a16:colId xmlns:a16="http://schemas.microsoft.com/office/drawing/2014/main" val="20002"/>
                    </a:ext>
                  </a:extLst>
                </a:gridCol>
                <a:gridCol w="832179">
                  <a:extLst>
                    <a:ext uri="{9D8B030D-6E8A-4147-A177-3AD203B41FA5}">
                      <a16:colId xmlns:a16="http://schemas.microsoft.com/office/drawing/2014/main" val="20003"/>
                    </a:ext>
                  </a:extLst>
                </a:gridCol>
                <a:gridCol w="832179">
                  <a:extLst>
                    <a:ext uri="{9D8B030D-6E8A-4147-A177-3AD203B41FA5}">
                      <a16:colId xmlns:a16="http://schemas.microsoft.com/office/drawing/2014/main" val="2044993019"/>
                    </a:ext>
                  </a:extLst>
                </a:gridCol>
                <a:gridCol w="832179">
                  <a:extLst>
                    <a:ext uri="{9D8B030D-6E8A-4147-A177-3AD203B41FA5}">
                      <a16:colId xmlns:a16="http://schemas.microsoft.com/office/drawing/2014/main" val="2875780161"/>
                    </a:ext>
                  </a:extLst>
                </a:gridCol>
                <a:gridCol w="832179">
                  <a:extLst>
                    <a:ext uri="{9D8B030D-6E8A-4147-A177-3AD203B41FA5}">
                      <a16:colId xmlns:a16="http://schemas.microsoft.com/office/drawing/2014/main" val="2917158409"/>
                    </a:ext>
                  </a:extLst>
                </a:gridCol>
                <a:gridCol w="832179">
                  <a:extLst>
                    <a:ext uri="{9D8B030D-6E8A-4147-A177-3AD203B41FA5}">
                      <a16:colId xmlns:a16="http://schemas.microsoft.com/office/drawing/2014/main" val="3190505676"/>
                    </a:ext>
                  </a:extLst>
                </a:gridCol>
              </a:tblGrid>
              <a:tr h="365760">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900" b="1" u="none" strike="noStrike" cap="none" dirty="0">
                          <a:solidFill>
                            <a:srgbClr val="FFFFFF"/>
                          </a:solidFill>
                          <a:latin typeface="Poppins" pitchFamily="2" charset="77"/>
                          <a:ea typeface="Poppins"/>
                          <a:cs typeface="Poppins" pitchFamily="2" charset="77"/>
                          <a:sym typeface="Poppins"/>
                        </a:rPr>
                        <a:t>Indemnity Gold</a:t>
                      </a:r>
                      <a:endParaRPr lang="en-US"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$250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$15,000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$10,000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$15,000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$750 - $7,500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600" b="0" u="none" strike="noStrike" cap="none" baseline="0" dirty="0">
                          <a:solidFill>
                            <a:srgbClr val="343433"/>
                          </a:solidFill>
                          <a:latin typeface="Open Sans"/>
                          <a:ea typeface="Open Sans"/>
                          <a:cs typeface="Open Sans"/>
                          <a:sym typeface="Open Sans"/>
                        </a:rPr>
                        <a:t>max per claim &amp; type</a:t>
                      </a:r>
                      <a:endParaRPr lang="en-US" sz="6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to Hopital Near Home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7472">
                <a:tc>
                  <a:txBody>
                    <a:bodyPr/>
                    <a:lstStyle/>
                    <a:p>
                      <a:pPr marL="0" lvl="0" indent="0" algn="l" rtl="0" fontAlgn="ctr">
                        <a:spcBef>
                          <a:spcPts val="0"/>
                        </a:spcBef>
                        <a:spcAft>
                          <a:spcPts val="0"/>
                        </a:spcAft>
                        <a:buClr>
                          <a:schemeClr val="dk1"/>
                        </a:buClr>
                        <a:buFont typeface="Arial"/>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7472">
                <a:tc>
                  <a:txBody>
                    <a:bodyPr/>
                    <a:lstStyle/>
                    <a:p>
                      <a:pPr marL="0" marR="0" lvl="0" indent="0" algn="l" rtl="0" fontAlgn="ctr">
                        <a:spcBef>
                          <a:spcPts val="0"/>
                        </a:spcBef>
                        <a:spcAft>
                          <a:spcPts val="0"/>
                        </a:spcAft>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9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&amp; Organ Recipient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11576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45195" y="293764"/>
            <a:ext cx="10515600" cy="731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Alaska</a:t>
            </a:r>
          </a:p>
        </p:txBody>
      </p:sp>
      <p:sp>
        <p:nvSpPr>
          <p:cNvPr id="162" name="Google Shape;162;p24"/>
          <p:cNvSpPr txBox="1"/>
          <p:nvPr/>
        </p:nvSpPr>
        <p:spPr>
          <a:xfrm>
            <a:off x="8815686" y="1084012"/>
            <a:ext cx="2824500" cy="153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 sz="700" dirty="0">
                <a:solidFill>
                  <a:srgbClr val="262626"/>
                </a:solidFill>
                <a:latin typeface="Open Sans"/>
                <a:ea typeface="Open Sans"/>
                <a:cs typeface="Open Sans"/>
                <a:sym typeface="Open Sans"/>
              </a:rPr>
              <a:t>1: </a:t>
            </a:r>
            <a:r>
              <a:rPr lang="en-US" sz="700" b="0" i="0" dirty="0">
                <a:solidFill>
                  <a:srgbClr val="262626"/>
                </a:solidFill>
                <a:latin typeface="Open Sans"/>
                <a:ea typeface="Open Sans"/>
                <a:cs typeface="Open Sans"/>
                <a:sym typeface="Open Sans"/>
              </a:rPr>
              <a:t>United States only.</a:t>
            </a:r>
          </a:p>
          <a:p>
            <a:pPr marL="0" marR="0" lvl="0" indent="0" algn="l" rtl="0">
              <a:lnSpc>
                <a:spcPct val="100000"/>
              </a:lnSpc>
              <a:spcBef>
                <a:spcPts val="400"/>
              </a:spcBef>
              <a:spcAft>
                <a:spcPts val="0"/>
              </a:spcAft>
              <a:buNone/>
            </a:pPr>
            <a:r>
              <a:rPr lang="en-US" sz="700" dirty="0">
                <a:solidFill>
                  <a:srgbClr val="262626"/>
                </a:solidFill>
                <a:latin typeface="Open Sans"/>
                <a:ea typeface="Open Sans"/>
                <a:cs typeface="Open Sans"/>
                <a:sym typeface="Open Sans"/>
              </a:rPr>
              <a:t>2: United States,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States,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under certain U.S. travel advisories as long as the member has provided ten (10) day notice.</a:t>
            </a:r>
          </a:p>
          <a:p>
            <a:pPr marL="0" marR="0" lvl="0" indent="0" algn="l" rtl="0">
              <a:lnSpc>
                <a:spcPct val="100000"/>
              </a:lnSpc>
              <a:spcBef>
                <a:spcPts val="400"/>
              </a:spcBef>
              <a:spcAft>
                <a:spcPts val="0"/>
              </a:spcAft>
              <a:buNone/>
            </a:pPr>
            <a:r>
              <a:rPr lang="en-US" sz="700" b="0" i="0" dirty="0">
                <a:solidFill>
                  <a:srgbClr val="222222"/>
                </a:solidFill>
                <a:latin typeface="Open Sans"/>
                <a:ea typeface="Open Sans"/>
                <a:cs typeface="Open Sans"/>
                <a:sym typeface="Open Sans"/>
              </a:rPr>
              <a:t>For additional information and disclosures about MASA plans, visit: </a:t>
            </a:r>
            <a:r>
              <a:rPr lang="en-US" sz="700" b="0" i="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https://info.masamts.com/masa-mts-disclaimers</a:t>
            </a:r>
            <a:endParaRPr lang="en-US" sz="700" b="0" i="0" dirty="0">
              <a:solidFill>
                <a:srgbClr val="262626"/>
              </a:solidFill>
              <a:latin typeface="Open Sans"/>
              <a:ea typeface="Open Sans"/>
              <a:cs typeface="Open Sans"/>
              <a:sym typeface="Open Sans"/>
            </a:endParaRPr>
          </a:p>
        </p:txBody>
      </p:sp>
      <p:graphicFrame>
        <p:nvGraphicFramePr>
          <p:cNvPr id="2" name="Google Shape;169;p24">
            <a:extLst>
              <a:ext uri="{FF2B5EF4-FFF2-40B4-BE49-F238E27FC236}">
                <a16:creationId xmlns:a16="http://schemas.microsoft.com/office/drawing/2014/main" id="{41F961C4-436B-02B0-C486-EC9CF78A36E4}"/>
              </a:ext>
            </a:extLst>
          </p:cNvPr>
          <p:cNvGraphicFramePr>
            <a:graphicFrameLocks/>
          </p:cNvGraphicFramePr>
          <p:nvPr>
            <p:extLst>
              <p:ext uri="{D42A27DB-BD31-4B8C-83A1-F6EECF244321}">
                <p14:modId xmlns:p14="http://schemas.microsoft.com/office/powerpoint/2010/main" val="1132337218"/>
              </p:ext>
            </p:extLst>
          </p:nvPr>
        </p:nvGraphicFramePr>
        <p:xfrm>
          <a:off x="549600" y="1097415"/>
          <a:ext cx="7994525" cy="5273040"/>
        </p:xfrm>
        <a:graphic>
          <a:graphicData uri="http://schemas.openxmlformats.org/drawingml/2006/table">
            <a:tbl>
              <a:tblPr bandRow="1">
                <a:tableStyleId>{8EC20E35-A176-4012-BC5E-935CFFF8708E}</a:tableStyleId>
              </a:tblPr>
              <a:tblGrid>
                <a:gridCol w="2169272">
                  <a:extLst>
                    <a:ext uri="{9D8B030D-6E8A-4147-A177-3AD203B41FA5}">
                      <a16:colId xmlns:a16="http://schemas.microsoft.com/office/drawing/2014/main" val="20000"/>
                    </a:ext>
                  </a:extLst>
                </a:gridCol>
                <a:gridCol w="832179">
                  <a:extLst>
                    <a:ext uri="{9D8B030D-6E8A-4147-A177-3AD203B41FA5}">
                      <a16:colId xmlns:a16="http://schemas.microsoft.com/office/drawing/2014/main" val="20001"/>
                    </a:ext>
                  </a:extLst>
                </a:gridCol>
                <a:gridCol w="832179">
                  <a:extLst>
                    <a:ext uri="{9D8B030D-6E8A-4147-A177-3AD203B41FA5}">
                      <a16:colId xmlns:a16="http://schemas.microsoft.com/office/drawing/2014/main" val="20002"/>
                    </a:ext>
                  </a:extLst>
                </a:gridCol>
                <a:gridCol w="832179">
                  <a:extLst>
                    <a:ext uri="{9D8B030D-6E8A-4147-A177-3AD203B41FA5}">
                      <a16:colId xmlns:a16="http://schemas.microsoft.com/office/drawing/2014/main" val="20003"/>
                    </a:ext>
                  </a:extLst>
                </a:gridCol>
                <a:gridCol w="832179">
                  <a:extLst>
                    <a:ext uri="{9D8B030D-6E8A-4147-A177-3AD203B41FA5}">
                      <a16:colId xmlns:a16="http://schemas.microsoft.com/office/drawing/2014/main" val="2044993019"/>
                    </a:ext>
                  </a:extLst>
                </a:gridCol>
                <a:gridCol w="832179">
                  <a:extLst>
                    <a:ext uri="{9D8B030D-6E8A-4147-A177-3AD203B41FA5}">
                      <a16:colId xmlns:a16="http://schemas.microsoft.com/office/drawing/2014/main" val="2875780161"/>
                    </a:ext>
                  </a:extLst>
                </a:gridCol>
                <a:gridCol w="832179">
                  <a:extLst>
                    <a:ext uri="{9D8B030D-6E8A-4147-A177-3AD203B41FA5}">
                      <a16:colId xmlns:a16="http://schemas.microsoft.com/office/drawing/2014/main" val="2917158409"/>
                    </a:ext>
                  </a:extLst>
                </a:gridCol>
                <a:gridCol w="832179">
                  <a:extLst>
                    <a:ext uri="{9D8B030D-6E8A-4147-A177-3AD203B41FA5}">
                      <a16:colId xmlns:a16="http://schemas.microsoft.com/office/drawing/2014/main" val="3190505676"/>
                    </a:ext>
                  </a:extLst>
                </a:gridCol>
              </a:tblGrid>
              <a:tr h="365760">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Emergent Gold</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900" b="1" u="none" strike="noStrike" cap="none" dirty="0">
                          <a:solidFill>
                            <a:srgbClr val="FFFFFF"/>
                          </a:solidFill>
                          <a:latin typeface="Poppins" pitchFamily="2" charset="77"/>
                          <a:ea typeface="Poppins"/>
                          <a:cs typeface="Poppins" pitchFamily="2" charset="77"/>
                          <a:sym typeface="Poppins"/>
                        </a:rPr>
                        <a:t>Indemnity Gold</a:t>
                      </a:r>
                      <a:endParaRPr lang="en-US"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$250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$15,000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$10,000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$15,000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$750 - $7,500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600" b="0" u="none" strike="noStrike" cap="none" baseline="0" dirty="0">
                          <a:solidFill>
                            <a:srgbClr val="343433"/>
                          </a:solidFill>
                          <a:latin typeface="Open Sans"/>
                          <a:ea typeface="Open Sans"/>
                          <a:cs typeface="Open Sans"/>
                          <a:sym typeface="Open Sans"/>
                        </a:rPr>
                        <a:t>max per claim &amp; type</a:t>
                      </a:r>
                      <a:endParaRPr lang="en-US" sz="6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to Hopital Near Home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7472">
                <a:tc>
                  <a:txBody>
                    <a:bodyPr/>
                    <a:lstStyle/>
                    <a:p>
                      <a:pPr marL="0" lvl="0" indent="0" algn="l" rtl="0" fontAlgn="ctr">
                        <a:spcBef>
                          <a:spcPts val="0"/>
                        </a:spcBef>
                        <a:spcAft>
                          <a:spcPts val="0"/>
                        </a:spcAft>
                        <a:buClr>
                          <a:schemeClr val="dk1"/>
                        </a:buClr>
                        <a:buFont typeface="Arial"/>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7472">
                <a:tc>
                  <a:txBody>
                    <a:bodyPr/>
                    <a:lstStyle/>
                    <a:p>
                      <a:pPr marL="0" marR="0" lvl="0" indent="0" algn="l" rtl="0" fontAlgn="ctr">
                        <a:spcBef>
                          <a:spcPts val="0"/>
                        </a:spcBef>
                        <a:spcAft>
                          <a:spcPts val="0"/>
                        </a:spcAft>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9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&amp; Organ Recipient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62970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48640" y="330965"/>
            <a:ext cx="10515600" cy="731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Insurance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Delaware</a:t>
            </a:r>
          </a:p>
        </p:txBody>
      </p:sp>
      <p:sp>
        <p:nvSpPr>
          <p:cNvPr id="162" name="Google Shape;162;p24"/>
          <p:cNvSpPr txBox="1"/>
          <p:nvPr/>
        </p:nvSpPr>
        <p:spPr>
          <a:xfrm>
            <a:off x="8926418" y="1097415"/>
            <a:ext cx="2824500" cy="153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 sz="700" dirty="0">
                <a:solidFill>
                  <a:srgbClr val="262626"/>
                </a:solidFill>
                <a:latin typeface="Open Sans"/>
                <a:ea typeface="Open Sans"/>
                <a:cs typeface="Open Sans"/>
                <a:sym typeface="Open Sans"/>
              </a:rPr>
              <a:t>1: </a:t>
            </a:r>
            <a:r>
              <a:rPr lang="en-US" sz="700" b="0" i="0" dirty="0">
                <a:solidFill>
                  <a:srgbClr val="262626"/>
                </a:solidFill>
                <a:latin typeface="Open Sans"/>
                <a:ea typeface="Open Sans"/>
                <a:cs typeface="Open Sans"/>
                <a:sym typeface="Open Sans"/>
              </a:rPr>
              <a:t>United States only.</a:t>
            </a:r>
          </a:p>
          <a:p>
            <a:pPr marL="0" marR="0" lvl="0" indent="0" algn="l" rtl="0">
              <a:lnSpc>
                <a:spcPct val="100000"/>
              </a:lnSpc>
              <a:spcBef>
                <a:spcPts val="400"/>
              </a:spcBef>
              <a:spcAft>
                <a:spcPts val="0"/>
              </a:spcAft>
              <a:buNone/>
            </a:pPr>
            <a:r>
              <a:rPr lang="en-US" sz="700" dirty="0">
                <a:solidFill>
                  <a:srgbClr val="262626"/>
                </a:solidFill>
                <a:latin typeface="Open Sans"/>
                <a:ea typeface="Open Sans"/>
                <a:cs typeface="Open Sans"/>
                <a:sym typeface="Open Sans"/>
              </a:rPr>
              <a:t>2: United States,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States,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under certain U.S. travel advisories as long as the member has provided ten (10) day notice.</a:t>
            </a:r>
          </a:p>
          <a:p>
            <a:pPr marL="0" marR="0" lvl="0" indent="0" algn="l" rtl="0">
              <a:lnSpc>
                <a:spcPct val="100000"/>
              </a:lnSpc>
              <a:spcBef>
                <a:spcPts val="400"/>
              </a:spcBef>
              <a:spcAft>
                <a:spcPts val="0"/>
              </a:spcAft>
              <a:buNone/>
            </a:pPr>
            <a:r>
              <a:rPr lang="en-US" sz="700" b="0" i="0" dirty="0">
                <a:solidFill>
                  <a:srgbClr val="222222"/>
                </a:solidFill>
                <a:latin typeface="Open Sans"/>
                <a:ea typeface="Open Sans"/>
                <a:cs typeface="Open Sans"/>
                <a:sym typeface="Open Sans"/>
              </a:rPr>
              <a:t>For additional information and disclosures about MASA plans, visit: </a:t>
            </a:r>
            <a:r>
              <a:rPr lang="en-US" sz="700" b="0" i="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https://info.masamts.com/masa-mts-disclaimers</a:t>
            </a:r>
            <a:endParaRPr lang="en-US" sz="700" b="0" i="0" dirty="0">
              <a:solidFill>
                <a:srgbClr val="262626"/>
              </a:solidFill>
              <a:latin typeface="Open Sans"/>
              <a:ea typeface="Open Sans"/>
              <a:cs typeface="Open Sans"/>
              <a:sym typeface="Open Sans"/>
            </a:endParaRPr>
          </a:p>
        </p:txBody>
      </p:sp>
      <p:graphicFrame>
        <p:nvGraphicFramePr>
          <p:cNvPr id="3" name="Google Shape;169;p24">
            <a:extLst>
              <a:ext uri="{FF2B5EF4-FFF2-40B4-BE49-F238E27FC236}">
                <a16:creationId xmlns:a16="http://schemas.microsoft.com/office/drawing/2014/main" id="{B3842170-9784-C9EA-5D9E-BF0484AA2732}"/>
              </a:ext>
            </a:extLst>
          </p:cNvPr>
          <p:cNvGraphicFramePr>
            <a:graphicFrameLocks/>
          </p:cNvGraphicFramePr>
          <p:nvPr>
            <p:extLst>
              <p:ext uri="{D42A27DB-BD31-4B8C-83A1-F6EECF244321}">
                <p14:modId xmlns:p14="http://schemas.microsoft.com/office/powerpoint/2010/main" val="2939360282"/>
              </p:ext>
            </p:extLst>
          </p:nvPr>
        </p:nvGraphicFramePr>
        <p:xfrm>
          <a:off x="549599" y="1077593"/>
          <a:ext cx="7841366" cy="5254752"/>
        </p:xfrm>
        <a:graphic>
          <a:graphicData uri="http://schemas.openxmlformats.org/drawingml/2006/table">
            <a:tbl>
              <a:tblPr bandRow="1">
                <a:tableStyleId>{8EC20E35-A176-4012-BC5E-935CFFF8708E}</a:tableStyleId>
              </a:tblPr>
              <a:tblGrid>
                <a:gridCol w="2374928">
                  <a:extLst>
                    <a:ext uri="{9D8B030D-6E8A-4147-A177-3AD203B41FA5}">
                      <a16:colId xmlns:a16="http://schemas.microsoft.com/office/drawing/2014/main" val="20000"/>
                    </a:ext>
                  </a:extLst>
                </a:gridCol>
                <a:gridCol w="911073">
                  <a:extLst>
                    <a:ext uri="{9D8B030D-6E8A-4147-A177-3AD203B41FA5}">
                      <a16:colId xmlns:a16="http://schemas.microsoft.com/office/drawing/2014/main" val="20001"/>
                    </a:ext>
                  </a:extLst>
                </a:gridCol>
                <a:gridCol w="911073">
                  <a:extLst>
                    <a:ext uri="{9D8B030D-6E8A-4147-A177-3AD203B41FA5}">
                      <a16:colId xmlns:a16="http://schemas.microsoft.com/office/drawing/2014/main" val="20002"/>
                    </a:ext>
                  </a:extLst>
                </a:gridCol>
                <a:gridCol w="911073">
                  <a:extLst>
                    <a:ext uri="{9D8B030D-6E8A-4147-A177-3AD203B41FA5}">
                      <a16:colId xmlns:a16="http://schemas.microsoft.com/office/drawing/2014/main" val="2044993019"/>
                    </a:ext>
                  </a:extLst>
                </a:gridCol>
                <a:gridCol w="911073">
                  <a:extLst>
                    <a:ext uri="{9D8B030D-6E8A-4147-A177-3AD203B41FA5}">
                      <a16:colId xmlns:a16="http://schemas.microsoft.com/office/drawing/2014/main" val="2875780161"/>
                    </a:ext>
                  </a:extLst>
                </a:gridCol>
                <a:gridCol w="911073">
                  <a:extLst>
                    <a:ext uri="{9D8B030D-6E8A-4147-A177-3AD203B41FA5}">
                      <a16:colId xmlns:a16="http://schemas.microsoft.com/office/drawing/2014/main" val="2917158409"/>
                    </a:ext>
                  </a:extLst>
                </a:gridCol>
                <a:gridCol w="911073">
                  <a:extLst>
                    <a:ext uri="{9D8B030D-6E8A-4147-A177-3AD203B41FA5}">
                      <a16:colId xmlns:a16="http://schemas.microsoft.com/office/drawing/2014/main" val="3190505676"/>
                    </a:ext>
                  </a:extLst>
                </a:gridCol>
              </a:tblGrid>
              <a:tr h="365760">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900" b="1" u="none" strike="noStrike" cap="none" dirty="0">
                          <a:solidFill>
                            <a:srgbClr val="FFFFFF"/>
                          </a:solidFill>
                          <a:latin typeface="Poppins" pitchFamily="2" charset="77"/>
                          <a:cs typeface="Poppins" pitchFamily="2" charset="77"/>
                          <a:sym typeface="Poppins"/>
                        </a:rPr>
                        <a:t>Emergent Gold</a:t>
                      </a: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Indemnity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900" b="1" u="none" strike="noStrike" cap="none" dirty="0">
                          <a:solidFill>
                            <a:srgbClr val="FFFFFF"/>
                          </a:solidFill>
                          <a:latin typeface="Poppins" pitchFamily="2" charset="77"/>
                          <a:cs typeface="Poppins" pitchFamily="2" charset="77"/>
                          <a:sym typeface="Poppins"/>
                        </a:rPr>
                        <a:t>Indemnity Gold</a:t>
                      </a:r>
                      <a:endParaRPr lang="en-US"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$250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$15,000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$10,000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endParaRPr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$15,000</a:t>
                      </a:r>
                      <a:r>
                        <a:rPr lang="en-US" sz="900" b="0" i="0" u="none" strike="noStrike" cap="none" baseline="30000"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2</a:t>
                      </a:r>
                    </a:p>
                    <a:p>
                      <a:pPr marL="0" marR="0" lvl="0" indent="0" algn="ctr" rtl="0">
                        <a:lnSpc>
                          <a:spcPct val="100000"/>
                        </a:lnSpc>
                        <a:spcBef>
                          <a:spcPts val="0"/>
                        </a:spcBef>
                        <a:spcAft>
                          <a:spcPts val="0"/>
                        </a:spcAft>
                        <a:buClr>
                          <a:srgbClr val="000000"/>
                        </a:buClr>
                        <a:buSzPts val="800"/>
                        <a:buFont typeface="Calibri"/>
                        <a:buNone/>
                      </a:pPr>
                      <a:r>
                        <a:rPr lang="en-US" sz="900" b="0" i="0" u="none" strike="noStrike" cap="none" dirty="0">
                          <a:solidFill>
                            <a:srgbClr val="343433"/>
                          </a:solidFill>
                          <a:latin typeface="Open Sans" panose="020B0606030504020204" pitchFamily="34" charset="0"/>
                          <a:ea typeface="Open Sans" panose="020B0606030504020204" pitchFamily="34" charset="0"/>
                          <a:cs typeface="Open Sans" panose="020B0606030504020204" pitchFamily="34" charset="0"/>
                          <a:sym typeface="Open Sans"/>
                        </a:rPr>
                        <a:t>Indemnity</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$750 - $7,500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600" b="0" u="none" strike="noStrike" cap="none" baseline="0" dirty="0">
                          <a:solidFill>
                            <a:srgbClr val="343433"/>
                          </a:solidFill>
                          <a:latin typeface="Open Sans"/>
                          <a:ea typeface="Open Sans"/>
                          <a:cs typeface="Open Sans"/>
                          <a:sym typeface="Open Sans"/>
                        </a:rPr>
                        <a:t>max per claim &amp; type</a:t>
                      </a:r>
                      <a:endParaRPr lang="en-US" sz="6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to Hopital Near Home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7472">
                <a:tc>
                  <a:txBody>
                    <a:bodyPr/>
                    <a:lstStyle/>
                    <a:p>
                      <a:pPr marL="0" lvl="0" indent="0" algn="l" rtl="0" fontAlgn="ctr">
                        <a:spcBef>
                          <a:spcPts val="0"/>
                        </a:spcBef>
                        <a:spcAft>
                          <a:spcPts val="0"/>
                        </a:spcAft>
                        <a:buClr>
                          <a:schemeClr val="dk1"/>
                        </a:buClr>
                        <a:buFont typeface="Arial"/>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7472">
                <a:tc>
                  <a:txBody>
                    <a:bodyPr/>
                    <a:lstStyle/>
                    <a:p>
                      <a:pPr marL="0" marR="0" lvl="0" indent="0" algn="l" rtl="0" fontAlgn="ctr">
                        <a:spcBef>
                          <a:spcPts val="0"/>
                        </a:spcBef>
                        <a:spcAft>
                          <a:spcPts val="0"/>
                        </a:spcAft>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9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&amp; Organ Recipient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7069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48639" y="605604"/>
            <a:ext cx="9359154" cy="108240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 sz="2800" b="1" dirty="0">
                <a:solidFill>
                  <a:srgbClr val="230871"/>
                </a:solidFill>
                <a:latin typeface="Poppins"/>
                <a:ea typeface="Poppins"/>
                <a:cs typeface="Poppins"/>
                <a:sym typeface="Poppins"/>
              </a:rPr>
              <a:t>Insurance benefit offerings </a:t>
            </a:r>
            <a:br>
              <a:rPr lang="en" sz="3600" b="1" dirty="0">
                <a:solidFill>
                  <a:srgbClr val="230871"/>
                </a:solidFill>
                <a:latin typeface="Poppins"/>
                <a:ea typeface="Poppins"/>
                <a:cs typeface="Poppins"/>
                <a:sym typeface="Poppins"/>
              </a:rPr>
            </a:br>
            <a:r>
              <a:rPr lang="en" sz="1800" b="1" dirty="0">
                <a:solidFill>
                  <a:srgbClr val="230871"/>
                </a:solidFill>
                <a:latin typeface="Poppins"/>
                <a:ea typeface="Poppins"/>
                <a:cs typeface="Poppins"/>
                <a:sym typeface="Poppins"/>
              </a:rPr>
              <a:t>for companies with situs in the District of Columbia, </a:t>
            </a:r>
            <a:br>
              <a:rPr lang="en" sz="1800" b="1" dirty="0">
                <a:solidFill>
                  <a:srgbClr val="230871"/>
                </a:solidFill>
                <a:latin typeface="Poppins"/>
                <a:ea typeface="Poppins"/>
                <a:cs typeface="Poppins"/>
                <a:sym typeface="Poppins"/>
              </a:rPr>
            </a:br>
            <a:r>
              <a:rPr lang="en" sz="1800" b="1" dirty="0">
                <a:solidFill>
                  <a:srgbClr val="230871"/>
                </a:solidFill>
                <a:latin typeface="Poppins"/>
                <a:ea typeface="Poppins"/>
                <a:cs typeface="Poppins"/>
                <a:sym typeface="Poppins"/>
              </a:rPr>
              <a:t>New Hampshire, and New Mexico</a:t>
            </a:r>
            <a:endParaRPr sz="1800" b="1" dirty="0">
              <a:solidFill>
                <a:srgbClr val="230871"/>
              </a:solidFill>
              <a:latin typeface="Poppins"/>
              <a:ea typeface="Poppins"/>
              <a:cs typeface="Poppins"/>
              <a:sym typeface="Poppins"/>
            </a:endParaRPr>
          </a:p>
        </p:txBody>
      </p:sp>
      <p:sp>
        <p:nvSpPr>
          <p:cNvPr id="162" name="Google Shape;162;p24"/>
          <p:cNvSpPr txBox="1"/>
          <p:nvPr/>
        </p:nvSpPr>
        <p:spPr>
          <a:xfrm>
            <a:off x="548639" y="3972123"/>
            <a:ext cx="2824500" cy="7064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 sz="700" dirty="0">
                <a:solidFill>
                  <a:srgbClr val="262626"/>
                </a:solidFill>
                <a:latin typeface="Open Sans"/>
                <a:ea typeface="Open Sans"/>
                <a:cs typeface="Open Sans"/>
                <a:sym typeface="Open Sans"/>
              </a:rPr>
              <a:t>1: </a:t>
            </a:r>
            <a:r>
              <a:rPr lang="en-US" sz="700" dirty="0">
                <a:solidFill>
                  <a:srgbClr val="262626"/>
                </a:solidFill>
                <a:latin typeface="Open Sans"/>
                <a:ea typeface="Open Sans"/>
                <a:cs typeface="Open Sans"/>
                <a:sym typeface="Open Sans"/>
              </a:rPr>
              <a:t>United States and Canada.</a:t>
            </a:r>
          </a:p>
          <a:p>
            <a:pPr marL="0" marR="0" lvl="0" indent="0" algn="l" rtl="0">
              <a:lnSpc>
                <a:spcPct val="100000"/>
              </a:lnSpc>
              <a:spcBef>
                <a:spcPts val="400"/>
              </a:spcBef>
              <a:spcAft>
                <a:spcPts val="0"/>
              </a:spcAft>
              <a:buNone/>
            </a:pPr>
            <a:endParaRPr lang="en-US" sz="700" b="0" i="0" dirty="0">
              <a:solidFill>
                <a:srgbClr val="262626"/>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US" sz="700" b="0" i="0" dirty="0">
                <a:solidFill>
                  <a:srgbClr val="222222"/>
                </a:solidFill>
                <a:latin typeface="Open Sans"/>
                <a:ea typeface="Open Sans"/>
                <a:cs typeface="Open Sans"/>
                <a:sym typeface="Open Sans"/>
              </a:rPr>
              <a:t>For additional information and disclosures about MASA plans, visit: </a:t>
            </a:r>
            <a:r>
              <a:rPr lang="en-US" sz="700" b="0" i="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https://info.masamts.com/masa-mts-disclaimers</a:t>
            </a:r>
            <a:endParaRPr lang="en-US" sz="700" b="0" i="0" dirty="0">
              <a:solidFill>
                <a:srgbClr val="262626"/>
              </a:solidFill>
              <a:latin typeface="Open Sans"/>
              <a:ea typeface="Open Sans"/>
              <a:cs typeface="Open Sans"/>
              <a:sym typeface="Open Sans"/>
            </a:endParaRPr>
          </a:p>
        </p:txBody>
      </p:sp>
      <p:graphicFrame>
        <p:nvGraphicFramePr>
          <p:cNvPr id="2" name="Google Shape;169;p24">
            <a:extLst>
              <a:ext uri="{FF2B5EF4-FFF2-40B4-BE49-F238E27FC236}">
                <a16:creationId xmlns:a16="http://schemas.microsoft.com/office/drawing/2014/main" id="{73DA4900-D8F1-2262-762F-D0032F264378}"/>
              </a:ext>
            </a:extLst>
          </p:cNvPr>
          <p:cNvGraphicFramePr>
            <a:graphicFrameLocks/>
          </p:cNvGraphicFramePr>
          <p:nvPr>
            <p:extLst>
              <p:ext uri="{D42A27DB-BD31-4B8C-83A1-F6EECF244321}">
                <p14:modId xmlns:p14="http://schemas.microsoft.com/office/powerpoint/2010/main" val="224275756"/>
              </p:ext>
            </p:extLst>
          </p:nvPr>
        </p:nvGraphicFramePr>
        <p:xfrm>
          <a:off x="549600" y="1837796"/>
          <a:ext cx="6478993" cy="1767840"/>
        </p:xfrm>
        <a:graphic>
          <a:graphicData uri="http://schemas.openxmlformats.org/drawingml/2006/table">
            <a:tbl>
              <a:tblPr bandRow="1">
                <a:tableStyleId>{8EC20E35-A176-4012-BC5E-935CFFF8708E}</a:tableStyleId>
              </a:tblPr>
              <a:tblGrid>
                <a:gridCol w="3666159">
                  <a:extLst>
                    <a:ext uri="{9D8B030D-6E8A-4147-A177-3AD203B41FA5}">
                      <a16:colId xmlns:a16="http://schemas.microsoft.com/office/drawing/2014/main" val="20000"/>
                    </a:ext>
                  </a:extLst>
                </a:gridCol>
                <a:gridCol w="1406417">
                  <a:extLst>
                    <a:ext uri="{9D8B030D-6E8A-4147-A177-3AD203B41FA5}">
                      <a16:colId xmlns:a16="http://schemas.microsoft.com/office/drawing/2014/main" val="20001"/>
                    </a:ext>
                  </a:extLst>
                </a:gridCol>
                <a:gridCol w="1406417">
                  <a:extLst>
                    <a:ext uri="{9D8B030D-6E8A-4147-A177-3AD203B41FA5}">
                      <a16:colId xmlns:a16="http://schemas.microsoft.com/office/drawing/2014/main" val="3190505676"/>
                    </a:ext>
                  </a:extLst>
                </a:gridCol>
              </a:tblGrid>
              <a:tr h="365760">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$750 - $7,500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700" b="0" u="none" strike="noStrike" cap="none" baseline="0" dirty="0">
                          <a:solidFill>
                            <a:srgbClr val="343433"/>
                          </a:solidFill>
                          <a:latin typeface="Open Sans"/>
                          <a:ea typeface="Open Sans"/>
                          <a:cs typeface="Open Sans"/>
                          <a:sym typeface="Open Sans"/>
                        </a:rPr>
                        <a:t>max per claim &amp; type</a:t>
                      </a:r>
                      <a:endParaRPr lang="en-US" sz="7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to Hopital Near Home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334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4"/>
          <p:cNvSpPr txBox="1"/>
          <p:nvPr/>
        </p:nvSpPr>
        <p:spPr>
          <a:xfrm>
            <a:off x="549600" y="266218"/>
            <a:ext cx="10515600" cy="68290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1D2D52"/>
              </a:buClr>
              <a:buSzPts val="3600"/>
              <a:buFont typeface="Poppins"/>
              <a:buNone/>
            </a:pPr>
            <a:r>
              <a:rPr lang="en-US" sz="2800" b="1" dirty="0">
                <a:solidFill>
                  <a:srgbClr val="230871"/>
                </a:solidFill>
                <a:latin typeface="Poppins"/>
                <a:ea typeface="Poppins"/>
                <a:cs typeface="Poppins"/>
                <a:sym typeface="Poppins"/>
              </a:rPr>
              <a:t>Membership benefit offerings </a:t>
            </a:r>
            <a:br>
              <a:rPr lang="en-US" sz="3600" b="1" dirty="0">
                <a:solidFill>
                  <a:srgbClr val="230871"/>
                </a:solidFill>
                <a:latin typeface="Poppins"/>
                <a:ea typeface="Poppins"/>
                <a:cs typeface="Poppins"/>
                <a:sym typeface="Poppins"/>
              </a:rPr>
            </a:br>
            <a:r>
              <a:rPr lang="en-US" sz="1800" b="1" dirty="0">
                <a:solidFill>
                  <a:srgbClr val="230871"/>
                </a:solidFill>
                <a:latin typeface="Poppins"/>
                <a:ea typeface="Poppins"/>
                <a:cs typeface="Poppins"/>
                <a:sym typeface="Poppins"/>
              </a:rPr>
              <a:t>for companies with situs in Florida</a:t>
            </a:r>
          </a:p>
        </p:txBody>
      </p:sp>
      <p:sp>
        <p:nvSpPr>
          <p:cNvPr id="162" name="Google Shape;162;p24"/>
          <p:cNvSpPr txBox="1"/>
          <p:nvPr/>
        </p:nvSpPr>
        <p:spPr>
          <a:xfrm>
            <a:off x="9109500" y="1093824"/>
            <a:ext cx="2207545" cy="170950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700" b="1" dirty="0">
                <a:solidFill>
                  <a:srgbClr val="230871"/>
                </a:solidFill>
                <a:latin typeface="Poppins"/>
                <a:ea typeface="Poppins"/>
                <a:cs typeface="Poppins"/>
                <a:sym typeface="Poppins"/>
              </a:rPr>
              <a:t>Coverage territories</a:t>
            </a:r>
            <a:endParaRPr sz="700" b="1" dirty="0">
              <a:solidFill>
                <a:srgbClr val="230871"/>
              </a:solidFill>
              <a:latin typeface="Open Sans"/>
              <a:ea typeface="Open Sans"/>
              <a:cs typeface="Open Sans"/>
              <a:sym typeface="Open Sans"/>
            </a:endParaRPr>
          </a:p>
          <a:p>
            <a:pPr marL="0" marR="0" lvl="0" indent="0" algn="l" rtl="0">
              <a:lnSpc>
                <a:spcPct val="100000"/>
              </a:lnSpc>
              <a:spcBef>
                <a:spcPts val="400"/>
              </a:spcBef>
              <a:spcAft>
                <a:spcPts val="0"/>
              </a:spcAft>
              <a:buNone/>
            </a:pPr>
            <a:r>
              <a:rPr lang="en" sz="700" dirty="0">
                <a:solidFill>
                  <a:srgbClr val="262626"/>
                </a:solidFill>
                <a:latin typeface="Open Sans"/>
                <a:ea typeface="Open Sans"/>
                <a:cs typeface="Open Sans"/>
                <a:sym typeface="Open Sans"/>
              </a:rPr>
              <a:t>1: </a:t>
            </a:r>
            <a:r>
              <a:rPr lang="en-US" sz="700" b="0" i="0" dirty="0">
                <a:solidFill>
                  <a:srgbClr val="262626"/>
                </a:solidFill>
                <a:latin typeface="Open Sans"/>
                <a:ea typeface="Open Sans"/>
                <a:cs typeface="Open Sans"/>
                <a:sym typeface="Open Sans"/>
              </a:rPr>
              <a:t>United States only.</a:t>
            </a:r>
          </a:p>
          <a:p>
            <a:pPr marL="0" marR="0" lvl="0" indent="0" algn="l" rtl="0">
              <a:lnSpc>
                <a:spcPct val="100000"/>
              </a:lnSpc>
              <a:spcBef>
                <a:spcPts val="400"/>
              </a:spcBef>
              <a:spcAft>
                <a:spcPts val="0"/>
              </a:spcAft>
              <a:buNone/>
            </a:pPr>
            <a:r>
              <a:rPr lang="en-US" sz="700" dirty="0">
                <a:solidFill>
                  <a:srgbClr val="262626"/>
                </a:solidFill>
                <a:latin typeface="Open Sans"/>
                <a:ea typeface="Open Sans"/>
                <a:cs typeface="Open Sans"/>
                <a:sym typeface="Open Sans"/>
              </a:rPr>
              <a:t>2: United States, Canada.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3: United States, Canada, Mexico, the Caribbean (excluding Cuba), the Bahamas and Bermuda.</a:t>
            </a:r>
          </a:p>
          <a:p>
            <a:pPr marL="0" marR="0" lvl="0" indent="0" algn="l" rtl="0">
              <a:lnSpc>
                <a:spcPct val="100000"/>
              </a:lnSpc>
              <a:spcBef>
                <a:spcPts val="400"/>
              </a:spcBef>
              <a:spcAft>
                <a:spcPts val="0"/>
              </a:spcAft>
              <a:buNone/>
            </a:pPr>
            <a:r>
              <a:rPr lang="en-US" sz="700" b="0" i="0" dirty="0">
                <a:solidFill>
                  <a:srgbClr val="262626"/>
                </a:solidFill>
                <a:latin typeface="Open Sans"/>
                <a:ea typeface="Open Sans"/>
                <a:cs typeface="Open Sans"/>
                <a:sym typeface="Open Sans"/>
              </a:rPr>
              <a:t>4: Worldwide coverage to include any region with the exclusion of Antarctica and not prohibited by U.S. law or under certain U.S. travel advisories as long as the member has provided ten (10) day notice.</a:t>
            </a:r>
          </a:p>
          <a:p>
            <a:pPr marL="0" marR="0" lvl="0" indent="0" algn="l" rtl="0">
              <a:lnSpc>
                <a:spcPct val="100000"/>
              </a:lnSpc>
              <a:spcBef>
                <a:spcPts val="400"/>
              </a:spcBef>
              <a:spcAft>
                <a:spcPts val="0"/>
              </a:spcAft>
              <a:buNone/>
            </a:pPr>
            <a:r>
              <a:rPr lang="en-US" sz="700" b="0" i="0" dirty="0">
                <a:solidFill>
                  <a:srgbClr val="222222"/>
                </a:solidFill>
                <a:latin typeface="Open Sans"/>
                <a:ea typeface="Open Sans"/>
                <a:cs typeface="Open Sans"/>
                <a:sym typeface="Open Sans"/>
              </a:rPr>
              <a:t>For additional information and disclosures about MASA plans, visit: </a:t>
            </a:r>
            <a:r>
              <a:rPr lang="en-US" sz="700" b="0" i="0" u="sng"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https://info.masamts.com/masa-mts-disclaimers</a:t>
            </a:r>
            <a:endParaRPr lang="en-US" sz="700" b="0" i="0" dirty="0">
              <a:solidFill>
                <a:srgbClr val="262626"/>
              </a:solidFill>
              <a:latin typeface="Open Sans"/>
              <a:ea typeface="Open Sans"/>
              <a:cs typeface="Open Sans"/>
              <a:sym typeface="Open Sans"/>
            </a:endParaRPr>
          </a:p>
        </p:txBody>
      </p:sp>
      <p:graphicFrame>
        <p:nvGraphicFramePr>
          <p:cNvPr id="6" name="Google Shape;169;p24">
            <a:extLst>
              <a:ext uri="{FF2B5EF4-FFF2-40B4-BE49-F238E27FC236}">
                <a16:creationId xmlns:a16="http://schemas.microsoft.com/office/drawing/2014/main" id="{E4770B88-661A-EB4F-21FE-8B3BB5B16A1F}"/>
              </a:ext>
            </a:extLst>
          </p:cNvPr>
          <p:cNvGraphicFramePr>
            <a:graphicFrameLocks/>
          </p:cNvGraphicFramePr>
          <p:nvPr>
            <p:extLst>
              <p:ext uri="{D42A27DB-BD31-4B8C-83A1-F6EECF244321}">
                <p14:modId xmlns:p14="http://schemas.microsoft.com/office/powerpoint/2010/main" val="1817431353"/>
              </p:ext>
            </p:extLst>
          </p:nvPr>
        </p:nvGraphicFramePr>
        <p:xfrm>
          <a:off x="549600" y="1097415"/>
          <a:ext cx="7406640" cy="5273040"/>
        </p:xfrm>
        <a:graphic>
          <a:graphicData uri="http://schemas.openxmlformats.org/drawingml/2006/table">
            <a:tbl>
              <a:tblPr bandRow="1">
                <a:tableStyleId>{8EC20E35-A176-4012-BC5E-935CFFF8708E}</a:tableStyleId>
              </a:tblPr>
              <a:tblGrid>
                <a:gridCol w="2538165">
                  <a:extLst>
                    <a:ext uri="{9D8B030D-6E8A-4147-A177-3AD203B41FA5}">
                      <a16:colId xmlns:a16="http://schemas.microsoft.com/office/drawing/2014/main" val="20000"/>
                    </a:ext>
                  </a:extLst>
                </a:gridCol>
                <a:gridCol w="973695">
                  <a:extLst>
                    <a:ext uri="{9D8B030D-6E8A-4147-A177-3AD203B41FA5}">
                      <a16:colId xmlns:a16="http://schemas.microsoft.com/office/drawing/2014/main" val="20001"/>
                    </a:ext>
                  </a:extLst>
                </a:gridCol>
                <a:gridCol w="973695">
                  <a:extLst>
                    <a:ext uri="{9D8B030D-6E8A-4147-A177-3AD203B41FA5}">
                      <a16:colId xmlns:a16="http://schemas.microsoft.com/office/drawing/2014/main" val="20002"/>
                    </a:ext>
                  </a:extLst>
                </a:gridCol>
                <a:gridCol w="973695">
                  <a:extLst>
                    <a:ext uri="{9D8B030D-6E8A-4147-A177-3AD203B41FA5}">
                      <a16:colId xmlns:a16="http://schemas.microsoft.com/office/drawing/2014/main" val="2044993019"/>
                    </a:ext>
                  </a:extLst>
                </a:gridCol>
                <a:gridCol w="973695">
                  <a:extLst>
                    <a:ext uri="{9D8B030D-6E8A-4147-A177-3AD203B41FA5}">
                      <a16:colId xmlns:a16="http://schemas.microsoft.com/office/drawing/2014/main" val="987184990"/>
                    </a:ext>
                  </a:extLst>
                </a:gridCol>
                <a:gridCol w="973695">
                  <a:extLst>
                    <a:ext uri="{9D8B030D-6E8A-4147-A177-3AD203B41FA5}">
                      <a16:colId xmlns:a16="http://schemas.microsoft.com/office/drawing/2014/main" val="3190505676"/>
                    </a:ext>
                  </a:extLst>
                </a:gridCol>
              </a:tblGrid>
              <a:tr h="365760">
                <a:tc>
                  <a:txBody>
                    <a:bodyPr/>
                    <a:lstStyle/>
                    <a:p>
                      <a:pPr marL="0" marR="0" lvl="0" indent="0" algn="l"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Benefit</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Ground</a:t>
                      </a:r>
                      <a:endParaRPr sz="900" b="1" u="none" strike="noStrike" cap="none" dirty="0">
                        <a:solidFill>
                          <a:srgbClr val="FFFFFF"/>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Plus</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Emergent Premier</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 sz="900" b="1" u="none" strike="noStrike" cap="none" dirty="0">
                          <a:solidFill>
                            <a:srgbClr val="FFFFFF"/>
                          </a:solidFill>
                          <a:latin typeface="Poppins" pitchFamily="2" charset="77"/>
                          <a:cs typeface="Poppins" pitchFamily="2" charset="77"/>
                          <a:sym typeface="Poppins"/>
                        </a:rPr>
                        <a:t>Platinum</a:t>
                      </a:r>
                      <a:endParaRPr sz="900" b="1" dirty="0">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tc>
                  <a:txBody>
                    <a:bodyPr/>
                    <a:lstStyle/>
                    <a:p>
                      <a:pPr marL="0" marR="0" lvl="0" indent="0" algn="ctr" rtl="0" fontAlgn="ctr">
                        <a:spcBef>
                          <a:spcPts val="0"/>
                        </a:spcBef>
                        <a:spcAft>
                          <a:spcPts val="0"/>
                        </a:spcAft>
                        <a:buNone/>
                      </a:pPr>
                      <a:r>
                        <a:rPr lang="en-US" sz="900" b="1" dirty="0">
                          <a:solidFill>
                            <a:schemeClr val="bg1"/>
                          </a:solidFill>
                          <a:latin typeface="Poppins" pitchFamily="2" charset="77"/>
                          <a:ea typeface="Poppins"/>
                          <a:cs typeface="Poppins" pitchFamily="2" charset="77"/>
                          <a:sym typeface="Poppins"/>
                        </a:rPr>
                        <a:t>Essentials</a:t>
                      </a:r>
                      <a:endParaRPr sz="900" b="1" dirty="0">
                        <a:solidFill>
                          <a:schemeClr val="bg1"/>
                        </a:solidFill>
                        <a:latin typeface="Poppins" pitchFamily="2" charset="77"/>
                        <a:ea typeface="Poppins"/>
                        <a:cs typeface="Poppins" pitchFamily="2" charset="77"/>
                        <a:sym typeface="Poppins"/>
                      </a:endParaRPr>
                    </a:p>
                  </a:txBody>
                  <a:tcPr marL="68575" marR="68575" marT="34300" marB="34300" anchor="ctr">
                    <a:lnL>
                      <a:noFill/>
                    </a:lnL>
                    <a:lnR>
                      <a:noFill/>
                    </a:lnR>
                    <a:lnT w="25400" cmpd="sng">
                      <a:noFill/>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Ground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Emergency Air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max per claim</a:t>
                      </a: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to Hospital Ambulance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900" b="0" u="none" strike="noStrike" cap="none" baseline="0" dirty="0">
                          <a:solidFill>
                            <a:srgbClr val="343433"/>
                          </a:solidFill>
                          <a:latin typeface="Open Sans"/>
                          <a:ea typeface="Open Sans"/>
                          <a:cs typeface="Open Sans"/>
                          <a:sym typeface="Open Sans"/>
                        </a:rPr>
                        <a:t>$750 - $7,500</a:t>
                      </a:r>
                      <a:r>
                        <a:rPr lang="en-US" sz="900" b="0" u="none" strike="noStrike" cap="none" baseline="30000" dirty="0">
                          <a:solidFill>
                            <a:srgbClr val="343433"/>
                          </a:solidFill>
                          <a:latin typeface="Open Sans"/>
                          <a:ea typeface="Open Sans"/>
                          <a:cs typeface="Open Sans"/>
                          <a:sym typeface="Open Sans"/>
                        </a:rPr>
                        <a:t>1</a:t>
                      </a:r>
                    </a:p>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700" b="0" u="none" strike="noStrike" cap="none" baseline="0" dirty="0">
                          <a:solidFill>
                            <a:srgbClr val="343433"/>
                          </a:solidFill>
                          <a:latin typeface="Open Sans"/>
                          <a:ea typeface="Open Sans"/>
                          <a:cs typeface="Open Sans"/>
                          <a:sym typeface="Open Sans"/>
                        </a:rPr>
                        <a:t>max per claim &amp; type</a:t>
                      </a:r>
                      <a:endParaRPr lang="en-US" sz="7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7472">
                <a:tc>
                  <a:txBody>
                    <a:bodyPr/>
                    <a:lstStyle/>
                    <a:p>
                      <a:pPr marL="0" marR="0" lvl="0" indent="0" algn="l" rtl="0" fontAlgn="ctr">
                        <a:spcBef>
                          <a:spcPts val="0"/>
                        </a:spcBef>
                        <a:spcAft>
                          <a:spcPts val="0"/>
                        </a:spcAft>
                        <a:buNone/>
                      </a:pPr>
                      <a:r>
                        <a:rPr lang="en" sz="900" b="0" u="none" strike="noStrike" cap="none"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Repatriation to Hopital Near Home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2</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1800" b="1" u="none" strike="noStrike" cap="none" baseline="0" dirty="0">
                        <a:solidFill>
                          <a:schemeClr val="accent1">
                            <a:lumMod val="60000"/>
                            <a:lumOff val="40000"/>
                          </a:schemeClr>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7472">
                <a:tc>
                  <a:txBody>
                    <a:bodyPr/>
                    <a:lstStyle/>
                    <a:p>
                      <a:pPr marL="0" lvl="0" indent="0" algn="l" rtl="0" fontAlgn="ctr">
                        <a:spcBef>
                          <a:spcPts val="0"/>
                        </a:spcBef>
                        <a:spcAft>
                          <a:spcPts val="0"/>
                        </a:spcAft>
                        <a:buClr>
                          <a:schemeClr val="dk1"/>
                        </a:buClr>
                        <a:buFont typeface="Arial"/>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Post Admission Continued Care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7472">
                <a:tc>
                  <a:txBody>
                    <a:bodyPr/>
                    <a:lstStyle/>
                    <a:p>
                      <a:pPr marL="0" marR="0" lvl="0" indent="0" algn="l" rtl="0" fontAlgn="ctr">
                        <a:spcBef>
                          <a:spcPts val="0"/>
                        </a:spcBef>
                        <a:spcAft>
                          <a:spcPts val="0"/>
                        </a:spcAft>
                        <a:buNone/>
                      </a:pPr>
                      <a:r>
                        <a:rPr lang="en" sz="90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Sick While Away from Home Expense Protection</a:t>
                      </a:r>
                      <a:endParaRPr sz="9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Minor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Pet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Patient Return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Companion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Hospital Visitor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Mortal Remains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4</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Vehicle &amp; RV Return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Pts val="800"/>
                        <a:buFont typeface="Calibri"/>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3</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7472">
                <a:tc>
                  <a:txBody>
                    <a:bodyPr/>
                    <a:lstStyle/>
                    <a:p>
                      <a:pPr marL="0" marR="0" lvl="0" indent="0" algn="l" rtl="0" fontAlgn="ctr">
                        <a:spcBef>
                          <a:spcPts val="0"/>
                        </a:spcBef>
                        <a:spcAft>
                          <a:spcPts val="0"/>
                        </a:spcAft>
                        <a:buNone/>
                      </a:pPr>
                      <a:r>
                        <a:rPr lang="en" sz="900" b="0" dirty="0">
                          <a:solidFill>
                            <a:srgbClr val="3A3838"/>
                          </a:solidFill>
                          <a:latin typeface="Open Sans" panose="020B0606030504020204" pitchFamily="34" charset="0"/>
                          <a:ea typeface="Open Sans" panose="020B0606030504020204" pitchFamily="34" charset="0"/>
                          <a:cs typeface="Open Sans" panose="020B0606030504020204" pitchFamily="34" charset="0"/>
                          <a:sym typeface="Open Sans"/>
                        </a:rPr>
                        <a:t>Organ Retrieval &amp; Organ Recipient Transportation Coverage</a:t>
                      </a:r>
                      <a:endParaRPr sz="900" dirty="0">
                        <a:latin typeface="Open Sans" panose="020B0606030504020204" pitchFamily="34" charset="0"/>
                        <a:ea typeface="Open Sans" panose="020B0606030504020204" pitchFamily="34" charset="0"/>
                        <a:cs typeface="Open Sans" panose="020B0606030504020204" pitchFamily="34" charset="0"/>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lnSpc>
                          <a:spcPct val="100000"/>
                        </a:lnSpc>
                        <a:spcBef>
                          <a:spcPts val="0"/>
                        </a:spcBef>
                        <a:spcAft>
                          <a:spcPts val="0"/>
                        </a:spcAft>
                        <a:buClr>
                          <a:srgbClr val="000000"/>
                        </a:buClr>
                        <a:buSzPts val="800"/>
                        <a:buFont typeface="Calibri"/>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n-US" sz="800" b="1" u="none" strike="noStrike" cap="none" baseline="0" dirty="0">
                        <a:solidFill>
                          <a:srgbClr val="343433"/>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2000" b="0" u="none" strike="noStrike" cap="none" dirty="0">
                          <a:solidFill>
                            <a:schemeClr val="accent1">
                              <a:lumMod val="60000"/>
                              <a:lumOff val="40000"/>
                            </a:schemeClr>
                          </a:solidFill>
                          <a:latin typeface="Open Sans"/>
                          <a:ea typeface="Open Sans"/>
                          <a:cs typeface="Open Sans"/>
                          <a:sym typeface="Open Sans"/>
                        </a:rPr>
                        <a:t>●</a:t>
                      </a:r>
                      <a:r>
                        <a:rPr lang="en-US" sz="800" b="1" u="none" strike="noStrike" cap="none" baseline="0" dirty="0">
                          <a:solidFill>
                            <a:srgbClr val="343433"/>
                          </a:solidFill>
                          <a:latin typeface="Open Sans"/>
                          <a:ea typeface="Open Sans"/>
                          <a:cs typeface="Open Sans"/>
                          <a:sym typeface="Open Sans"/>
                        </a:rPr>
                        <a:t>1</a:t>
                      </a:r>
                    </a:p>
                  </a:txBody>
                  <a:tcPr marL="45720" marR="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fontAlgn="ctr">
                        <a:spcBef>
                          <a:spcPts val="0"/>
                        </a:spcBef>
                        <a:spcAft>
                          <a:spcPts val="0"/>
                        </a:spcAft>
                        <a:buNone/>
                      </a:pPr>
                      <a:endParaRPr sz="800" b="0" dirty="0">
                        <a:solidFill>
                          <a:srgbClr val="3A3838"/>
                        </a:solidFill>
                        <a:latin typeface="Open Sans"/>
                        <a:ea typeface="Open Sans"/>
                        <a:cs typeface="Open Sans"/>
                        <a:sym typeface="Open Sans"/>
                      </a:endParaRPr>
                    </a:p>
                  </a:txBody>
                  <a:tcPr marL="45720" marR="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54743268"/>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000000"/>
      </a:lt2>
      <a:accent1>
        <a:srgbClr val="E64B38"/>
      </a:accent1>
      <a:accent2>
        <a:srgbClr val="FFD040"/>
      </a:accent2>
      <a:accent3>
        <a:srgbClr val="968693"/>
      </a:accent3>
      <a:accent4>
        <a:srgbClr val="54378D"/>
      </a:accent4>
      <a:accent5>
        <a:srgbClr val="7F65A9"/>
      </a:accent5>
      <a:accent6>
        <a:srgbClr val="D3C9E1"/>
      </a:accent6>
      <a:hlink>
        <a:srgbClr val="0071CE"/>
      </a:hlink>
      <a:folHlink>
        <a:srgbClr val="D3C9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MASA PPT Theme 2024</Template>
  <TotalTime>7852</TotalTime>
  <Words>3733</Words>
  <Application>Microsoft Office PowerPoint</Application>
  <PresentationFormat>Custom</PresentationFormat>
  <Paragraphs>743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Open Sans</vt:lpstr>
      <vt:lpstr>Courier New</vt:lpstr>
      <vt:lpstr>Poppins</vt:lpstr>
      <vt:lpstr>Calibri</vt:lpstr>
      <vt:lpstr>Arial</vt:lpstr>
      <vt:lpstr>Aptos</vt:lpstr>
      <vt:lpstr>Open Sans Medium</vt:lpstr>
      <vt:lpstr>MASA</vt:lpstr>
      <vt:lpstr>MASA Overview  and Product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MASA Overview  and Product List</dc:title>
  <cp:lastModifiedBy>Elise Yancey</cp:lastModifiedBy>
  <cp:revision>45</cp:revision>
  <dcterms:modified xsi:type="dcterms:W3CDTF">2024-12-19T21:38:19Z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f33aa4-e5f1-4bda-84d4-efcf5f244b94_Enabled">
    <vt:lpwstr>true</vt:lpwstr>
  </property>
  <property fmtid="{D5CDD505-2E9C-101B-9397-08002B2CF9AE}" pid="3" name="MSIP_Label_5df33aa4-e5f1-4bda-84d4-efcf5f244b94_SetDate">
    <vt:lpwstr>2024-05-09T21:29:38Z</vt:lpwstr>
  </property>
  <property fmtid="{D5CDD505-2E9C-101B-9397-08002B2CF9AE}" pid="4" name="MSIP_Label_5df33aa4-e5f1-4bda-84d4-efcf5f244b94_Method">
    <vt:lpwstr>Standard</vt:lpwstr>
  </property>
  <property fmtid="{D5CDD505-2E9C-101B-9397-08002B2CF9AE}" pid="5" name="MSIP_Label_5df33aa4-e5f1-4bda-84d4-efcf5f244b94_Name">
    <vt:lpwstr>defa4170-0d19-0005-0004-bc88714345d2</vt:lpwstr>
  </property>
  <property fmtid="{D5CDD505-2E9C-101B-9397-08002B2CF9AE}" pid="6" name="MSIP_Label_5df33aa4-e5f1-4bda-84d4-efcf5f244b94_SiteId">
    <vt:lpwstr>30b161a8-bda4-4091-9334-2553cbe29c3e</vt:lpwstr>
  </property>
  <property fmtid="{D5CDD505-2E9C-101B-9397-08002B2CF9AE}" pid="7" name="MSIP_Label_5df33aa4-e5f1-4bda-84d4-efcf5f244b94_ActionId">
    <vt:lpwstr>393d6ea9-c09f-43ba-9f32-907a257557ed</vt:lpwstr>
  </property>
  <property fmtid="{D5CDD505-2E9C-101B-9397-08002B2CF9AE}" pid="8" name="MSIP_Label_5df33aa4-e5f1-4bda-84d4-efcf5f244b94_ContentBits">
    <vt:lpwstr>0</vt:lpwstr>
  </property>
</Properties>
</file>