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itchFamily="2" charset="0"/>
      <p:regular r:id="rId4"/>
      <p:bold r:id="rId5"/>
      <p:italic r:id="rId6"/>
      <p:boldItalic r:id="rId7"/>
    </p:embeddedFont>
    <p:embeddedFont>
      <p:font typeface="Open Sans Medium" pitchFamily="2" charset="0"/>
      <p:regular r:id="rId8"/>
      <p:bold r:id="rId9"/>
      <p:italic r:id="rId10"/>
      <p:boldItalic r:id="rId11"/>
    </p:embeddedFont>
    <p:embeddedFont>
      <p:font typeface="Open Sans SemiBold" pitchFamily="2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6">
          <p15:clr>
            <a:srgbClr val="A4A3A4"/>
          </p15:clr>
        </p15:guide>
        <p15:guide id="2" pos="3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cIHmz9T4JrvINidGMwP0TQJ0y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B02DFE-BD0C-4C34-93ED-3B63B42361F5}">
  <a:tblStyle styleId="{48B02DFE-BD0C-4C34-93ED-3B63B42361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4056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68bdf9ff67_1_93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bdf9ff67_1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268bdf9ff67_1_16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59532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68bdf9ff67_1_16"/>
          <p:cNvSpPr txBox="1">
            <a:spLocks noGrp="1"/>
          </p:cNvSpPr>
          <p:nvPr>
            <p:ph type="body" idx="1"/>
          </p:nvPr>
        </p:nvSpPr>
        <p:spPr>
          <a:xfrm>
            <a:off x="548640" y="2377440"/>
            <a:ext cx="5953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g268bdf9ff67_1_16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flipH="1">
            <a:off x="7287646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68bdf9ff67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5394960"/>
            <a:ext cx="2423158" cy="59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8bdf9ff67_1_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68bdf9ff67_1_22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g268bdf9ff67_1_2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8bdf9ff67_1_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7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68bdf9ff67_1_26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g268bdf9ff67_1_26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8bdf9ff67_1_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5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g268bdf9ff67_1_30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7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68bdf9ff67_1_30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8bdf9ff67_1_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96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268bdf9ff67_1_34" descr="A purpl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7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68bdf9ff67_1_34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8bdf9ff67_1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268bdf9ff67_1_38" descr="A white arrow with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997184" y="-2071078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68bdf9ff67_1_38"/>
          <p:cNvSpPr txBox="1">
            <a:spLocks noGrp="1"/>
          </p:cNvSpPr>
          <p:nvPr>
            <p:ph type="ctrTitle"/>
          </p:nvPr>
        </p:nvSpPr>
        <p:spPr>
          <a:xfrm>
            <a:off x="5463202" y="2785467"/>
            <a:ext cx="524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8bdf9ff67_1_42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268bdf9ff67_1_4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68bdf9ff67_1_42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268bdf9ff67_1_42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8bdf9ff67_1_47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68bdf9ff67_1_47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268bdf9ff67_1_47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g268bdf9ff67_1_47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8bdf9ff67_1_52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68bdf9ff67_1_52"/>
          <p:cNvSpPr txBox="1">
            <a:spLocks noGrp="1"/>
          </p:cNvSpPr>
          <p:nvPr>
            <p:ph type="body" idx="1"/>
          </p:nvPr>
        </p:nvSpPr>
        <p:spPr>
          <a:xfrm>
            <a:off x="4788816" y="501605"/>
            <a:ext cx="6787200" cy="5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268bdf9ff67_1_52"/>
          <p:cNvSpPr txBox="1">
            <a:spLocks noGrp="1"/>
          </p:cNvSpPr>
          <p:nvPr>
            <p:ph type="title"/>
          </p:nvPr>
        </p:nvSpPr>
        <p:spPr>
          <a:xfrm>
            <a:off x="455692" y="501605"/>
            <a:ext cx="3148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g268bdf9ff67_1_52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584960" y="-1223734"/>
            <a:ext cx="5838287" cy="9305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8bdf9ff67_1_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68bdf9ff67_1_65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68bdf9ff67_1_65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68bdf9ff67_1_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268bdf9ff67_1_10"/>
          <p:cNvSpPr txBox="1">
            <a:spLocks noGrp="1"/>
          </p:cNvSpPr>
          <p:nvPr>
            <p:ph type="ctrTitle"/>
          </p:nvPr>
        </p:nvSpPr>
        <p:spPr>
          <a:xfrm>
            <a:off x="622169" y="914400"/>
            <a:ext cx="59532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68bdf9ff67_1_10"/>
          <p:cNvSpPr txBox="1">
            <a:spLocks noGrp="1"/>
          </p:cNvSpPr>
          <p:nvPr>
            <p:ph type="body" idx="1"/>
          </p:nvPr>
        </p:nvSpPr>
        <p:spPr>
          <a:xfrm>
            <a:off x="622169" y="2586575"/>
            <a:ext cx="5953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g268bdf9ff67_1_10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flipH="1">
            <a:off x="7287646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268bdf9ff67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5394960"/>
            <a:ext cx="2423158" cy="599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8bdf9ff67_1_69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68bdf9ff67_1_69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8bdf9ff67_1_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68bdf9ff67_1_72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268bdf9ff67_1_72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8bdf9ff67_1_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68bdf9ff67_1_76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68bdf9ff67_1_76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8bdf9ff67_1_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68bdf9ff67_1_80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68bdf9ff67_1_80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8bdf9ff67_1_84"/>
          <p:cNvSpPr txBox="1">
            <a:spLocks noGrp="1"/>
          </p:cNvSpPr>
          <p:nvPr>
            <p:ph type="ctrTitle"/>
          </p:nvPr>
        </p:nvSpPr>
        <p:spPr>
          <a:xfrm>
            <a:off x="5158854" y="582677"/>
            <a:ext cx="61689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68bdf9ff67_1_84"/>
          <p:cNvSpPr txBox="1">
            <a:spLocks noGrp="1"/>
          </p:cNvSpPr>
          <p:nvPr>
            <p:ph type="body" idx="1"/>
          </p:nvPr>
        </p:nvSpPr>
        <p:spPr>
          <a:xfrm>
            <a:off x="5158854" y="2129051"/>
            <a:ext cx="61689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>
                <a:solidFill>
                  <a:srgbClr val="230871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8bdf9ff67_1_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268bdf9ff67_1_95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68bdf9ff67_1_95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8bdf9ff67_1_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268bdf9ff67_1_99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68bdf9ff67_1_99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8bdf9ff67_1_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C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268bdf9ff67_1_103" descr="A white arrow pointing right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1997184" y="-2071076"/>
            <a:ext cx="6901538" cy="110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68bdf9ff67_1_103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>
                <a:solidFill>
                  <a:srgbClr val="2308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8bdf9ff67_1_107"/>
          <p:cNvSpPr txBox="1">
            <a:spLocks noGrp="1"/>
          </p:cNvSpPr>
          <p:nvPr>
            <p:ph type="ctrTitle"/>
          </p:nvPr>
        </p:nvSpPr>
        <p:spPr>
          <a:xfrm>
            <a:off x="548640" y="731520"/>
            <a:ext cx="84465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68bdf9ff67_1_107"/>
          <p:cNvSpPr txBox="1">
            <a:spLocks noGrp="1"/>
          </p:cNvSpPr>
          <p:nvPr>
            <p:ph type="body" idx="1"/>
          </p:nvPr>
        </p:nvSpPr>
        <p:spPr>
          <a:xfrm>
            <a:off x="622169" y="1901858"/>
            <a:ext cx="10719000" cy="4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400"/>
              <a:buNone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400"/>
              <a:buChar char="•"/>
              <a:defRPr sz="14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230871"/>
              </a:buClr>
              <a:buSzPts val="1200"/>
              <a:buFont typeface="Courier New"/>
              <a:buChar char="o"/>
              <a:defRPr sz="1200"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8bdf9ff67_1_110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1D2D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68bdf9ff67_1_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68bdf9ff67_1_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268bdf9ff67_1_57"/>
          <p:cNvSpPr txBox="1">
            <a:spLocks noGrp="1"/>
          </p:cNvSpPr>
          <p:nvPr>
            <p:ph type="ctrTitle"/>
          </p:nvPr>
        </p:nvSpPr>
        <p:spPr>
          <a:xfrm>
            <a:off x="548640" y="548640"/>
            <a:ext cx="104673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68bdf9ff67_1_57"/>
          <p:cNvSpPr txBox="1">
            <a:spLocks noGrp="1"/>
          </p:cNvSpPr>
          <p:nvPr>
            <p:ph type="body" idx="1"/>
          </p:nvPr>
        </p:nvSpPr>
        <p:spPr>
          <a:xfrm>
            <a:off x="548640" y="1920240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64B38"/>
              </a:buClr>
              <a:buSzPts val="2000"/>
              <a:buNone/>
              <a:defRPr sz="2000">
                <a:solidFill>
                  <a:srgbClr val="E64B38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8bdf9ff67_1_113"/>
          <p:cNvSpPr/>
          <p:nvPr/>
        </p:nvSpPr>
        <p:spPr>
          <a:xfrm>
            <a:off x="3048" y="0"/>
            <a:ext cx="3045000" cy="6858000"/>
          </a:xfrm>
          <a:prstGeom prst="rect">
            <a:avLst/>
          </a:prstGeom>
          <a:solidFill>
            <a:srgbClr val="1D2D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68bdf9ff67_1_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8bdf9ff67_1_129"/>
          <p:cNvSpPr/>
          <p:nvPr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D531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68bdf9ff67_1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724" y="2489200"/>
            <a:ext cx="18796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68bdf9ff67_1_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68bdf9ff67_1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68bdf9ff67_1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68bdf9ff67_1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68bdf9ff67_1_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g268bdf9ff67_1_61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48507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268bdf9ff67_1_61"/>
          <p:cNvSpPr txBox="1">
            <a:spLocks noGrp="1"/>
          </p:cNvSpPr>
          <p:nvPr>
            <p:ph type="body" idx="1"/>
          </p:nvPr>
        </p:nvSpPr>
        <p:spPr>
          <a:xfrm>
            <a:off x="622169" y="2129051"/>
            <a:ext cx="4850700" cy="4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FFD030"/>
              </a:buClr>
              <a:buSzPts val="2000"/>
              <a:buNone/>
              <a:defRPr sz="2000">
                <a:solidFill>
                  <a:srgbClr val="FFD030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3F0CCC"/>
              </a:buClr>
              <a:buSzPts val="1800"/>
              <a:buChar char="•"/>
              <a:defRPr>
                <a:solidFill>
                  <a:srgbClr val="3F0CC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8bdf9ff67_1_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g268bdf9ff67_1_90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8bdf9ff67_1_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68bdf9ff67_1_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268bdf9ff67_1_1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2D5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268bdf9ff67_1_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68bdf9ff67_1_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68bdf9ff67_1_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68bdf9ff67_1_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0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268bdf9ff67_1_87"/>
          <p:cNvSpPr txBox="1">
            <a:spLocks noGrp="1"/>
          </p:cNvSpPr>
          <p:nvPr>
            <p:ph type="ctrTitle"/>
          </p:nvPr>
        </p:nvSpPr>
        <p:spPr>
          <a:xfrm>
            <a:off x="622170" y="582677"/>
            <a:ext cx="100230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8bdf9ff67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0871"/>
              </a:buClr>
              <a:buSzPts val="3600"/>
              <a:buFont typeface="Poppins"/>
              <a:buNone/>
              <a:defRPr sz="3600" b="1" i="0" u="none" strike="noStrike" cap="none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68bdf9ff67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308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68bdf9ff67_1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8bdf9ff67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268bdf9ff67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8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548640" y="548640"/>
            <a:ext cx="10515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52"/>
              </a:buClr>
              <a:buSzPts val="3600"/>
              <a:buFont typeface="Poppins"/>
              <a:buNone/>
            </a:pPr>
            <a:r>
              <a:rPr lang="en-US" sz="3600" b="1" dirty="0">
                <a:solidFill>
                  <a:srgbClr val="230871"/>
                </a:solidFill>
                <a:latin typeface="Poppins"/>
                <a:ea typeface="Poppins"/>
                <a:cs typeface="Poppins"/>
                <a:sym typeface="Poppins"/>
              </a:rPr>
              <a:t>MASA – A comprehensive solution for medical transport coverage</a:t>
            </a:r>
            <a:endParaRPr sz="3600" b="1" dirty="0">
              <a:solidFill>
                <a:srgbClr val="23087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44" name="Google Shape;144;p24"/>
          <p:cNvGraphicFramePr/>
          <p:nvPr/>
        </p:nvGraphicFramePr>
        <p:xfrm>
          <a:off x="465098" y="1723974"/>
          <a:ext cx="9348375" cy="4452275"/>
        </p:xfrm>
        <a:graphic>
          <a:graphicData uri="http://schemas.openxmlformats.org/drawingml/2006/table">
            <a:tbl>
              <a:tblPr>
                <a:noFill/>
                <a:tableStyleId>{48B02DFE-BD0C-4C34-93ED-3B63B42361F5}</a:tableStyleId>
              </a:tblPr>
              <a:tblGrid>
                <a:gridCol w="45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MASA</a:t>
                      </a:r>
                      <a:endParaRPr sz="1200" u="none" strike="noStrike" cap="non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Other EMT </a:t>
                      </a: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</a:t>
                      </a:r>
                      <a:r>
                        <a:rPr lang="en-US" sz="11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overage </a:t>
                      </a: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</a:t>
                      </a:r>
                      <a:r>
                        <a:rPr lang="en-US" sz="1100" u="none" strike="noStrike" cap="non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roviders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All EMT providers included – there is no “out-of-network”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SzPts val="1100"/>
                        <a:buFont typeface="Open Sans"/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Limited network</a:t>
                      </a:r>
                      <a:endParaRPr sz="10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5312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100% nationwide coverage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Air coverage included</a:t>
                      </a:r>
                      <a:endParaRPr sz="1000" dirty="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SzPts val="1100"/>
                        <a:buFont typeface="Open Sans"/>
                        <a:buNone/>
                      </a:pPr>
                      <a:r>
                        <a:rPr lang="en-US" sz="1000" u="none" strike="noStrike" cap="none" dirty="0">
                          <a:solidFill>
                            <a:srgbClr val="3A3838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Sold separately</a:t>
                      </a:r>
                      <a:endParaRPr sz="1000" dirty="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Ground coverage included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SzPts val="1100"/>
                        <a:buFont typeface="Open Sans"/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Limited territory</a:t>
                      </a:r>
                      <a:endParaRPr sz="10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Hospital-to-hospital transfers are covered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Limited or no coverage</a:t>
                      </a:r>
                      <a:endParaRPr sz="10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Repatriation is covered – worldwide depending on plan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Sold separately</a:t>
                      </a:r>
                      <a:endParaRPr sz="1000"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50+ years in business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Optimized to pair with health plans</a:t>
                      </a:r>
                      <a:r>
                        <a:rPr lang="en-US" sz="1000" u="none" strike="noStrike" cap="none" baseline="30000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*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Available on benefit platforms with easy implementation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3A3838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Organ Retrieval &amp; Organ Recipient Transportation Coverage</a:t>
                      </a:r>
                      <a:endParaRPr sz="1000">
                        <a:latin typeface="Open Sans Medium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solidFill>
                          <a:srgbClr val="3A383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5" name="Google Shape;145;p24"/>
          <p:cNvSpPr txBox="1"/>
          <p:nvPr/>
        </p:nvSpPr>
        <p:spPr>
          <a:xfrm>
            <a:off x="418994" y="6261319"/>
            <a:ext cx="7916100" cy="23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*Voluntary, employer-paid, and cost-shared options are available with multiple pricing tiers. Ask your MASA representative to learn more.</a:t>
            </a:r>
            <a:endParaRPr sz="8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6" name="Google Shape;146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2264361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5455089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4657407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5853931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5056248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4258566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3859725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3460884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3062043"/>
            <a:ext cx="228600" cy="2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 descr="A blue check mark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299" y="2663202"/>
            <a:ext cx="228600" cy="2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A">
      <a:dk1>
        <a:srgbClr val="230871"/>
      </a:dk1>
      <a:lt1>
        <a:srgbClr val="FFFFFF"/>
      </a:lt1>
      <a:dk2>
        <a:srgbClr val="0071CE"/>
      </a:dk2>
      <a:lt2>
        <a:srgbClr val="FFFFFF"/>
      </a:lt2>
      <a:accent1>
        <a:srgbClr val="E64B38"/>
      </a:accent1>
      <a:accent2>
        <a:srgbClr val="FFD040"/>
      </a:accent2>
      <a:accent3>
        <a:srgbClr val="968693"/>
      </a:accent3>
      <a:accent4>
        <a:srgbClr val="54378D"/>
      </a:accent4>
      <a:accent5>
        <a:srgbClr val="7F65A9"/>
      </a:accent5>
      <a:accent6>
        <a:srgbClr val="A996C5"/>
      </a:accent6>
      <a:hlink>
        <a:srgbClr val="0071CE"/>
      </a:hlink>
      <a:folHlink>
        <a:srgbClr val="A996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Poppins</vt:lpstr>
      <vt:lpstr>Calibri</vt:lpstr>
      <vt:lpstr>Open Sans SemiBold</vt:lpstr>
      <vt:lpstr>Open Sans</vt:lpstr>
      <vt:lpstr>Open Sans Medium</vt:lpstr>
      <vt:lpstr>Arial</vt:lpstr>
      <vt:lpstr>Courier New</vt:lpstr>
      <vt:lpstr>Poppins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 Croft</dc:creator>
  <cp:lastModifiedBy>Elise Yancey</cp:lastModifiedBy>
  <cp:revision>1</cp:revision>
  <dcterms:created xsi:type="dcterms:W3CDTF">2023-01-19T12:19:34Z</dcterms:created>
  <dcterms:modified xsi:type="dcterms:W3CDTF">2024-03-08T18:15:59Z</dcterms:modified>
</cp:coreProperties>
</file>