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0"/>
  </p:notesMasterIdLst>
  <p:sldIdLst>
    <p:sldId id="256" r:id="rId2"/>
    <p:sldId id="259" r:id="rId3"/>
    <p:sldId id="260" r:id="rId4"/>
    <p:sldId id="267" r:id="rId5"/>
    <p:sldId id="272" r:id="rId6"/>
    <p:sldId id="285" r:id="rId7"/>
    <p:sldId id="286" r:id="rId8"/>
    <p:sldId id="287" r:id="rId9"/>
    <p:sldId id="288" r:id="rId10"/>
    <p:sldId id="273" r:id="rId11"/>
    <p:sldId id="279" r:id="rId12"/>
    <p:sldId id="275" r:id="rId13"/>
    <p:sldId id="276" r:id="rId14"/>
    <p:sldId id="282" r:id="rId15"/>
    <p:sldId id="280" r:id="rId16"/>
    <p:sldId id="281" r:id="rId17"/>
    <p:sldId id="284" r:id="rId18"/>
    <p:sldId id="283" r:id="rId19"/>
  </p:sldIdLst>
  <p:sldSz cx="12188825" cy="6858000"/>
  <p:notesSz cx="6858000" cy="9144000"/>
  <p:embeddedFontLst>
    <p:embeddedFont>
      <p:font typeface="Open Sans" panose="020B0606030504020204" pitchFamily="34" charset="0"/>
      <p:regular r:id="rId21"/>
      <p:bold r:id="rId22"/>
      <p:italic r:id="rId23"/>
      <p:boldItalic r:id="rId24"/>
    </p:embeddedFont>
    <p:embeddedFont>
      <p:font typeface="Poppins" panose="00000500000000000000" pitchFamily="2" charset="0"/>
      <p:regular r:id="rId25"/>
      <p:bold r:id="rId26"/>
      <p:italic r:id="rId27"/>
      <p:boldItalic r:id="rId28"/>
    </p:embeddedFont>
    <p:embeddedFont>
      <p:font typeface="Poppins Medium" panose="000006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ASA intro slides" id="{543409D8-61C2-421A-A6AF-F7AB1EC1C44E}">
          <p14:sldIdLst>
            <p14:sldId id="256"/>
            <p14:sldId id="259"/>
            <p14:sldId id="260"/>
          </p14:sldIdLst>
        </p14:section>
        <p14:section name="MEM 2026" id="{E50B5541-674B-42AD-8B97-042F90F3A1F5}">
          <p14:sldIdLst>
            <p14:sldId id="267"/>
            <p14:sldId id="272"/>
            <p14:sldId id="285"/>
          </p14:sldIdLst>
        </p14:section>
        <p14:section name="MEM 2025" id="{4CFEF70E-6D17-470E-BBD9-3F81396BAE2E}">
          <p14:sldIdLst>
            <p14:sldId id="286"/>
            <p14:sldId id="287"/>
            <p14:sldId id="288"/>
          </p14:sldIdLst>
        </p14:section>
        <p14:section name="Insurance" id="{6F404F9B-DCBA-4347-952D-1F8CEC5680B5}">
          <p14:sldIdLst>
            <p14:sldId id="273"/>
            <p14:sldId id="279"/>
            <p14:sldId id="275"/>
            <p14:sldId id="276"/>
            <p14:sldId id="282"/>
            <p14:sldId id="280"/>
            <p14:sldId id="281"/>
            <p14:sldId id="284"/>
            <p14:sldId id="283"/>
          </p14:sldIdLst>
        </p14:section>
      </p14:sectionLst>
    </p:ext>
    <p:ext uri="{EFAFB233-063F-42B5-8137-9DF3F51BA10A}">
      <p15:sldGuideLst xmlns:p15="http://schemas.microsoft.com/office/powerpoint/2012/main">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99C7A-0A17-4DB9-A79C-4F2C7734FBF8}" v="8" dt="2026-01-31T02:51:32.619"/>
  </p1510:revLst>
</p1510:revInfo>
</file>

<file path=ppt/tableStyles.xml><?xml version="1.0" encoding="utf-8"?>
<a:tblStyleLst xmlns:a="http://schemas.openxmlformats.org/drawingml/2006/main" def="{D8CD36BC-3B06-40AA-BF12-5B90CFD7114F}">
  <a:tblStyle styleId="{D8CD36BC-3B06-40AA-BF12-5B90CFD711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8"/>
    <p:restoredTop sz="95033" autoAdjust="0"/>
  </p:normalViewPr>
  <p:slideViewPr>
    <p:cSldViewPr snapToGrid="0">
      <p:cViewPr varScale="1">
        <p:scale>
          <a:sx n="74" d="100"/>
          <a:sy n="74" d="100"/>
        </p:scale>
        <p:origin x="1152" y="283"/>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FE0FE473-AB6C-4F8A-A7A5-BCAE2A980BC8}"/>
    <pc:docChg chg="undo custSel addSld delSld modSld sldOrd addSection modSection">
      <pc:chgData name="Elise Yancey" userId="da350038-5415-440d-a3a0-39230d3f8ae8" providerId="ADAL" clId="{FE0FE473-AB6C-4F8A-A7A5-BCAE2A980BC8}" dt="2026-01-31T02:53:08.080" v="35" actId="17846"/>
      <pc:docMkLst>
        <pc:docMk/>
      </pc:docMkLst>
      <pc:sldChg chg="modSp mod">
        <pc:chgData name="Elise Yancey" userId="da350038-5415-440d-a3a0-39230d3f8ae8" providerId="ADAL" clId="{FE0FE473-AB6C-4F8A-A7A5-BCAE2A980BC8}" dt="2026-01-31T02:48:00.377" v="0" actId="13926"/>
        <pc:sldMkLst>
          <pc:docMk/>
          <pc:sldMk cId="0" sldId="267"/>
        </pc:sldMkLst>
        <pc:spChg chg="mod">
          <ac:chgData name="Elise Yancey" userId="da350038-5415-440d-a3a0-39230d3f8ae8" providerId="ADAL" clId="{FE0FE473-AB6C-4F8A-A7A5-BCAE2A980BC8}" dt="2026-01-31T02:48:00.377" v="0" actId="13926"/>
          <ac:spMkLst>
            <pc:docMk/>
            <pc:sldMk cId="0" sldId="267"/>
            <ac:spMk id="162" creationId="{00000000-0000-0000-0000-000000000000}"/>
          </ac:spMkLst>
        </pc:spChg>
      </pc:sldChg>
      <pc:sldChg chg="modSp mod">
        <pc:chgData name="Elise Yancey" userId="da350038-5415-440d-a3a0-39230d3f8ae8" providerId="ADAL" clId="{FE0FE473-AB6C-4F8A-A7A5-BCAE2A980BC8}" dt="2026-01-31T02:50:22.761" v="11" actId="13926"/>
        <pc:sldMkLst>
          <pc:docMk/>
          <pc:sldMk cId="3754743268" sldId="272"/>
        </pc:sldMkLst>
        <pc:spChg chg="mod">
          <ac:chgData name="Elise Yancey" userId="da350038-5415-440d-a3a0-39230d3f8ae8" providerId="ADAL" clId="{FE0FE473-AB6C-4F8A-A7A5-BCAE2A980BC8}" dt="2026-01-31T02:50:22.761" v="11" actId="13926"/>
          <ac:spMkLst>
            <pc:docMk/>
            <pc:sldMk cId="3754743268" sldId="272"/>
            <ac:spMk id="2" creationId="{D8D10631-A3E2-70F3-F854-49D5DB5EA085}"/>
          </ac:spMkLst>
        </pc:spChg>
      </pc:sldChg>
      <pc:sldChg chg="ord">
        <pc:chgData name="Elise Yancey" userId="da350038-5415-440d-a3a0-39230d3f8ae8" providerId="ADAL" clId="{FE0FE473-AB6C-4F8A-A7A5-BCAE2A980BC8}" dt="2026-01-31T02:52:09.028" v="32"/>
        <pc:sldMkLst>
          <pc:docMk/>
          <pc:sldMk cId="2928228874" sldId="273"/>
        </pc:sldMkLst>
      </pc:sldChg>
      <pc:sldChg chg="ord">
        <pc:chgData name="Elise Yancey" userId="da350038-5415-440d-a3a0-39230d3f8ae8" providerId="ADAL" clId="{FE0FE473-AB6C-4F8A-A7A5-BCAE2A980BC8}" dt="2026-01-31T02:52:10.640" v="34"/>
        <pc:sldMkLst>
          <pc:docMk/>
          <pc:sldMk cId="1008228611" sldId="279"/>
        </pc:sldMkLst>
      </pc:sldChg>
      <pc:sldChg chg="modSp mod">
        <pc:chgData name="Elise Yancey" userId="da350038-5415-440d-a3a0-39230d3f8ae8" providerId="ADAL" clId="{FE0FE473-AB6C-4F8A-A7A5-BCAE2A980BC8}" dt="2026-01-31T02:50:25.509" v="12" actId="13926"/>
        <pc:sldMkLst>
          <pc:docMk/>
          <pc:sldMk cId="2851785351" sldId="285"/>
        </pc:sldMkLst>
        <pc:spChg chg="mod">
          <ac:chgData name="Elise Yancey" userId="da350038-5415-440d-a3a0-39230d3f8ae8" providerId="ADAL" clId="{FE0FE473-AB6C-4F8A-A7A5-BCAE2A980BC8}" dt="2026-01-31T02:50:25.509" v="12" actId="13926"/>
          <ac:spMkLst>
            <pc:docMk/>
            <pc:sldMk cId="2851785351" sldId="285"/>
            <ac:spMk id="3" creationId="{A0C80883-B42B-D21F-65EC-52249AE96689}"/>
          </ac:spMkLst>
        </pc:spChg>
      </pc:sldChg>
      <pc:sldChg chg="addSp delSp modSp add del mod">
        <pc:chgData name="Elise Yancey" userId="da350038-5415-440d-a3a0-39230d3f8ae8" providerId="ADAL" clId="{FE0FE473-AB6C-4F8A-A7A5-BCAE2A980BC8}" dt="2026-01-31T02:50:49.938" v="23" actId="20577"/>
        <pc:sldMkLst>
          <pc:docMk/>
          <pc:sldMk cId="0" sldId="286"/>
        </pc:sldMkLst>
        <pc:spChg chg="add del">
          <ac:chgData name="Elise Yancey" userId="da350038-5415-440d-a3a0-39230d3f8ae8" providerId="ADAL" clId="{FE0FE473-AB6C-4F8A-A7A5-BCAE2A980BC8}" dt="2026-01-31T02:50:29.384" v="14" actId="22"/>
          <ac:spMkLst>
            <pc:docMk/>
            <pc:sldMk cId="0" sldId="286"/>
            <ac:spMk id="3" creationId="{217533DD-9324-7103-34D5-2C0E5505351D}"/>
          </ac:spMkLst>
        </pc:spChg>
        <pc:spChg chg="mod">
          <ac:chgData name="Elise Yancey" userId="da350038-5415-440d-a3a0-39230d3f8ae8" providerId="ADAL" clId="{FE0FE473-AB6C-4F8A-A7A5-BCAE2A980BC8}" dt="2026-01-31T02:50:49.938" v="23" actId="20577"/>
          <ac:spMkLst>
            <pc:docMk/>
            <pc:sldMk cId="0" sldId="286"/>
            <ac:spMk id="162" creationId="{00000000-0000-0000-0000-000000000000}"/>
          </ac:spMkLst>
        </pc:spChg>
      </pc:sldChg>
      <pc:sldChg chg="modSp add mod">
        <pc:chgData name="Elise Yancey" userId="da350038-5415-440d-a3a0-39230d3f8ae8" providerId="ADAL" clId="{FE0FE473-AB6C-4F8A-A7A5-BCAE2A980BC8}" dt="2026-01-31T02:51:21.185" v="27"/>
        <pc:sldMkLst>
          <pc:docMk/>
          <pc:sldMk cId="1529850836" sldId="287"/>
        </pc:sldMkLst>
        <pc:spChg chg="mod">
          <ac:chgData name="Elise Yancey" userId="da350038-5415-440d-a3a0-39230d3f8ae8" providerId="ADAL" clId="{FE0FE473-AB6C-4F8A-A7A5-BCAE2A980BC8}" dt="2026-01-31T02:51:21.185" v="27"/>
          <ac:spMkLst>
            <pc:docMk/>
            <pc:sldMk cId="1529850836" sldId="287"/>
            <ac:spMk id="2" creationId="{D8D10631-A3E2-70F3-F854-49D5DB5EA085}"/>
          </ac:spMkLst>
        </pc:spChg>
      </pc:sldChg>
      <pc:sldChg chg="add del">
        <pc:chgData name="Elise Yancey" userId="da350038-5415-440d-a3a0-39230d3f8ae8" providerId="ADAL" clId="{FE0FE473-AB6C-4F8A-A7A5-BCAE2A980BC8}" dt="2026-01-31T02:49:14.699" v="4"/>
        <pc:sldMkLst>
          <pc:docMk/>
          <pc:sldMk cId="4052665770" sldId="287"/>
        </pc:sldMkLst>
      </pc:sldChg>
      <pc:sldChg chg="modSp add mod">
        <pc:chgData name="Elise Yancey" userId="da350038-5415-440d-a3a0-39230d3f8ae8" providerId="ADAL" clId="{FE0FE473-AB6C-4F8A-A7A5-BCAE2A980BC8}" dt="2026-01-31T02:51:32.619" v="30"/>
        <pc:sldMkLst>
          <pc:docMk/>
          <pc:sldMk cId="902442553" sldId="288"/>
        </pc:sldMkLst>
        <pc:spChg chg="mod">
          <ac:chgData name="Elise Yancey" userId="da350038-5415-440d-a3a0-39230d3f8ae8" providerId="ADAL" clId="{FE0FE473-AB6C-4F8A-A7A5-BCAE2A980BC8}" dt="2026-01-31T02:51:32.619" v="30"/>
          <ac:spMkLst>
            <pc:docMk/>
            <pc:sldMk cId="902442553" sldId="288"/>
            <ac:spMk id="3" creationId="{A0C80883-B42B-D21F-65EC-52249AE96689}"/>
          </ac:spMkLst>
        </pc:spChg>
      </pc:sldChg>
      <pc:sldChg chg="add del">
        <pc:chgData name="Elise Yancey" userId="da350038-5415-440d-a3a0-39230d3f8ae8" providerId="ADAL" clId="{FE0FE473-AB6C-4F8A-A7A5-BCAE2A980BC8}" dt="2026-01-31T02:49:14.699" v="4"/>
        <pc:sldMkLst>
          <pc:docMk/>
          <pc:sldMk cId="2804068109"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B4A816C-3C02-5C55-137B-44E455EE9672}"/>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D66D5344-C1B6-9F07-8F6C-37F392930D1E}"/>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7821D5BF-8BD8-7547-96EF-5BD729ADC8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3453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7CDEFA3-F253-B1E0-31E4-9A51E062119C}"/>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D895A663-6354-93A2-5179-A284B7C793E9}"/>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BCD550E3-B000-6216-5BA7-AE654232C3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871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119D375E-8008-8C14-BF47-6E8DE9BBCBA7}"/>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824412F5-3700-D938-E3FA-F3FA6CE9A914}"/>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F5F2AA10-9D37-95A1-B45B-540D993D3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533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CE579AAA-F805-E231-AE34-761E2C31ACB3}"/>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AB154E08-4E3B-AA9A-BBDD-3BB58DF6FA73}"/>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C41426CD-2D53-C43C-1F37-B8DA38E0ED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05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78196D61-F96D-B4EC-9AD1-4A23BC241F3F}"/>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501BFD44-DD45-71B8-D782-1753F807D3F5}"/>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02EAFB1C-FD47-F0AC-E4AB-F73CC42706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367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AE8066EB-CB04-4F96-D71E-181FEA96AF9D}"/>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B580AC80-DABF-604C-8426-E9782F795922}"/>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2B9238B-C745-CA9C-33CE-EABBF39ADC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1403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03C679EB-FC32-42D7-7E99-4A8AE3AAEE9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741B9A65-1724-F49C-BF2B-57CEE90952ED}"/>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784EB888-09B4-03E6-CC76-5681006340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226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3832844D-5CEB-9017-E5F2-02C80259E98E}"/>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163E60DC-F184-CAC8-DF6B-5F16C7AAE471}"/>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A2D45592-02C6-5C25-129D-8C6956669C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160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7FE7D95D-23DC-5CE6-78AD-6D9D1DAB020F}"/>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46B088CF-FCEB-9DC9-1B75-46C6B39F163F}"/>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6C87685F-4DD2-A49E-F8C3-293B99E61F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9702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Big picture…</a:t>
            </a:r>
          </a:p>
          <a:p>
            <a:pPr marL="628650" lvl="1" indent="-171450" algn="l" rtl="0">
              <a:spcBef>
                <a:spcPts val="0"/>
              </a:spcBef>
              <a:spcAft>
                <a:spcPts val="0"/>
              </a:spcAft>
              <a:buFont typeface="Arial" panose="020B0604020202020204" pitchFamily="34" charset="0"/>
              <a:buChar char="•"/>
            </a:pPr>
            <a:r>
              <a:rPr lang="en-US" dirty="0"/>
              <a:t>The average ground ambulance bill is just over $2,000</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average air ambulance bill is $40,000</a:t>
            </a:r>
          </a:p>
          <a:p>
            <a:pPr marL="628650" lvl="1" indent="-171450" algn="l" rtl="0">
              <a:spcBef>
                <a:spcPts val="0"/>
              </a:spcBef>
              <a:spcAft>
                <a:spcPts val="0"/>
              </a:spcAft>
              <a:buFont typeface="Arial" panose="020B0604020202020204" pitchFamily="34" charset="0"/>
              <a:buChar char="•"/>
            </a:pPr>
            <a:r>
              <a:rPr lang="en-US" dirty="0"/>
              <a:t>We’ve all come to expect costly bills for emergency care, even with insurance</a:t>
            </a:r>
          </a:p>
          <a:p>
            <a:pPr marL="628650" lvl="1" indent="-171450" algn="l" rtl="0">
              <a:spcBef>
                <a:spcPts val="0"/>
              </a:spcBef>
              <a:spcAft>
                <a:spcPts val="0"/>
              </a:spcAft>
              <a:buFont typeface="Arial" panose="020B0604020202020204" pitchFamily="34" charset="0"/>
              <a:buChar char="•"/>
            </a:pPr>
            <a:r>
              <a:rPr lang="en-US" dirty="0"/>
              <a:t>When employees learn there’s a solution like MASA, 30% are likely to pay for it.</a:t>
            </a:r>
            <a:endParaRPr dirty="0"/>
          </a:p>
        </p:txBody>
      </p:sp>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MASA offers protection where major medical falls short. </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dirty="0"/>
              <a:t>We all know the standard health, dental, vision, life benefit program doesn’t cut it anymore</a:t>
            </a:r>
          </a:p>
          <a:p>
            <a:pPr marL="171450" lvl="0" indent="-171450" algn="l" rtl="0">
              <a:spcBef>
                <a:spcPts val="0"/>
              </a:spcBef>
              <a:spcAft>
                <a:spcPts val="0"/>
              </a:spcAft>
              <a:buFont typeface="Arial" panose="020B0604020202020204" pitchFamily="34" charset="0"/>
              <a:buChar char="•"/>
            </a:pPr>
            <a:r>
              <a:rPr lang="en-US" dirty="0"/>
              <a:t>Studies show holistic, thoughtful, and meaningful benefit programs positively impact employee health, wellness, retention, and recruiting efforts.</a:t>
            </a:r>
          </a:p>
          <a:p>
            <a:pPr marL="171450" lvl="0" indent="-171450" algn="l" rtl="0">
              <a:spcBef>
                <a:spcPts val="0"/>
              </a:spcBef>
              <a:spcAft>
                <a:spcPts val="0"/>
              </a:spcAft>
              <a:buFont typeface="Arial" panose="020B0604020202020204" pitchFamily="34" charset="0"/>
              <a:buChar char="•"/>
            </a:pPr>
            <a:r>
              <a:rPr lang="en-US" dirty="0"/>
              <a:t>Understanding the modern challenges faced by employees today is key to remaining your clients’ trusted risk management advisor and we’re here to help!</a:t>
            </a:r>
          </a:p>
          <a:p>
            <a:pPr marL="171450" lvl="0" indent="-171450" algn="l" rtl="0">
              <a:spcBef>
                <a:spcPts val="0"/>
              </a:spcBef>
              <a:spcAft>
                <a:spcPts val="0"/>
              </a:spcAft>
              <a:buFont typeface="Arial" panose="020B0604020202020204" pitchFamily="34" charset="0"/>
              <a:buChar char="•"/>
            </a:pPr>
            <a:r>
              <a:rPr lang="en-US" dirty="0"/>
              <a:t>Our participation rates speak for themselves – financial protection is valuable and critical to today’s workforce.</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Font typeface="Arial" panose="020B0604020202020204" pitchFamily="34" charset="0"/>
              <a:buNone/>
            </a:pPr>
            <a:r>
              <a:rPr lang="en-US" dirty="0"/>
              <a:t>MASA makes it easy with…</a:t>
            </a:r>
          </a:p>
          <a:p>
            <a:pPr marL="171450" lvl="0" indent="-171450" algn="l" rtl="0">
              <a:spcBef>
                <a:spcPts val="0"/>
              </a:spcBef>
              <a:spcAft>
                <a:spcPts val="0"/>
              </a:spcAft>
              <a:buFont typeface="Arial" panose="020B0604020202020204" pitchFamily="34" charset="0"/>
              <a:buChar char="•"/>
            </a:pPr>
            <a:r>
              <a:rPr lang="en-US" dirty="0"/>
              <a:t>No SSN</a:t>
            </a:r>
          </a:p>
          <a:p>
            <a:pPr marL="171450" lvl="0" indent="-171450" algn="l" rtl="0">
              <a:spcBef>
                <a:spcPts val="0"/>
              </a:spcBef>
              <a:spcAft>
                <a:spcPts val="0"/>
              </a:spcAft>
              <a:buFont typeface="Arial" panose="020B0604020202020204" pitchFamily="34" charset="0"/>
              <a:buChar char="•"/>
            </a:pPr>
            <a:r>
              <a:rPr lang="en-US" dirty="0"/>
              <a:t>No health questions</a:t>
            </a:r>
          </a:p>
          <a:p>
            <a:pPr marL="171450" lvl="0" indent="-171450" algn="l" rtl="0">
              <a:spcBef>
                <a:spcPts val="0"/>
              </a:spcBef>
              <a:spcAft>
                <a:spcPts val="0"/>
              </a:spcAft>
              <a:buFont typeface="Arial" panose="020B0604020202020204" pitchFamily="34" charset="0"/>
              <a:buChar char="•"/>
            </a:pPr>
            <a:r>
              <a:rPr lang="en-US" dirty="0"/>
              <a:t>No claim forms</a:t>
            </a:r>
          </a:p>
          <a:p>
            <a:pPr marL="171450" lvl="0" indent="-171450" algn="l" rtl="0">
              <a:spcBef>
                <a:spcPts val="0"/>
              </a:spcBef>
              <a:spcAft>
                <a:spcPts val="0"/>
              </a:spcAft>
              <a:buFont typeface="Arial" panose="020B0604020202020204" pitchFamily="34" charset="0"/>
              <a:buChar char="•"/>
            </a:pPr>
            <a:r>
              <a:rPr lang="en-US" dirty="0"/>
              <a:t>No network limitations</a:t>
            </a:r>
          </a:p>
          <a:p>
            <a:pPr marL="171450" lvl="0" indent="-171450" algn="l" rtl="0">
              <a:spcBef>
                <a:spcPts val="0"/>
              </a:spcBef>
              <a:spcAft>
                <a:spcPts val="0"/>
              </a:spcAft>
              <a:buFont typeface="Arial" panose="020B0604020202020204" pitchFamily="34" charset="0"/>
              <a:buChar char="•"/>
            </a:pPr>
            <a:r>
              <a:rPr lang="en-US" dirty="0"/>
              <a:t>No deductibles</a:t>
            </a:r>
          </a:p>
          <a:p>
            <a:pPr marL="171450" lvl="0" indent="-171450" algn="l" rtl="0">
              <a:spcBef>
                <a:spcPts val="0"/>
              </a:spcBef>
              <a:spcAft>
                <a:spcPts val="0"/>
              </a:spcAft>
              <a:buFont typeface="Arial" panose="020B0604020202020204" pitchFamily="34" charset="0"/>
              <a:buChar char="•"/>
            </a:pPr>
            <a:r>
              <a:rPr lang="en-US" dirty="0"/>
              <a:t>No denials based on claim cost</a:t>
            </a:r>
            <a:endParaRPr dirty="0"/>
          </a:p>
        </p:txBody>
      </p:sp>
      <p:sp>
        <p:nvSpPr>
          <p:cNvPr id="223" name="Google Shape;2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777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AE2DC6D-53A6-E8D5-E8A3-0D6B792AE783}"/>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35E84C09-B2B7-2B90-9DA0-D7A1A6B1A3D4}"/>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1D18A172-E41E-2851-8146-305CCC0D9D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extLst>
      <p:ext uri="{BB962C8B-B14F-4D97-AF65-F5344CB8AC3E}">
        <p14:creationId xmlns:p14="http://schemas.microsoft.com/office/powerpoint/2010/main" val="83085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777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EAE2DC6D-53A6-E8D5-E8A3-0D6B792AE783}"/>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35E84C09-B2B7-2B90-9DA0-D7A1A6B1A3D4}"/>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1D18A172-E41E-2851-8146-305CCC0D9D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extLst>
      <p:ext uri="{BB962C8B-B14F-4D97-AF65-F5344CB8AC3E}">
        <p14:creationId xmlns:p14="http://schemas.microsoft.com/office/powerpoint/2010/main" val="830850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ight Callout2">
  <p:cSld name="BIG_NUMBER_1">
    <p:spTree>
      <p:nvGrpSpPr>
        <p:cNvPr id="1" name="Shape 89"/>
        <p:cNvGrpSpPr/>
        <p:nvPr/>
      </p:nvGrpSpPr>
      <p:grpSpPr>
        <a:xfrm>
          <a:off x="0" y="0"/>
          <a:ext cx="0" cy="0"/>
          <a:chOff x="0" y="0"/>
          <a:chExt cx="0" cy="0"/>
        </a:xfrm>
      </p:grpSpPr>
      <p:sp>
        <p:nvSpPr>
          <p:cNvPr id="90" name="Google Shape;90;p16"/>
          <p:cNvSpPr/>
          <p:nvPr/>
        </p:nvSpPr>
        <p:spPr>
          <a:xfrm>
            <a:off x="-133" y="0"/>
            <a:ext cx="12189000" cy="6096000"/>
          </a:xfrm>
          <a:prstGeom prst="rect">
            <a:avLst/>
          </a:prstGeom>
          <a:solidFill>
            <a:srgbClr val="F3F0F7"/>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sp>
        <p:nvSpPr>
          <p:cNvPr id="92" name="Google Shape;92;p16"/>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3" name="Google Shape;93;p16"/>
          <p:cNvSpPr/>
          <p:nvPr/>
        </p:nvSpPr>
        <p:spPr>
          <a:xfrm rot="10800000">
            <a:off x="6704050" y="-33"/>
            <a:ext cx="5484900" cy="6096000"/>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94" name="Google Shape;94;p16"/>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D420A2C4-B499-CE68-E95E-685A6BB578A5}"/>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Picture 9" descr="A white arrow pointing right&#10;&#10;Description automatically generated">
            <a:extLst>
              <a:ext uri="{FF2B5EF4-FFF2-40B4-BE49-F238E27FC236}">
                <a16:creationId xmlns:a16="http://schemas.microsoft.com/office/drawing/2014/main" id="{C01AF914-18A1-AA0B-6178-C4D9B0581A4C}"/>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sp>
        <p:nvSpPr>
          <p:cNvPr id="4" name="TextBox 3">
            <a:extLst>
              <a:ext uri="{FF2B5EF4-FFF2-40B4-BE49-F238E27FC236}">
                <a16:creationId xmlns:a16="http://schemas.microsoft.com/office/drawing/2014/main" id="{C675E2FD-FF67-CCE7-14C6-CBCA3A78358C}"/>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877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pic>
        <p:nvPicPr>
          <p:cNvPr id="5" name="Picture 4" descr="A white arrow pointing right&#10;&#10;Description automatically generated">
            <a:extLst>
              <a:ext uri="{FF2B5EF4-FFF2-40B4-BE49-F238E27FC236}">
                <a16:creationId xmlns:a16="http://schemas.microsoft.com/office/drawing/2014/main" id="{AF1B2A59-58F4-AE7C-F6F7-84F523441CB7}"/>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6" name="TextBox 5">
            <a:extLst>
              <a:ext uri="{FF2B5EF4-FFF2-40B4-BE49-F238E27FC236}">
                <a16:creationId xmlns:a16="http://schemas.microsoft.com/office/drawing/2014/main" id="{D1647A87-0F9F-E8EC-6481-06A7B1D5786B}"/>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517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descr="A blue arrow with black background&#10;&#10;Description automatically generated">
            <a:extLst>
              <a:ext uri="{FF2B5EF4-FFF2-40B4-BE49-F238E27FC236}">
                <a16:creationId xmlns:a16="http://schemas.microsoft.com/office/drawing/2014/main" id="{40D29B69-63D3-D2DF-CDB6-D302195205AD}"/>
              </a:ext>
            </a:extLst>
          </p:cNvPr>
          <p:cNvPicPr>
            <a:picLocks noChangeAspect="1"/>
          </p:cNvPicPr>
          <p:nvPr userDrawn="1"/>
        </p:nvPicPr>
        <p:blipFill>
          <a:blip r:embed="rId2">
            <a:alphaModFix amt="2000"/>
          </a:blip>
          <a:stretch>
            <a:fillRect/>
          </a:stretch>
        </p:blipFill>
        <p:spPr>
          <a:xfrm flipH="1">
            <a:off x="-1673587" y="-1"/>
            <a:ext cx="5687872" cy="9305469"/>
          </a:xfrm>
          <a:prstGeom prst="rect">
            <a:avLst/>
          </a:prstGeom>
          <a:solidFill>
            <a:schemeClr val="accent5">
              <a:lumMod val="20000"/>
              <a:lumOff val="80000"/>
            </a:schemeClr>
          </a:solidFill>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rgbClr val="230871"/>
                </a:solidFill>
              </a:defRPr>
            </a:lvl1pPr>
          </a:lstStyle>
          <a:p>
            <a:r>
              <a:rPr lang="en-US" dirty="0"/>
              <a:t>Click to edit Master title style</a:t>
            </a:r>
          </a:p>
        </p:txBody>
      </p:sp>
      <p:sp>
        <p:nvSpPr>
          <p:cNvPr id="4" name="TextBox 3">
            <a:extLst>
              <a:ext uri="{FF2B5EF4-FFF2-40B4-BE49-F238E27FC236}">
                <a16:creationId xmlns:a16="http://schemas.microsoft.com/office/drawing/2014/main" id="{B5B3F019-51C9-EB32-4F2A-652C2C65E724}"/>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78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D832BD37-6ED9-909E-8172-FF68402F0F8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86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3048D5DA-58F3-9C19-30EE-6396A41F96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233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42553A80-A015-0A41-3258-FFAC008C0E5A}"/>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832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5157511" y="2129051"/>
            <a:ext cx="6167181"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68A11185-0105-D1E6-3C6F-4200B77FA3F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731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a:extLst>
              <a:ext uri="{FF2B5EF4-FFF2-40B4-BE49-F238E27FC236}">
                <a16:creationId xmlns:a16="http://schemas.microsoft.com/office/drawing/2014/main" id="{FCA1FF9E-42B0-1D36-73C9-AA796F87895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66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4559F149-36F7-AD97-8469-7AC465373D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476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50ABD9BE-A2F6-C115-51F5-230E05121F2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270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7"/>
            <a:ext cx="5951659" cy="842424"/>
          </a:xfrm>
        </p:spPr>
        <p:txBody>
          <a:bodyPr/>
          <a:lstStyle>
            <a:lvl1pPr marL="76200" indent="0">
              <a:buNone/>
              <a:defRPr sz="1999">
                <a:solidFill>
                  <a:srgbClr val="E64B38"/>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9BCB3C0-EA97-78F7-BA30-2797E3D9179F}"/>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9" name="Picture 8" descr="A purple arrow with black background&#10;&#10;Description automatically generated">
            <a:extLst>
              <a:ext uri="{FF2B5EF4-FFF2-40B4-BE49-F238E27FC236}">
                <a16:creationId xmlns:a16="http://schemas.microsoft.com/office/drawing/2014/main" id="{72C7FA64-A88B-387E-E9A9-F552CBBAD9BD}"/>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32837EFA-8E5F-AC30-CE3F-61C4449648D4}"/>
              </a:ext>
            </a:extLst>
          </p:cNvPr>
          <p:cNvPicPr>
            <a:picLocks noChangeAspect="1"/>
          </p:cNvPicPr>
          <p:nvPr userDrawn="1"/>
        </p:nvPicPr>
        <p:blipFill>
          <a:blip r:embed="rId5">
            <a:alphaModFix amt="60000"/>
          </a:blip>
          <a:stretch>
            <a:fillRect/>
          </a:stretch>
        </p:blipFill>
        <p:spPr>
          <a:xfrm>
            <a:off x="8629840" y="4594258"/>
            <a:ext cx="1692724" cy="2698685"/>
          </a:xfrm>
          <a:prstGeom prst="rect">
            <a:avLst/>
          </a:prstGeom>
        </p:spPr>
      </p:pic>
      <p:sp>
        <p:nvSpPr>
          <p:cNvPr id="16" name="TextBox 15">
            <a:extLst>
              <a:ext uri="{FF2B5EF4-FFF2-40B4-BE49-F238E27FC236}">
                <a16:creationId xmlns:a16="http://schemas.microsoft.com/office/drawing/2014/main" id="{BB9FE7E5-E646-54AD-4154-C4B2D79C163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61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784164F0-023F-101A-5DA2-87D9F7A43E67}"/>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373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FC04AF07-4CB7-393A-95C0-5DDE9A7C1023}"/>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8239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3201E8D1-D2AB-6545-52C1-0C0B365B0D91}"/>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7264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3" name="TextBox 2">
            <a:extLst>
              <a:ext uri="{FF2B5EF4-FFF2-40B4-BE49-F238E27FC236}">
                <a16:creationId xmlns:a16="http://schemas.microsoft.com/office/drawing/2014/main" id="{A9E9B563-10CD-B2A6-1F6E-70D0FF6ECF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083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70156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8854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96DE2E9B-ADC9-C10C-69EB-2978775472B3}"/>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5636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3" name="Picture 2" descr="A white arrow pointing right&#10;&#10;Description automatically generated">
            <a:extLst>
              <a:ext uri="{FF2B5EF4-FFF2-40B4-BE49-F238E27FC236}">
                <a16:creationId xmlns:a16="http://schemas.microsoft.com/office/drawing/2014/main" id="{1E0B8D90-1A73-47F1-D142-0D46981882DA}"/>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2" name="TextBox 1">
            <a:extLst>
              <a:ext uri="{FF2B5EF4-FFF2-40B4-BE49-F238E27FC236}">
                <a16:creationId xmlns:a16="http://schemas.microsoft.com/office/drawing/2014/main" id="{9B5C57D9-018B-FCFF-D1F7-D1BBF24A8BE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8284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68C73011-9B86-E070-F900-9B46F110A92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0B340FBA-D7CA-F5EE-EBA8-2819C914304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63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A blue arrow with black background&#10;&#10;Description automatically generated">
            <a:extLst>
              <a:ext uri="{FF2B5EF4-FFF2-40B4-BE49-F238E27FC236}">
                <a16:creationId xmlns:a16="http://schemas.microsoft.com/office/drawing/2014/main" id="{A7EA90E9-6EB8-E68F-3CDA-987E9153B4F3}"/>
              </a:ext>
            </a:extLst>
          </p:cNvPr>
          <p:cNvPicPr>
            <a:picLocks noChangeAspect="1"/>
          </p:cNvPicPr>
          <p:nvPr userDrawn="1"/>
        </p:nvPicPr>
        <p:blipFill>
          <a:blip r:embed="rId2">
            <a:alphaModFix amt="2000"/>
          </a:blip>
          <a:stretch>
            <a:fillRect/>
          </a:stretch>
        </p:blipFill>
        <p:spPr>
          <a:xfrm flipH="1">
            <a:off x="-2827863" y="-1117774"/>
            <a:ext cx="6899740" cy="11288107"/>
          </a:xfrm>
          <a:prstGeom prst="rect">
            <a:avLst/>
          </a:prstGeom>
        </p:spPr>
      </p:pic>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A898428C-390E-EAE5-FD35-58F0B87B5240}"/>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559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6"/>
            <a:ext cx="5951659" cy="1943157"/>
          </a:xfrm>
        </p:spPr>
        <p:txBody>
          <a:bodyPr/>
          <a:lstStyle>
            <a:lvl1pPr>
              <a:defRPr sz="1999">
                <a:solidFill>
                  <a:srgbClr val="FFD030"/>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3AFBD42-A832-8B7A-BA25-6981F521FAC2}"/>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231C903A-6DE1-ABB8-1B49-5D8C64ACC512}"/>
              </a:ext>
            </a:extLst>
          </p:cNvPr>
          <p:cNvPicPr>
            <a:picLocks noChangeAspect="1"/>
          </p:cNvPicPr>
          <p:nvPr userDrawn="1"/>
        </p:nvPicPr>
        <p:blipFill>
          <a:blip r:embed="rId4">
            <a:alphaModFix amt="60000"/>
          </a:blip>
          <a:stretch>
            <a:fillRect/>
          </a:stretch>
        </p:blipFill>
        <p:spPr>
          <a:xfrm>
            <a:off x="8629840" y="4594257"/>
            <a:ext cx="1692724" cy="2698684"/>
          </a:xfrm>
          <a:prstGeom prst="rect">
            <a:avLst/>
          </a:prstGeom>
        </p:spPr>
      </p:pic>
      <p:pic>
        <p:nvPicPr>
          <p:cNvPr id="14" name="Picture 13" descr="A purple arrow with black background&#10;&#10;Description automatically generated">
            <a:extLst>
              <a:ext uri="{FF2B5EF4-FFF2-40B4-BE49-F238E27FC236}">
                <a16:creationId xmlns:a16="http://schemas.microsoft.com/office/drawing/2014/main" id="{906502A4-F8E2-4C72-BBD3-27B713FF20F4}"/>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sp>
        <p:nvSpPr>
          <p:cNvPr id="16" name="TextBox 15">
            <a:extLst>
              <a:ext uri="{FF2B5EF4-FFF2-40B4-BE49-F238E27FC236}">
                <a16:creationId xmlns:a16="http://schemas.microsoft.com/office/drawing/2014/main" id="{8DAC8B47-7B48-73CE-D82F-F8641BAD9A4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3181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866AE3-C1B7-78B1-585F-EBA9C63BD895}"/>
              </a:ext>
            </a:extLst>
          </p:cNvPr>
          <p:cNvPicPr>
            <a:picLocks noChangeAspect="1"/>
          </p:cNvPicPr>
          <p:nvPr userDrawn="1"/>
        </p:nvPicPr>
        <p:blipFill>
          <a:blip r:embed="rId2">
            <a:alphaModFix amt="5000"/>
          </a:blip>
          <a:stretch>
            <a:fillRect/>
          </a:stretch>
        </p:blipFill>
        <p:spPr>
          <a:xfrm>
            <a:off x="-232409" y="5060202"/>
            <a:ext cx="2029740" cy="2030269"/>
          </a:xfrm>
          <a:prstGeom prst="rect">
            <a:avLst/>
          </a:prstGeom>
        </p:spPr>
      </p:pic>
      <p:sp>
        <p:nvSpPr>
          <p:cNvPr id="2" name="TextBox 1">
            <a:extLst>
              <a:ext uri="{FF2B5EF4-FFF2-40B4-BE49-F238E27FC236}">
                <a16:creationId xmlns:a16="http://schemas.microsoft.com/office/drawing/2014/main" id="{8AE39605-168E-0E45-2E4B-4DDB5D8568E8}"/>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1203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3C135-793A-24D5-E837-A5ED37F25367}"/>
              </a:ext>
            </a:extLst>
          </p:cNvPr>
          <p:cNvPicPr>
            <a:picLocks noChangeAspect="1"/>
          </p:cNvPicPr>
          <p:nvPr userDrawn="1"/>
        </p:nvPicPr>
        <p:blipFill>
          <a:blip r:embed="rId2">
            <a:alphaModFix amt="5000"/>
          </a:blip>
          <a:stretch>
            <a:fillRect/>
          </a:stretch>
        </p:blipFill>
        <p:spPr>
          <a:xfrm>
            <a:off x="10391495" y="5060202"/>
            <a:ext cx="2029740" cy="2030269"/>
          </a:xfrm>
          <a:prstGeom prst="rect">
            <a:avLst/>
          </a:prstGeom>
        </p:spPr>
      </p:pic>
      <p:sp>
        <p:nvSpPr>
          <p:cNvPr id="3" name="TextBox 2">
            <a:extLst>
              <a:ext uri="{FF2B5EF4-FFF2-40B4-BE49-F238E27FC236}">
                <a16:creationId xmlns:a16="http://schemas.microsoft.com/office/drawing/2014/main" id="{B68A73D1-7C5A-7805-4BA0-0C2E7B6EAF0F}"/>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5660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3B3C3-AE28-D67B-BC2F-84D37C290BF3}"/>
              </a:ext>
            </a:extLst>
          </p:cNvPr>
          <p:cNvSpPr txBox="1"/>
          <p:nvPr userDrawn="1"/>
        </p:nvSpPr>
        <p:spPr>
          <a:xfrm>
            <a:off x="10028221" y="6471403"/>
            <a:ext cx="1492370" cy="215444"/>
          </a:xfrm>
          <a:prstGeom prst="rect">
            <a:avLst/>
          </a:prstGeom>
          <a:noFill/>
        </p:spPr>
        <p:txBody>
          <a:bodyPr wrap="square">
            <a:spAutoFit/>
          </a:bodyPr>
          <a:lstStyle/>
          <a:p>
            <a:pPr algn="l"/>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257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04DA7-A68D-5717-4E19-56D044D44AEB}"/>
              </a:ext>
            </a:extLst>
          </p:cNvPr>
          <p:cNvSpPr txBox="1"/>
          <p:nvPr userDrawn="1"/>
        </p:nvSpPr>
        <p:spPr>
          <a:xfrm>
            <a:off x="455573" y="6472949"/>
            <a:ext cx="7253675" cy="215444"/>
          </a:xfrm>
          <a:prstGeom prst="rect">
            <a:avLst/>
          </a:prstGeom>
          <a:noFill/>
        </p:spPr>
        <p:txBody>
          <a:bodyPr wrap="square">
            <a:spAutoFit/>
          </a:bodyPr>
          <a:lstStyle/>
          <a:p>
            <a:pPr algn="l"/>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8874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1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837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04E399A-DC30-9134-AD8F-7635D8EB2A5B}"/>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569330D6-9F7F-EC77-CC92-2BE139A392E5}"/>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866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543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727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7F6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B239689-2608-0553-31D7-302BA6709964}"/>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323124B-1B6C-7DE1-A2DD-F9A9A802E54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2B83EC36-835D-D9EF-762F-F10D3329D98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891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A996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itle 1">
            <a:extLst>
              <a:ext uri="{FF2B5EF4-FFF2-40B4-BE49-F238E27FC236}">
                <a16:creationId xmlns:a16="http://schemas.microsoft.com/office/drawing/2014/main" id="{A331EA34-F894-97B4-6F43-4975B15E0C1B}"/>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F50E712-4CC6-346A-0CCA-811609448E59}"/>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E70B42AA-2DEF-01C4-477E-6F58F91E59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142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D3C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07ABDE6-69DC-363F-A5A5-2BC6D2D67A31}"/>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5B76777-FB88-7381-733D-CDFE3D7CF634}"/>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4" name="TextBox 3">
            <a:extLst>
              <a:ext uri="{FF2B5EF4-FFF2-40B4-BE49-F238E27FC236}">
                <a16:creationId xmlns:a16="http://schemas.microsoft.com/office/drawing/2014/main" id="{0C22E9C3-9829-00AD-B46C-6E374237ACB9}"/>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Confidential 2026</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0468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447" y="609600"/>
            <a:ext cx="11579400" cy="975300"/>
          </a:xfrm>
          <a:prstGeom prst="rect">
            <a:avLst/>
          </a:prstGeom>
          <a:noFill/>
          <a:ln>
            <a:noFill/>
          </a:ln>
        </p:spPr>
        <p:txBody>
          <a:bodyPr spcFirstLastPara="1" wrap="square" lIns="0" tIns="0" rIns="0" bIns="0" anchor="t" anchorCtr="0">
            <a:noAutofit/>
          </a:bodyPr>
          <a:lstStyle>
            <a:lvl1pPr lv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2pPr>
            <a:lvl3pPr lvl="2">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3pPr>
            <a:lvl4pPr lvl="3">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4pPr>
            <a:lvl5pPr lvl="4">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5pPr>
            <a:lvl6pPr lvl="5">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6pPr>
            <a:lvl7pPr lvl="6">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7pPr>
            <a:lvl8pPr lvl="7">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8pPr>
            <a:lvl9pPr lvl="8">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609447" y="1552867"/>
            <a:ext cx="11579400" cy="45111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0"/>
              </a:spcBef>
              <a:spcAft>
                <a:spcPts val="0"/>
              </a:spcAft>
              <a:buClr>
                <a:srgbClr val="230871"/>
              </a:buClr>
              <a:buSzPts val="2400"/>
              <a:buFont typeface="Poppins"/>
              <a:buChar char="●"/>
              <a:defRPr sz="2400" b="1">
                <a:solidFill>
                  <a:srgbClr val="230871"/>
                </a:solidFill>
                <a:latin typeface="Poppins"/>
                <a:ea typeface="Poppins"/>
                <a:cs typeface="Poppins"/>
                <a:sym typeface="Poppins"/>
              </a:defRPr>
            </a:lvl1pPr>
            <a:lvl2pPr marL="914400" lvl="1"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2pPr>
            <a:lvl3pPr marL="1371600" lvl="2"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3pPr>
            <a:lvl4pPr marL="1828800" lvl="3"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4pPr>
            <a:lvl5pPr marL="2286000" lvl="4"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5pPr>
            <a:lvl6pPr marL="2743200" lvl="5"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6pPr>
            <a:lvl7pPr marL="3200400" lvl="6"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7pPr>
            <a:lvl8pPr marL="3657600" lvl="7"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8pPr>
            <a:lvl9pPr marL="4114800" lvl="8"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8" r:id="rId2"/>
    <p:sldLayoutId id="2147483669" r:id="rId3"/>
    <p:sldLayoutId id="2147483700"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s://info.masaglobal.com/disclaimers"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p:nvPr>
        </p:nvSpPr>
        <p:spPr>
          <a:xfrm>
            <a:off x="622007" y="820071"/>
            <a:ext cx="7313125" cy="128706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t>MASA Overview </a:t>
            </a:r>
            <a:br>
              <a:rPr lang="en" sz="4800" dirty="0"/>
            </a:br>
            <a:r>
              <a:rPr lang="en" sz="4800" dirty="0"/>
              <a:t>and Product List</a:t>
            </a:r>
            <a:endParaRPr sz="4800" dirty="0"/>
          </a:p>
        </p:txBody>
      </p:sp>
      <p:sp>
        <p:nvSpPr>
          <p:cNvPr id="2" name="TextBox 1">
            <a:extLst>
              <a:ext uri="{FF2B5EF4-FFF2-40B4-BE49-F238E27FC236}">
                <a16:creationId xmlns:a16="http://schemas.microsoft.com/office/drawing/2014/main" id="{55819E1E-B7BF-29BE-1B29-693EB5417184}"/>
              </a:ext>
            </a:extLst>
          </p:cNvPr>
          <p:cNvSpPr txBox="1"/>
          <p:nvPr/>
        </p:nvSpPr>
        <p:spPr>
          <a:xfrm>
            <a:off x="622007" y="2107136"/>
            <a:ext cx="620683" cy="307777"/>
          </a:xfrm>
          <a:prstGeom prst="rect">
            <a:avLst/>
          </a:prstGeom>
          <a:noFill/>
        </p:spPr>
        <p:txBody>
          <a:bodyPr wrap="none" rtlCol="0">
            <a:spAutoFit/>
          </a:bodyPr>
          <a:lstStyle/>
          <a:p>
            <a:r>
              <a:rPr lang="en-US" b="1" dirty="0">
                <a:solidFill>
                  <a:schemeClr val="accent1"/>
                </a:solidFill>
                <a:latin typeface="Poppins" panose="00000500000000000000" pitchFamily="2" charset="0"/>
                <a:cs typeface="Poppins" panose="00000500000000000000" pitchFamily="2" charset="0"/>
              </a:rPr>
              <a:t>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0AFED3FF-E923-F8F0-1750-EE86FA9EAC7D}"/>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DD81698-E167-3610-B12D-A91AFA4D31F4}"/>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Alaska</a:t>
            </a:r>
          </a:p>
        </p:txBody>
      </p:sp>
      <p:sp>
        <p:nvSpPr>
          <p:cNvPr id="2" name="Google Shape;162;p24">
            <a:extLst>
              <a:ext uri="{FF2B5EF4-FFF2-40B4-BE49-F238E27FC236}">
                <a16:creationId xmlns:a16="http://schemas.microsoft.com/office/drawing/2014/main" id="{E8BE843F-8E04-E9CC-2973-C15624C7B650}"/>
              </a:ext>
            </a:extLst>
          </p:cNvPr>
          <p:cNvSpPr txBox="1"/>
          <p:nvPr/>
        </p:nvSpPr>
        <p:spPr>
          <a:xfrm>
            <a:off x="10090252" y="1004817"/>
            <a:ext cx="1970684" cy="35397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dirty="0">
                <a:solidFill>
                  <a:srgbClr val="222222"/>
                </a:solidFill>
                <a:latin typeface="Open Sans"/>
                <a:ea typeface="Open Sans"/>
                <a:cs typeface="Open Sans"/>
                <a:sym typeface="Open Sans"/>
              </a:rPr>
              <a:t> </a:t>
            </a:r>
            <a:br>
              <a:rPr lang="en-US" sz="700" dirty="0">
                <a:solidFill>
                  <a:srgbClr val="222222"/>
                </a:solidFill>
                <a:latin typeface="Open Sans"/>
                <a:ea typeface="Open Sans"/>
                <a:cs typeface="Open Sans"/>
                <a:sym typeface="Open Sans"/>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5" name="Google Shape;169;p24">
            <a:extLst>
              <a:ext uri="{FF2B5EF4-FFF2-40B4-BE49-F238E27FC236}">
                <a16:creationId xmlns:a16="http://schemas.microsoft.com/office/drawing/2014/main" id="{0280E8D0-0C1D-7313-0C73-F79296F4B945}"/>
              </a:ext>
            </a:extLst>
          </p:cNvPr>
          <p:cNvGraphicFramePr>
            <a:graphicFrameLocks/>
          </p:cNvGraphicFramePr>
          <p:nvPr>
            <p:extLst>
              <p:ext uri="{D42A27DB-BD31-4B8C-83A1-F6EECF244321}">
                <p14:modId xmlns:p14="http://schemas.microsoft.com/office/powerpoint/2010/main" val="3511086874"/>
              </p:ext>
            </p:extLst>
          </p:nvPr>
        </p:nvGraphicFramePr>
        <p:xfrm>
          <a:off x="495811" y="1004817"/>
          <a:ext cx="9468466" cy="5399816"/>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287959">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0768">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 / claim</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0768">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 limit 2/yr</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Limit 2 pp/yr</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0768">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0768">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80768">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1/yr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0768">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2/yr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80768">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71394939"/>
                  </a:ext>
                </a:extLst>
              </a:tr>
            </a:tbl>
          </a:graphicData>
        </a:graphic>
      </p:graphicFrame>
    </p:spTree>
    <p:extLst>
      <p:ext uri="{BB962C8B-B14F-4D97-AF65-F5344CB8AC3E}">
        <p14:creationId xmlns:p14="http://schemas.microsoft.com/office/powerpoint/2010/main" val="292822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D25F4DB2-3BF3-6FFA-8ADF-1F7A6EFCF688}"/>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FF5D918-322B-DC7B-5E23-704301477B65}"/>
              </a:ext>
            </a:extLst>
          </p:cNvPr>
          <p:cNvSpPr txBox="1"/>
          <p:nvPr/>
        </p:nvSpPr>
        <p:spPr>
          <a:xfrm>
            <a:off x="495812" y="616174"/>
            <a:ext cx="10515600" cy="682906"/>
          </a:xfrm>
          <a:prstGeom prst="rect">
            <a:avLst/>
          </a:prstGeom>
          <a:noFill/>
          <a:ln>
            <a:noFill/>
          </a:ln>
        </p:spPr>
        <p:txBody>
          <a:bodyPr spcFirstLastPara="1" wrap="square" lIns="0" tIns="0" rIns="0" bIns="0" anchor="t" anchorCtr="0">
            <a:noAutofit/>
          </a:bodyPr>
          <a:lstStyle/>
          <a:p>
            <a:pPr lvl="0">
              <a:lnSpc>
                <a:spcPct val="90000"/>
              </a:lnSpc>
              <a:buClr>
                <a:srgbClr val="1D2D52"/>
              </a:buClr>
              <a:buSzPts val="3600"/>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D.C. and New Hampshire </a:t>
            </a:r>
          </a:p>
        </p:txBody>
      </p:sp>
      <p:sp>
        <p:nvSpPr>
          <p:cNvPr id="2" name="Google Shape;162;p24">
            <a:extLst>
              <a:ext uri="{FF2B5EF4-FFF2-40B4-BE49-F238E27FC236}">
                <a16:creationId xmlns:a16="http://schemas.microsoft.com/office/drawing/2014/main" id="{C0FA398F-6146-A8B3-2ADE-8F984DC0411E}"/>
              </a:ext>
            </a:extLst>
          </p:cNvPr>
          <p:cNvSpPr txBox="1"/>
          <p:nvPr/>
        </p:nvSpPr>
        <p:spPr>
          <a:xfrm>
            <a:off x="10090252" y="1704729"/>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10D232D-61A2-72CE-E692-6289494EBF45}"/>
              </a:ext>
            </a:extLst>
          </p:cNvPr>
          <p:cNvGraphicFramePr>
            <a:graphicFrameLocks/>
          </p:cNvGraphicFramePr>
          <p:nvPr>
            <p:extLst>
              <p:ext uri="{D42A27DB-BD31-4B8C-83A1-F6EECF244321}">
                <p14:modId xmlns:p14="http://schemas.microsoft.com/office/powerpoint/2010/main" val="2362629970"/>
              </p:ext>
            </p:extLst>
          </p:nvPr>
        </p:nvGraphicFramePr>
        <p:xfrm>
          <a:off x="495811" y="1704729"/>
          <a:ext cx="9188962" cy="4413846"/>
        </p:xfrm>
        <a:graphic>
          <a:graphicData uri="http://schemas.openxmlformats.org/drawingml/2006/table">
            <a:tbl>
              <a:tblPr bandRow="1">
                <a:tableStyleId>{8EC20E35-A176-4012-BC5E-935CFFF8708E}</a:tableStyleId>
              </a:tblPr>
              <a:tblGrid>
                <a:gridCol w="3331122">
                  <a:extLst>
                    <a:ext uri="{9D8B030D-6E8A-4147-A177-3AD203B41FA5}">
                      <a16:colId xmlns:a16="http://schemas.microsoft.com/office/drawing/2014/main" val="20000"/>
                    </a:ext>
                  </a:extLst>
                </a:gridCol>
                <a:gridCol w="1464460">
                  <a:extLst>
                    <a:ext uri="{9D8B030D-6E8A-4147-A177-3AD203B41FA5}">
                      <a16:colId xmlns:a16="http://schemas.microsoft.com/office/drawing/2014/main" val="2432659902"/>
                    </a:ext>
                  </a:extLst>
                </a:gridCol>
                <a:gridCol w="1464460">
                  <a:extLst>
                    <a:ext uri="{9D8B030D-6E8A-4147-A177-3AD203B41FA5}">
                      <a16:colId xmlns:a16="http://schemas.microsoft.com/office/drawing/2014/main" val="20001"/>
                    </a:ext>
                  </a:extLst>
                </a:gridCol>
                <a:gridCol w="1464460">
                  <a:extLst>
                    <a:ext uri="{9D8B030D-6E8A-4147-A177-3AD203B41FA5}">
                      <a16:colId xmlns:a16="http://schemas.microsoft.com/office/drawing/2014/main" val="20002"/>
                    </a:ext>
                  </a:extLst>
                </a:gridCol>
                <a:gridCol w="1464460">
                  <a:extLst>
                    <a:ext uri="{9D8B030D-6E8A-4147-A177-3AD203B41FA5}">
                      <a16:colId xmlns:a16="http://schemas.microsoft.com/office/drawing/2014/main" val="1477960700"/>
                    </a:ext>
                  </a:extLst>
                </a:gridCol>
              </a:tblGrid>
              <a:tr h="696382">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6468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468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 limit 2/yr</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468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468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468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46468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46468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1/yr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468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2/yr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822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91BEC86-8E24-8807-093D-445484EECB72}"/>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460B7A2C-4800-0234-425A-17DDAD26779B}"/>
              </a:ext>
            </a:extLst>
          </p:cNvPr>
          <p:cNvSpPr txBox="1"/>
          <p:nvPr/>
        </p:nvSpPr>
        <p:spPr>
          <a:xfrm>
            <a:off x="495812" y="604884"/>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Delaware</a:t>
            </a:r>
          </a:p>
        </p:txBody>
      </p:sp>
      <p:sp>
        <p:nvSpPr>
          <p:cNvPr id="2" name="Google Shape;162;p24">
            <a:extLst>
              <a:ext uri="{FF2B5EF4-FFF2-40B4-BE49-F238E27FC236}">
                <a16:creationId xmlns:a16="http://schemas.microsoft.com/office/drawing/2014/main" id="{AAB6C876-124D-12E2-57B3-A2A51E4942EB}"/>
              </a:ext>
            </a:extLst>
          </p:cNvPr>
          <p:cNvSpPr txBox="1"/>
          <p:nvPr/>
        </p:nvSpPr>
        <p:spPr>
          <a:xfrm>
            <a:off x="9369778" y="1636994"/>
            <a:ext cx="256279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a:t>
            </a:r>
            <a:r>
              <a:rPr lang="en-US" sz="700" b="0" i="0" dirty="0">
                <a:solidFill>
                  <a:srgbClr val="222222"/>
                </a:solidFill>
                <a:latin typeface="Open Sans"/>
                <a:ea typeface="Open Sans"/>
                <a:cs typeface="Open Sans"/>
                <a:sym typeface="Open Sans"/>
                <a:hlinkClick r:id="rId3"/>
              </a:rPr>
              <a:t> 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4" name="Google Shape;169;p24">
            <a:extLst>
              <a:ext uri="{FF2B5EF4-FFF2-40B4-BE49-F238E27FC236}">
                <a16:creationId xmlns:a16="http://schemas.microsoft.com/office/drawing/2014/main" id="{E1616301-F0E0-5CA2-03A4-468AC3481D03}"/>
              </a:ext>
            </a:extLst>
          </p:cNvPr>
          <p:cNvGraphicFramePr>
            <a:graphicFrameLocks/>
          </p:cNvGraphicFramePr>
          <p:nvPr>
            <p:extLst>
              <p:ext uri="{D42A27DB-BD31-4B8C-83A1-F6EECF244321}">
                <p14:modId xmlns:p14="http://schemas.microsoft.com/office/powerpoint/2010/main" val="824813266"/>
              </p:ext>
            </p:extLst>
          </p:nvPr>
        </p:nvGraphicFramePr>
        <p:xfrm>
          <a:off x="495811" y="1636994"/>
          <a:ext cx="8648195" cy="4278383"/>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44386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73428">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 / claim</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1237">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 limit 2/yr</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3428">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1285">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1285">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451285">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451285">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1/yr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1285">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2/yr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315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72A4D50-29D9-BD13-E337-A3BEF9E662D6}"/>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8AC292C9-D454-8ABD-CC09-4B50590AE1DD}"/>
              </a:ext>
            </a:extLst>
          </p:cNvPr>
          <p:cNvSpPr txBox="1"/>
          <p:nvPr/>
        </p:nvSpPr>
        <p:spPr>
          <a:xfrm>
            <a:off x="495812" y="465253"/>
            <a:ext cx="10515600" cy="43187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a:t>
            </a:r>
            <a:endParaRPr lang="en-US" sz="1800" b="1" dirty="0">
              <a:solidFill>
                <a:srgbClr val="230871"/>
              </a:solidFill>
              <a:latin typeface="Poppins"/>
              <a:ea typeface="Poppins"/>
              <a:cs typeface="Poppins"/>
              <a:sym typeface="Poppins"/>
            </a:endParaRPr>
          </a:p>
        </p:txBody>
      </p:sp>
      <p:sp>
        <p:nvSpPr>
          <p:cNvPr id="2" name="Google Shape;162;p24">
            <a:extLst>
              <a:ext uri="{FF2B5EF4-FFF2-40B4-BE49-F238E27FC236}">
                <a16:creationId xmlns:a16="http://schemas.microsoft.com/office/drawing/2014/main" id="{2DAF795C-685C-A38A-FCEA-7E4912B2C81E}"/>
              </a:ext>
            </a:extLst>
          </p:cNvPr>
          <p:cNvSpPr txBox="1"/>
          <p:nvPr/>
        </p:nvSpPr>
        <p:spPr>
          <a:xfrm>
            <a:off x="10090252" y="2377162"/>
            <a:ext cx="1842319" cy="34469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a:t>
            </a:r>
            <a:br>
              <a:rPr lang="en-US" sz="700" b="0" i="0" dirty="0">
                <a:solidFill>
                  <a:srgbClr val="222222"/>
                </a:solidFill>
                <a:latin typeface="Open Sans"/>
                <a:ea typeface="Open Sans"/>
                <a:cs typeface="Open Sans"/>
                <a:sym typeface="Open Sans"/>
                <a:hlinkClick r:id="rId3"/>
              </a:rPr>
            </a:b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305F0BB-AD98-7193-A4F2-E3E61B24DF71}"/>
              </a:ext>
            </a:extLst>
          </p:cNvPr>
          <p:cNvGraphicFramePr>
            <a:graphicFrameLocks/>
          </p:cNvGraphicFramePr>
          <p:nvPr>
            <p:extLst>
              <p:ext uri="{D42A27DB-BD31-4B8C-83A1-F6EECF244321}">
                <p14:modId xmlns:p14="http://schemas.microsoft.com/office/powerpoint/2010/main" val="1336160824"/>
              </p:ext>
            </p:extLst>
          </p:nvPr>
        </p:nvGraphicFramePr>
        <p:xfrm>
          <a:off x="495811" y="1004817"/>
          <a:ext cx="9468466" cy="5397303"/>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52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 / claim</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 limit 2/yr</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135">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65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1/yr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65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2/yr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309775"/>
                  </a:ext>
                </a:extLst>
              </a:tr>
            </a:tbl>
          </a:graphicData>
        </a:graphic>
      </p:graphicFrame>
      <p:sp>
        <p:nvSpPr>
          <p:cNvPr id="5" name="Google Shape;165;p24">
            <a:extLst>
              <a:ext uri="{FF2B5EF4-FFF2-40B4-BE49-F238E27FC236}">
                <a16:creationId xmlns:a16="http://schemas.microsoft.com/office/drawing/2014/main" id="{B42C9519-54F8-5777-2BD1-9B80B512601B}"/>
              </a:ext>
            </a:extLst>
          </p:cNvPr>
          <p:cNvSpPr txBox="1"/>
          <p:nvPr/>
        </p:nvSpPr>
        <p:spPr>
          <a:xfrm>
            <a:off x="10090252" y="996135"/>
            <a:ext cx="1716541" cy="6501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6" name="Google Shape;166;p24">
            <a:extLst>
              <a:ext uri="{FF2B5EF4-FFF2-40B4-BE49-F238E27FC236}">
                <a16:creationId xmlns:a16="http://schemas.microsoft.com/office/drawing/2014/main" id="{AA4DFE39-6CA5-11FC-02F9-48637AAC72E1}"/>
              </a:ext>
            </a:extLst>
          </p:cNvPr>
          <p:cNvSpPr txBox="1"/>
          <p:nvPr/>
        </p:nvSpPr>
        <p:spPr>
          <a:xfrm>
            <a:off x="10096856" y="1684082"/>
            <a:ext cx="600641" cy="650199"/>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Iowa</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Kentucky</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Maryland</a:t>
            </a:r>
            <a:br>
              <a:rPr lang="en-US" sz="800" dirty="0">
                <a:solidFill>
                  <a:srgbClr val="262626"/>
                </a:solidFill>
                <a:latin typeface="Open Sans"/>
                <a:ea typeface="Open Sans"/>
                <a:cs typeface="Open Sans"/>
                <a:sym typeface="Open Sans"/>
              </a:rPr>
            </a:br>
            <a:r>
              <a:rPr lang="en-US" sz="800" dirty="0">
                <a:solidFill>
                  <a:srgbClr val="262626"/>
                </a:solidFill>
                <a:latin typeface="Open Sans"/>
                <a:ea typeface="Open Sans"/>
                <a:cs typeface="Open Sans"/>
                <a:sym typeface="Open Sans"/>
              </a:rPr>
              <a:t>Montana</a:t>
            </a:r>
          </a:p>
        </p:txBody>
      </p:sp>
      <p:sp>
        <p:nvSpPr>
          <p:cNvPr id="8" name="TextBox 7">
            <a:extLst>
              <a:ext uri="{FF2B5EF4-FFF2-40B4-BE49-F238E27FC236}">
                <a16:creationId xmlns:a16="http://schemas.microsoft.com/office/drawing/2014/main" id="{7B4858E2-0BFB-7B5A-4043-4AC4C0769468}"/>
              </a:ext>
            </a:extLst>
          </p:cNvPr>
          <p:cNvSpPr txBox="1"/>
          <p:nvPr/>
        </p:nvSpPr>
        <p:spPr>
          <a:xfrm>
            <a:off x="10774406" y="1646334"/>
            <a:ext cx="1032387" cy="504818"/>
          </a:xfrm>
          <a:prstGeom prst="rect">
            <a:avLst/>
          </a:prstGeom>
          <a:noFill/>
        </p:spPr>
        <p:txBody>
          <a:bodyPr wrap="square">
            <a:spAutoFit/>
          </a:bodyPr>
          <a:lstStyle/>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Rhode Island</a:t>
            </a:r>
          </a:p>
          <a:p>
            <a:pPr marL="0" marR="0" lvl="0" indent="0" algn="l" rtl="0">
              <a:lnSpc>
                <a:spcPct val="114000"/>
              </a:lnSpc>
              <a:spcBef>
                <a:spcPts val="0"/>
              </a:spcBef>
              <a:spcAft>
                <a:spcPts val="0"/>
              </a:spcAft>
              <a:buNone/>
            </a:pPr>
            <a:r>
              <a:rPr lang="en-US" sz="800" dirty="0">
                <a:solidFill>
                  <a:srgbClr val="262626"/>
                </a:solidFill>
                <a:latin typeface="Open Sans"/>
                <a:ea typeface="Open Sans"/>
                <a:cs typeface="Open Sans"/>
                <a:sym typeface="Open Sans"/>
              </a:rPr>
              <a:t>South Carolina</a:t>
            </a:r>
            <a:br>
              <a:rPr lang="en-US" sz="800" dirty="0">
                <a:solidFill>
                  <a:srgbClr val="262626"/>
                </a:solidFill>
                <a:latin typeface="Open Sans"/>
                <a:ea typeface="Open Sans"/>
                <a:cs typeface="Open Sans"/>
                <a:sym typeface="Open Sans"/>
              </a:rPr>
            </a:br>
            <a:r>
              <a:rPr lang="en-US" sz="800" dirty="0">
                <a:solidFill>
                  <a:srgbClr val="262626"/>
                </a:solidFill>
                <a:latin typeface="Open Sans"/>
                <a:ea typeface="Open Sans"/>
                <a:cs typeface="Open Sans"/>
                <a:sym typeface="Open Sans"/>
              </a:rPr>
              <a:t>West Virginia</a:t>
            </a:r>
            <a:endParaRPr lang="en-US" sz="800" dirty="0">
              <a:latin typeface="Open Sans"/>
              <a:ea typeface="Open Sans"/>
              <a:cs typeface="Open Sans"/>
              <a:sym typeface="Open Sans"/>
            </a:endParaRPr>
          </a:p>
        </p:txBody>
      </p:sp>
    </p:spTree>
    <p:extLst>
      <p:ext uri="{BB962C8B-B14F-4D97-AF65-F5344CB8AC3E}">
        <p14:creationId xmlns:p14="http://schemas.microsoft.com/office/powerpoint/2010/main" val="315989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47520FE7-CE61-19C7-495A-F221CEEF408A}"/>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A90880F3-3F82-2A98-E49D-10DF5F537722}"/>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Massachusetts</a:t>
            </a:r>
          </a:p>
        </p:txBody>
      </p:sp>
      <p:sp>
        <p:nvSpPr>
          <p:cNvPr id="2" name="Google Shape;162;p24">
            <a:extLst>
              <a:ext uri="{FF2B5EF4-FFF2-40B4-BE49-F238E27FC236}">
                <a16:creationId xmlns:a16="http://schemas.microsoft.com/office/drawing/2014/main" id="{20D0F725-918F-A0DB-2956-F53FC0397F7F}"/>
              </a:ext>
            </a:extLst>
          </p:cNvPr>
          <p:cNvSpPr txBox="1"/>
          <p:nvPr/>
        </p:nvSpPr>
        <p:spPr>
          <a:xfrm>
            <a:off x="10090252" y="1004817"/>
            <a:ext cx="1842319"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4" name="Google Shape;169;p24">
            <a:extLst>
              <a:ext uri="{FF2B5EF4-FFF2-40B4-BE49-F238E27FC236}">
                <a16:creationId xmlns:a16="http://schemas.microsoft.com/office/drawing/2014/main" id="{9F333F3D-0FC7-5FA6-A37C-BE8110449026}"/>
              </a:ext>
            </a:extLst>
          </p:cNvPr>
          <p:cNvGraphicFramePr>
            <a:graphicFrameLocks/>
          </p:cNvGraphicFramePr>
          <p:nvPr>
            <p:extLst>
              <p:ext uri="{D42A27DB-BD31-4B8C-83A1-F6EECF244321}">
                <p14:modId xmlns:p14="http://schemas.microsoft.com/office/powerpoint/2010/main" val="735186482"/>
              </p:ext>
            </p:extLst>
          </p:nvPr>
        </p:nvGraphicFramePr>
        <p:xfrm>
          <a:off x="495811" y="1004817"/>
          <a:ext cx="9468466" cy="5397303"/>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52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Access</a:t>
                      </a:r>
                      <a:r>
                        <a:rPr lang="en" sz="900" b="1" u="none" strike="noStrike" cap="none" dirty="0">
                          <a:solidFill>
                            <a:srgbClr val="FFFFFF"/>
                          </a:solidFill>
                          <a:latin typeface="Poppins" pitchFamily="2" charset="77"/>
                          <a:cs typeface="Poppins" pitchFamily="2" charset="77"/>
                          <a:sym typeface="Poppins"/>
                        </a:rPr>
                        <a:t> Global</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Access Critical+</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Access Indemnity+</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 / claim</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 limit 2/yr</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135">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65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1/yr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65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2/yr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309775"/>
                  </a:ext>
                </a:extLst>
              </a:tr>
            </a:tbl>
          </a:graphicData>
        </a:graphic>
      </p:graphicFrame>
    </p:spTree>
    <p:extLst>
      <p:ext uri="{BB962C8B-B14F-4D97-AF65-F5344CB8AC3E}">
        <p14:creationId xmlns:p14="http://schemas.microsoft.com/office/powerpoint/2010/main" val="199917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1B417B16-B33D-98F6-1DAB-E27A1124207A}"/>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285066D7-180F-C09D-7429-4D26074176F2}"/>
              </a:ext>
            </a:extLst>
          </p:cNvPr>
          <p:cNvSpPr txBox="1"/>
          <p:nvPr/>
        </p:nvSpPr>
        <p:spPr>
          <a:xfrm>
            <a:off x="495812" y="593596"/>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New Mexico</a:t>
            </a:r>
          </a:p>
        </p:txBody>
      </p:sp>
      <p:sp>
        <p:nvSpPr>
          <p:cNvPr id="2" name="Google Shape;162;p24">
            <a:extLst>
              <a:ext uri="{FF2B5EF4-FFF2-40B4-BE49-F238E27FC236}">
                <a16:creationId xmlns:a16="http://schemas.microsoft.com/office/drawing/2014/main" id="{A1E3DBE9-8D6E-9605-2BD0-771E592754A3}"/>
              </a:ext>
            </a:extLst>
          </p:cNvPr>
          <p:cNvSpPr txBox="1"/>
          <p:nvPr/>
        </p:nvSpPr>
        <p:spPr>
          <a:xfrm>
            <a:off x="9087556" y="1729591"/>
            <a:ext cx="2845015"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lvl="0">
              <a:spcBef>
                <a:spcPts val="400"/>
              </a:spcBef>
            </a:pPr>
            <a:r>
              <a:rPr lang="en-US" sz="700" dirty="0">
                <a:solidFill>
                  <a:srgbClr val="262626"/>
                </a:solidFill>
                <a:latin typeface="Open Sans"/>
                <a:ea typeface="Open Sans"/>
                <a:cs typeface="Open Sans"/>
                <a:sym typeface="Open Sans"/>
              </a:rPr>
              <a:t>1: United States only</a:t>
            </a:r>
          </a:p>
          <a:p>
            <a:pPr lvl="0">
              <a:spcBef>
                <a:spcPts val="400"/>
              </a:spcBef>
            </a:pPr>
            <a:r>
              <a:rPr lang="en-US" sz="700" dirty="0">
                <a:solidFill>
                  <a:srgbClr val="262626"/>
                </a:solidFill>
                <a:latin typeface="Open Sans"/>
                <a:ea typeface="Open Sans"/>
                <a:cs typeface="Open Sans"/>
                <a:sym typeface="Open Sans"/>
              </a:rPr>
              <a:t>2: United States and Canada.</a:t>
            </a:r>
          </a:p>
          <a:p>
            <a:pPr lvl="0">
              <a:spcBef>
                <a:spcPts val="400"/>
              </a:spcBef>
            </a:pPr>
            <a:r>
              <a:rPr lang="en-US" sz="700" dirty="0">
                <a:solidFill>
                  <a:srgbClr val="262626"/>
                </a:solidFill>
                <a:latin typeface="Open Sans"/>
                <a:ea typeface="Open Sans"/>
                <a:cs typeface="Open Sans"/>
                <a:sym typeface="Open Sans"/>
              </a:rPr>
              <a:t>3: United Sates, Canada, Mexico, the Caribbean (excluding Cuba), the Bahamas, and Bermuda.</a:t>
            </a:r>
          </a:p>
          <a:p>
            <a:pPr lvl="0">
              <a:spcBef>
                <a:spcPts val="400"/>
              </a:spcBef>
            </a:pPr>
            <a:r>
              <a:rPr lang="en-US" sz="70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A689041E-AED3-B563-5C5C-797E9F8BCB78}"/>
              </a:ext>
            </a:extLst>
          </p:cNvPr>
          <p:cNvGraphicFramePr>
            <a:graphicFrameLocks/>
          </p:cNvGraphicFramePr>
          <p:nvPr>
            <p:extLst>
              <p:ext uri="{D42A27DB-BD31-4B8C-83A1-F6EECF244321}">
                <p14:modId xmlns:p14="http://schemas.microsoft.com/office/powerpoint/2010/main" val="3259478046"/>
              </p:ext>
            </p:extLst>
          </p:nvPr>
        </p:nvGraphicFramePr>
        <p:xfrm>
          <a:off x="495809" y="1729591"/>
          <a:ext cx="8377259" cy="2526318"/>
        </p:xfrm>
        <a:graphic>
          <a:graphicData uri="http://schemas.openxmlformats.org/drawingml/2006/table">
            <a:tbl>
              <a:tblPr bandRow="1">
                <a:tableStyleId>{8EC20E35-A176-4012-BC5E-935CFFF8708E}</a:tableStyleId>
              </a:tblPr>
              <a:tblGrid>
                <a:gridCol w="4023157">
                  <a:extLst>
                    <a:ext uri="{9D8B030D-6E8A-4147-A177-3AD203B41FA5}">
                      <a16:colId xmlns:a16="http://schemas.microsoft.com/office/drawing/2014/main" val="20000"/>
                    </a:ext>
                  </a:extLst>
                </a:gridCol>
                <a:gridCol w="2177051">
                  <a:extLst>
                    <a:ext uri="{9D8B030D-6E8A-4147-A177-3AD203B41FA5}">
                      <a16:colId xmlns:a16="http://schemas.microsoft.com/office/drawing/2014/main" val="2432659902"/>
                    </a:ext>
                  </a:extLst>
                </a:gridCol>
                <a:gridCol w="2177051">
                  <a:extLst>
                    <a:ext uri="{9D8B030D-6E8A-4147-A177-3AD203B41FA5}">
                      <a16:colId xmlns:a16="http://schemas.microsoft.com/office/drawing/2014/main" val="20001"/>
                    </a:ext>
                  </a:extLst>
                </a:gridCol>
              </a:tblGrid>
              <a:tr h="50227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0601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01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01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6012">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2000" b="0" i="0" u="none" strike="noStrike" kern="0" cap="none" spc="0" normalizeH="0" baseline="0" noProof="0" dirty="0">
                          <a:ln>
                            <a:noFill/>
                          </a:ln>
                          <a:solidFill>
                            <a:srgbClr val="E64B38">
                              <a:lumMod val="60000"/>
                              <a:lumOff val="40000"/>
                            </a:srgbClr>
                          </a:solidFill>
                          <a:effectLst/>
                          <a:uLnTx/>
                          <a:uFillTx/>
                          <a:latin typeface="Open Sans"/>
                          <a:ea typeface="Open Sans"/>
                          <a:cs typeface="Open Sans"/>
                          <a:sym typeface="Open Sans"/>
                        </a:rPr>
                        <a:t>●</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985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B3CBFDEE-3F56-D286-91EA-065AAF8EB189}"/>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1FF85647-7735-2FD6-F529-C6B16DF9F18B}"/>
              </a:ext>
            </a:extLst>
          </p:cNvPr>
          <p:cNvSpPr txBox="1"/>
          <p:nvPr/>
        </p:nvSpPr>
        <p:spPr>
          <a:xfrm>
            <a:off x="495812" y="616173"/>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North Dakota</a:t>
            </a:r>
          </a:p>
        </p:txBody>
      </p:sp>
      <p:sp>
        <p:nvSpPr>
          <p:cNvPr id="2" name="Google Shape;162;p24">
            <a:extLst>
              <a:ext uri="{FF2B5EF4-FFF2-40B4-BE49-F238E27FC236}">
                <a16:creationId xmlns:a16="http://schemas.microsoft.com/office/drawing/2014/main" id="{4E82B1ED-3385-27AB-9197-37ACE2880DD1}"/>
              </a:ext>
            </a:extLst>
          </p:cNvPr>
          <p:cNvSpPr txBox="1"/>
          <p:nvPr/>
        </p:nvSpPr>
        <p:spPr>
          <a:xfrm>
            <a:off x="9042400" y="1693439"/>
            <a:ext cx="2890171"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450E2381-1B8E-1A41-5FCD-AB8A6D80606F}"/>
              </a:ext>
            </a:extLst>
          </p:cNvPr>
          <p:cNvGraphicFramePr>
            <a:graphicFrameLocks/>
          </p:cNvGraphicFramePr>
          <p:nvPr>
            <p:extLst>
              <p:ext uri="{D42A27DB-BD31-4B8C-83A1-F6EECF244321}">
                <p14:modId xmlns:p14="http://schemas.microsoft.com/office/powerpoint/2010/main" val="1466358313"/>
              </p:ext>
            </p:extLst>
          </p:nvPr>
        </p:nvGraphicFramePr>
        <p:xfrm>
          <a:off x="495811" y="1693439"/>
          <a:ext cx="8195618" cy="2890687"/>
        </p:xfrm>
        <a:graphic>
          <a:graphicData uri="http://schemas.openxmlformats.org/drawingml/2006/table">
            <a:tbl>
              <a:tblPr bandRow="1">
                <a:tableStyleId>{8EC20E35-A176-4012-BC5E-935CFFF8708E}</a:tableStyleId>
              </a:tblPr>
              <a:tblGrid>
                <a:gridCol w="2893603">
                  <a:extLst>
                    <a:ext uri="{9D8B030D-6E8A-4147-A177-3AD203B41FA5}">
                      <a16:colId xmlns:a16="http://schemas.microsoft.com/office/drawing/2014/main" val="20000"/>
                    </a:ext>
                  </a:extLst>
                </a:gridCol>
                <a:gridCol w="1060403">
                  <a:extLst>
                    <a:ext uri="{9D8B030D-6E8A-4147-A177-3AD203B41FA5}">
                      <a16:colId xmlns:a16="http://schemas.microsoft.com/office/drawing/2014/main" val="2432659902"/>
                    </a:ext>
                  </a:extLst>
                </a:gridCol>
                <a:gridCol w="1060403">
                  <a:extLst>
                    <a:ext uri="{9D8B030D-6E8A-4147-A177-3AD203B41FA5}">
                      <a16:colId xmlns:a16="http://schemas.microsoft.com/office/drawing/2014/main" val="20001"/>
                    </a:ext>
                  </a:extLst>
                </a:gridCol>
                <a:gridCol w="1060403">
                  <a:extLst>
                    <a:ext uri="{9D8B030D-6E8A-4147-A177-3AD203B41FA5}">
                      <a16:colId xmlns:a16="http://schemas.microsoft.com/office/drawing/2014/main" val="3969036407"/>
                    </a:ext>
                  </a:extLst>
                </a:gridCol>
                <a:gridCol w="1060403">
                  <a:extLst>
                    <a:ext uri="{9D8B030D-6E8A-4147-A177-3AD203B41FA5}">
                      <a16:colId xmlns:a16="http://schemas.microsoft.com/office/drawing/2014/main" val="1275627302"/>
                    </a:ext>
                  </a:extLst>
                </a:gridCol>
                <a:gridCol w="1060403">
                  <a:extLst>
                    <a:ext uri="{9D8B030D-6E8A-4147-A177-3AD203B41FA5}">
                      <a16:colId xmlns:a16="http://schemas.microsoft.com/office/drawing/2014/main" val="1477960700"/>
                    </a:ext>
                  </a:extLst>
                </a:gridCol>
              </a:tblGrid>
              <a:tr h="57771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Emergency Shield Core</a:t>
                      </a:r>
                      <a:endParaRPr sz="900" b="1" u="none" strike="noStrike" cap="none" dirty="0">
                        <a:solidFill>
                          <a:srgbClr val="FFFFFF"/>
                        </a:solidFill>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49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Ground Ambulance Coverage</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 / claim</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549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Air Ambulance Coverage</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549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Ambulance Coverage</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549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Repatriation to Hospital Near Home Coverage</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549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COVID Quarantine Expense Protection</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549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Post-Admission Continued Care Transportation Coverage</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516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81F375FD-2309-51F1-A290-E517297C7D68}"/>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E61DFDCF-8D65-69D4-C9CE-21931AAF092D}"/>
              </a:ext>
            </a:extLst>
          </p:cNvPr>
          <p:cNvSpPr txBox="1"/>
          <p:nvPr/>
        </p:nvSpPr>
        <p:spPr>
          <a:xfrm>
            <a:off x="495812"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Pennsylvania</a:t>
            </a:r>
          </a:p>
        </p:txBody>
      </p:sp>
      <p:sp>
        <p:nvSpPr>
          <p:cNvPr id="2" name="Google Shape;162;p24">
            <a:extLst>
              <a:ext uri="{FF2B5EF4-FFF2-40B4-BE49-F238E27FC236}">
                <a16:creationId xmlns:a16="http://schemas.microsoft.com/office/drawing/2014/main" id="{E9245E89-A962-4207-A4B3-6C6D8D5DDB05}"/>
              </a:ext>
            </a:extLst>
          </p:cNvPr>
          <p:cNvSpPr txBox="1"/>
          <p:nvPr/>
        </p:nvSpPr>
        <p:spPr>
          <a:xfrm>
            <a:off x="10090252" y="1004817"/>
            <a:ext cx="1842319" cy="34483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4" name="Google Shape;169;p24">
            <a:extLst>
              <a:ext uri="{FF2B5EF4-FFF2-40B4-BE49-F238E27FC236}">
                <a16:creationId xmlns:a16="http://schemas.microsoft.com/office/drawing/2014/main" id="{A54AC111-CCD6-AD54-B873-0BA7467D15D8}"/>
              </a:ext>
            </a:extLst>
          </p:cNvPr>
          <p:cNvGraphicFramePr>
            <a:graphicFrameLocks/>
          </p:cNvGraphicFramePr>
          <p:nvPr>
            <p:extLst>
              <p:ext uri="{D42A27DB-BD31-4B8C-83A1-F6EECF244321}">
                <p14:modId xmlns:p14="http://schemas.microsoft.com/office/powerpoint/2010/main" val="3412763294"/>
              </p:ext>
            </p:extLst>
          </p:nvPr>
        </p:nvGraphicFramePr>
        <p:xfrm>
          <a:off x="495811" y="1004817"/>
          <a:ext cx="9468466" cy="5397303"/>
        </p:xfrm>
        <a:graphic>
          <a:graphicData uri="http://schemas.openxmlformats.org/drawingml/2006/table">
            <a:tbl>
              <a:tblPr bandRow="1">
                <a:tableStyleId>{8EC20E35-A176-4012-BC5E-935CFFF8708E}</a:tableStyleId>
              </a:tblPr>
              <a:tblGrid>
                <a:gridCol w="2623907">
                  <a:extLst>
                    <a:ext uri="{9D8B030D-6E8A-4147-A177-3AD203B41FA5}">
                      <a16:colId xmlns:a16="http://schemas.microsoft.com/office/drawing/2014/main" val="20000"/>
                    </a:ext>
                  </a:extLst>
                </a:gridCol>
                <a:gridCol w="820271">
                  <a:extLst>
                    <a:ext uri="{9D8B030D-6E8A-4147-A177-3AD203B41FA5}">
                      <a16:colId xmlns:a16="http://schemas.microsoft.com/office/drawing/2014/main" val="2432659902"/>
                    </a:ext>
                  </a:extLst>
                </a:gridCol>
                <a:gridCol w="820271">
                  <a:extLst>
                    <a:ext uri="{9D8B030D-6E8A-4147-A177-3AD203B41FA5}">
                      <a16:colId xmlns:a16="http://schemas.microsoft.com/office/drawing/2014/main" val="20001"/>
                    </a:ext>
                  </a:extLst>
                </a:gridCol>
                <a:gridCol w="820271">
                  <a:extLst>
                    <a:ext uri="{9D8B030D-6E8A-4147-A177-3AD203B41FA5}">
                      <a16:colId xmlns:a16="http://schemas.microsoft.com/office/drawing/2014/main" val="20002"/>
                    </a:ext>
                  </a:extLst>
                </a:gridCol>
                <a:gridCol w="820271">
                  <a:extLst>
                    <a:ext uri="{9D8B030D-6E8A-4147-A177-3AD203B41FA5}">
                      <a16:colId xmlns:a16="http://schemas.microsoft.com/office/drawing/2014/main" val="20003"/>
                    </a:ext>
                  </a:extLst>
                </a:gridCol>
                <a:gridCol w="820271">
                  <a:extLst>
                    <a:ext uri="{9D8B030D-6E8A-4147-A177-3AD203B41FA5}">
                      <a16:colId xmlns:a16="http://schemas.microsoft.com/office/drawing/2014/main" val="2812233868"/>
                    </a:ext>
                  </a:extLst>
                </a:gridCol>
                <a:gridCol w="820271">
                  <a:extLst>
                    <a:ext uri="{9D8B030D-6E8A-4147-A177-3AD203B41FA5}">
                      <a16:colId xmlns:a16="http://schemas.microsoft.com/office/drawing/2014/main" val="3969036407"/>
                    </a:ext>
                  </a:extLst>
                </a:gridCol>
                <a:gridCol w="820271">
                  <a:extLst>
                    <a:ext uri="{9D8B030D-6E8A-4147-A177-3AD203B41FA5}">
                      <a16:colId xmlns:a16="http://schemas.microsoft.com/office/drawing/2014/main" val="1275627302"/>
                    </a:ext>
                  </a:extLst>
                </a:gridCol>
                <a:gridCol w="1102662">
                  <a:extLst>
                    <a:ext uri="{9D8B030D-6E8A-4147-A177-3AD203B41FA5}">
                      <a16:colId xmlns:a16="http://schemas.microsoft.com/office/drawing/2014/main" val="1477960700"/>
                    </a:ext>
                  </a:extLst>
                </a:gridCol>
              </a:tblGrid>
              <a:tr h="33952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 indemnity / claim</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 limit 2/yr</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$15k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$10k indemnity / claim, limit 2/yr</a:t>
                      </a:r>
                      <a:r>
                        <a:rPr lang="en-US" sz="800" b="0" u="none" strike="noStrike" cap="none" baseline="30000" dirty="0">
                          <a:solidFill>
                            <a:srgbClr val="343433"/>
                          </a:solidFill>
                          <a:latin typeface="Open Sans"/>
                          <a:ea typeface="Open Sans"/>
                          <a:cs typeface="Open Sans"/>
                          <a:sym typeface="Open Sans"/>
                        </a:rPr>
                        <a:t>2</a:t>
                      </a:r>
                      <a:endParaRPr lang="en-US" sz="800" b="0"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135">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1</a:t>
                      </a:r>
                    </a:p>
                  </a:txBody>
                  <a:tcPr marL="4572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653">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48653">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1/yr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pp, limit 2/yr</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8653">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2/yr</a:t>
                      </a:r>
                      <a:r>
                        <a:rPr lang="en-US" sz="800" b="0" u="none" strike="noStrike" cap="none" baseline="30000" dirty="0">
                          <a:solidFill>
                            <a:srgbClr val="343433"/>
                          </a:solidFill>
                          <a:latin typeface="Open Sans"/>
                          <a:ea typeface="Open Sans"/>
                          <a:cs typeface="Open Sans"/>
                          <a:sym typeface="Open Sans"/>
                        </a:rPr>
                        <a:t>4</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8653">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309775"/>
                  </a:ext>
                </a:extLst>
              </a:tr>
            </a:tbl>
          </a:graphicData>
        </a:graphic>
      </p:graphicFrame>
    </p:spTree>
    <p:extLst>
      <p:ext uri="{BB962C8B-B14F-4D97-AF65-F5344CB8AC3E}">
        <p14:creationId xmlns:p14="http://schemas.microsoft.com/office/powerpoint/2010/main" val="171476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9037BF06-ABB8-DA5B-FCE5-462AD776EA11}"/>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DBF440A1-C324-DC14-AAD2-75CFB46C10AD}"/>
              </a:ext>
            </a:extLst>
          </p:cNvPr>
          <p:cNvSpPr txBox="1"/>
          <p:nvPr/>
        </p:nvSpPr>
        <p:spPr>
          <a:xfrm>
            <a:off x="495812" y="537151"/>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Washington</a:t>
            </a:r>
          </a:p>
        </p:txBody>
      </p:sp>
      <p:sp>
        <p:nvSpPr>
          <p:cNvPr id="2" name="Google Shape;162;p24">
            <a:extLst>
              <a:ext uri="{FF2B5EF4-FFF2-40B4-BE49-F238E27FC236}">
                <a16:creationId xmlns:a16="http://schemas.microsoft.com/office/drawing/2014/main" id="{16B1643D-841E-7B10-8CD3-DE01CA3616F4}"/>
              </a:ext>
            </a:extLst>
          </p:cNvPr>
          <p:cNvSpPr txBox="1"/>
          <p:nvPr/>
        </p:nvSpPr>
        <p:spPr>
          <a:xfrm>
            <a:off x="7956177" y="1673147"/>
            <a:ext cx="3736838"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lvl="0">
              <a:spcBef>
                <a:spcPts val="400"/>
              </a:spcBef>
            </a:pPr>
            <a:r>
              <a:rPr lang="en-US" sz="700" dirty="0">
                <a:solidFill>
                  <a:srgbClr val="262626"/>
                </a:solidFill>
                <a:latin typeface="Open Sans"/>
                <a:ea typeface="Open Sans"/>
                <a:cs typeface="Open Sans"/>
                <a:sym typeface="Open Sans"/>
              </a:rPr>
              <a:t>1: United States only</a:t>
            </a:r>
          </a:p>
          <a:p>
            <a:pPr lvl="0">
              <a:spcBef>
                <a:spcPts val="400"/>
              </a:spcBef>
            </a:pPr>
            <a:r>
              <a:rPr lang="en-US" sz="700" dirty="0">
                <a:solidFill>
                  <a:srgbClr val="262626"/>
                </a:solidFill>
                <a:latin typeface="Open Sans"/>
                <a:ea typeface="Open Sans"/>
                <a:cs typeface="Open Sans"/>
                <a:sym typeface="Open Sans"/>
              </a:rPr>
              <a:t>2: United States and Canada.</a:t>
            </a:r>
          </a:p>
          <a:p>
            <a:pPr lvl="0">
              <a:spcBef>
                <a:spcPts val="400"/>
              </a:spcBef>
            </a:pPr>
            <a:r>
              <a:rPr lang="en-US" sz="700" dirty="0">
                <a:solidFill>
                  <a:srgbClr val="262626"/>
                </a:solidFill>
                <a:latin typeface="Open Sans"/>
                <a:ea typeface="Open Sans"/>
                <a:cs typeface="Open Sans"/>
                <a:sym typeface="Open Sans"/>
              </a:rPr>
              <a:t>3: United Sates, Canada, Mexico, the Caribbean (excluding Cuba), the Bahamas, and Bermuda.</a:t>
            </a:r>
          </a:p>
          <a:p>
            <a:pPr lvl="0">
              <a:spcBef>
                <a:spcPts val="400"/>
              </a:spcBef>
            </a:pPr>
            <a:r>
              <a:rPr lang="en-US" sz="70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06BA094A-1552-317A-6105-2FBF7552A2EC}"/>
              </a:ext>
            </a:extLst>
          </p:cNvPr>
          <p:cNvGraphicFramePr>
            <a:graphicFrameLocks/>
          </p:cNvGraphicFramePr>
          <p:nvPr>
            <p:extLst>
              <p:ext uri="{D42A27DB-BD31-4B8C-83A1-F6EECF244321}">
                <p14:modId xmlns:p14="http://schemas.microsoft.com/office/powerpoint/2010/main" val="299184712"/>
              </p:ext>
            </p:extLst>
          </p:nvPr>
        </p:nvGraphicFramePr>
        <p:xfrm>
          <a:off x="495810" y="1673147"/>
          <a:ext cx="6553920" cy="1950586"/>
        </p:xfrm>
        <a:graphic>
          <a:graphicData uri="http://schemas.openxmlformats.org/drawingml/2006/table">
            <a:tbl>
              <a:tblPr bandRow="1">
                <a:tableStyleId>{8EC20E35-A176-4012-BC5E-935CFFF8708E}</a:tableStyleId>
              </a:tblPr>
              <a:tblGrid>
                <a:gridCol w="4252673">
                  <a:extLst>
                    <a:ext uri="{9D8B030D-6E8A-4147-A177-3AD203B41FA5}">
                      <a16:colId xmlns:a16="http://schemas.microsoft.com/office/drawing/2014/main" val="20000"/>
                    </a:ext>
                  </a:extLst>
                </a:gridCol>
                <a:gridCol w="2301247">
                  <a:extLst>
                    <a:ext uri="{9D8B030D-6E8A-4147-A177-3AD203B41FA5}">
                      <a16:colId xmlns:a16="http://schemas.microsoft.com/office/drawing/2014/main" val="2432659902"/>
                    </a:ext>
                  </a:extLst>
                </a:gridCol>
              </a:tblGrid>
              <a:tr h="650764">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Emergency Shield Indemnity</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649911">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rPr>
                        <a:t>$2,000 indemnity per claim</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endPar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9911">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rPr>
                        <a:t>$10,000 indemnity per claim, limit 2 pp/yr</a:t>
                      </a:r>
                      <a:r>
                        <a:rPr kumimoji="0" lang="en-US" sz="800" b="0" i="0" u="none" strike="noStrike" kern="0" cap="none" spc="0" normalizeH="0" baseline="30000" noProof="0" dirty="0">
                          <a:ln>
                            <a:noFill/>
                          </a:ln>
                          <a:solidFill>
                            <a:srgbClr val="343433"/>
                          </a:solidFill>
                          <a:effectLst/>
                          <a:uLnTx/>
                          <a:uFillTx/>
                          <a:latin typeface="Open Sans"/>
                          <a:ea typeface="Open Sans"/>
                          <a:cs typeface="Open Sans"/>
                          <a:sym typeface="Open Sans"/>
                        </a:rPr>
                        <a:t>2</a:t>
                      </a:r>
                      <a:endParaRPr kumimoji="0" lang="en-US" sz="800" b="0" i="0" u="none" strike="noStrike" kern="0" cap="none" spc="0" normalizeH="0" baseline="0" noProof="0" dirty="0">
                        <a:ln>
                          <a:noFill/>
                        </a:ln>
                        <a:solidFill>
                          <a:srgbClr val="343433"/>
                        </a:solidFill>
                        <a:effectLst/>
                        <a:uLnTx/>
                        <a:uFillTx/>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240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p:nvPr/>
        </p:nvSpPr>
        <p:spPr>
          <a:xfrm rot="10800000">
            <a:off x="8117757" y="-7280"/>
            <a:ext cx="5393495" cy="5289722"/>
          </a:xfrm>
          <a:prstGeom prst="round1Rect">
            <a:avLst>
              <a:gd name="adj" fmla="val 32034"/>
            </a:avLst>
          </a:prstGeom>
          <a:solidFill>
            <a:srgbClr val="D3C9E1"/>
          </a:solidFill>
          <a:ln>
            <a:noFill/>
          </a:ln>
        </p:spPr>
        <p:txBody>
          <a:bodyPr spcFirstLastPara="1" wrap="square" lIns="91401" tIns="91401" rIns="91401" bIns="91401" anchor="ctr" anchorCtr="0">
            <a:noAutofit/>
          </a:bodyPr>
          <a:lstStyle/>
          <a:p>
            <a:pPr algn="ctr"/>
            <a:endParaRPr/>
          </a:p>
        </p:txBody>
      </p:sp>
      <p:sp>
        <p:nvSpPr>
          <p:cNvPr id="211" name="Google Shape;211;p2"/>
          <p:cNvSpPr txBox="1"/>
          <p:nvPr/>
        </p:nvSpPr>
        <p:spPr>
          <a:xfrm>
            <a:off x="8849086" y="5561622"/>
            <a:ext cx="2596220" cy="566862"/>
          </a:xfrm>
          <a:prstGeom prst="rect">
            <a:avLst/>
          </a:prstGeom>
          <a:noFill/>
          <a:ln>
            <a:noFill/>
          </a:ln>
        </p:spPr>
        <p:txBody>
          <a:bodyPr spcFirstLastPara="1" wrap="square" lIns="91401" tIns="45688" rIns="91401" bIns="45688" anchor="b" anchorCtr="0">
            <a:noAutofit/>
          </a:bodyPr>
          <a:lstStyle/>
          <a:p>
            <a:r>
              <a:rPr lang="en-US" sz="800" dirty="0">
                <a:solidFill>
                  <a:schemeClr val="lt1"/>
                </a:solidFill>
                <a:latin typeface="Open Sans"/>
                <a:ea typeface="Open Sans"/>
                <a:cs typeface="Open Sans"/>
                <a:sym typeface="Open Sans"/>
              </a:rPr>
              <a:t>Sources:</a:t>
            </a:r>
          </a:p>
          <a:p>
            <a:r>
              <a:rPr lang="en-US" sz="800" dirty="0">
                <a:solidFill>
                  <a:schemeClr val="lt1"/>
                </a:solidFill>
                <a:latin typeface="Open Sans"/>
                <a:ea typeface="Open Sans"/>
                <a:cs typeface="Open Sans"/>
                <a:sym typeface="Open Sans"/>
              </a:rPr>
              <a:t>1: MASA group business claims data, 2025</a:t>
            </a:r>
          </a:p>
          <a:p>
            <a:r>
              <a:rPr lang="en-US" sz="800" dirty="0">
                <a:solidFill>
                  <a:schemeClr val="lt1"/>
                </a:solidFill>
                <a:latin typeface="Open Sans"/>
                <a:ea typeface="Open Sans"/>
                <a:cs typeface="Open Sans"/>
                <a:sym typeface="Open Sans"/>
              </a:rPr>
              <a:t>2: Bankrate, 2024</a:t>
            </a:r>
            <a:endParaRPr sz="800" dirty="0"/>
          </a:p>
          <a:p>
            <a:r>
              <a:rPr lang="en-US" sz="800" dirty="0">
                <a:solidFill>
                  <a:schemeClr val="lt1"/>
                </a:solidFill>
                <a:latin typeface="Open Sans"/>
                <a:ea typeface="Open Sans"/>
                <a:cs typeface="Open Sans"/>
                <a:sym typeface="Open Sans"/>
              </a:rPr>
              <a:t>3: YouGov, 2024</a:t>
            </a:r>
            <a:endParaRPr lang="en-US" sz="800" dirty="0"/>
          </a:p>
        </p:txBody>
      </p:sp>
      <p:sp>
        <p:nvSpPr>
          <p:cNvPr id="212" name="Google Shape;212;p2"/>
          <p:cNvSpPr txBox="1"/>
          <p:nvPr/>
        </p:nvSpPr>
        <p:spPr>
          <a:xfrm>
            <a:off x="8849086" y="2567763"/>
            <a:ext cx="2925438" cy="2307490"/>
          </a:xfrm>
          <a:prstGeom prst="rect">
            <a:avLst/>
          </a:prstGeom>
          <a:noFill/>
          <a:ln>
            <a:noFill/>
          </a:ln>
        </p:spPr>
        <p:txBody>
          <a:bodyPr spcFirstLastPara="1" wrap="square" lIns="91401" tIns="45688" rIns="91401" bIns="45688" anchor="t" anchorCtr="0">
            <a:spAutoFit/>
          </a:bodyPr>
          <a:lstStyle/>
          <a:p>
            <a:r>
              <a:rPr lang="en-US" sz="2399" b="1" dirty="0">
                <a:solidFill>
                  <a:schemeClr val="tx1"/>
                </a:solidFill>
                <a:latin typeface="Poppins Medium" panose="00000600000000000000" pitchFamily="2" charset="0"/>
                <a:cs typeface="Poppins Medium" panose="00000600000000000000" pitchFamily="2" charset="0"/>
              </a:rPr>
              <a:t>1 in 4 Americans didn’t call an ambulance during a medical emergency for fear of costs.</a:t>
            </a:r>
            <a:r>
              <a:rPr lang="en-US" b="1" baseline="30000" dirty="0">
                <a:solidFill>
                  <a:schemeClr val="tx1"/>
                </a:solidFill>
                <a:latin typeface="Poppins Medium" panose="00000600000000000000" pitchFamily="2" charset="0"/>
                <a:cs typeface="Poppins Medium" panose="00000600000000000000" pitchFamily="2" charset="0"/>
              </a:rPr>
              <a:t>3</a:t>
            </a:r>
            <a:endParaRPr lang="en-US" b="1" baseline="30000" dirty="0">
              <a:solidFill>
                <a:schemeClr val="tx1"/>
              </a:solidFill>
              <a:latin typeface="Poppins Medium" panose="00000600000000000000" pitchFamily="2" charset="0"/>
              <a:ea typeface="Poppins Medium"/>
              <a:cs typeface="Poppins Medium" panose="00000600000000000000" pitchFamily="2" charset="0"/>
              <a:sym typeface="Poppins Medium"/>
            </a:endParaRPr>
          </a:p>
        </p:txBody>
      </p:sp>
      <p:sp>
        <p:nvSpPr>
          <p:cNvPr id="213" name="Google Shape;213;p2"/>
          <p:cNvSpPr txBox="1">
            <a:spLocks noGrp="1"/>
          </p:cNvSpPr>
          <p:nvPr>
            <p:ph type="ctrTitle"/>
          </p:nvPr>
        </p:nvSpPr>
        <p:spPr>
          <a:xfrm>
            <a:off x="622007" y="583419"/>
            <a:ext cx="6847657" cy="1286730"/>
          </a:xfrm>
          <a:prstGeom prst="rect">
            <a:avLst/>
          </a:prstGeom>
        </p:spPr>
        <p:txBody>
          <a:bodyPr spcFirstLastPara="1" wrap="square" lIns="91401" tIns="45688" rIns="91401" bIns="45688" anchor="t" anchorCtr="0">
            <a:noAutofit/>
          </a:bodyPr>
          <a:lstStyle/>
          <a:p>
            <a:r>
              <a:rPr lang="en-US" i="0" dirty="0">
                <a:solidFill>
                  <a:schemeClr val="bg1"/>
                </a:solidFill>
                <a:effectLst/>
                <a:latin typeface="Poppins" panose="00000500000000000000" pitchFamily="2" charset="0"/>
                <a:cs typeface="Poppins" panose="00000500000000000000" pitchFamily="2" charset="0"/>
              </a:rPr>
              <a:t>Why the changing healthcare </a:t>
            </a:r>
            <a:r>
              <a:rPr lang="en-US" dirty="0">
                <a:solidFill>
                  <a:schemeClr val="bg1"/>
                </a:solidFill>
                <a:latin typeface="Poppins" panose="00000500000000000000" pitchFamily="2" charset="0"/>
                <a:cs typeface="Poppins" panose="00000500000000000000" pitchFamily="2" charset="0"/>
              </a:rPr>
              <a:t>l</a:t>
            </a:r>
            <a:r>
              <a:rPr lang="en-US" i="0" dirty="0">
                <a:solidFill>
                  <a:schemeClr val="bg1"/>
                </a:solidFill>
                <a:effectLst/>
                <a:latin typeface="Poppins" panose="00000500000000000000" pitchFamily="2" charset="0"/>
                <a:cs typeface="Poppins" panose="00000500000000000000" pitchFamily="2" charset="0"/>
              </a:rPr>
              <a:t>andscape matters to today’s </a:t>
            </a:r>
            <a:r>
              <a:rPr lang="en-US" dirty="0">
                <a:solidFill>
                  <a:schemeClr val="bg1"/>
                </a:solidFill>
                <a:latin typeface="Poppins" panose="00000500000000000000" pitchFamily="2" charset="0"/>
                <a:cs typeface="Poppins" panose="00000500000000000000" pitchFamily="2" charset="0"/>
              </a:rPr>
              <a:t>w</a:t>
            </a:r>
            <a:r>
              <a:rPr lang="en-US" i="0" dirty="0">
                <a:solidFill>
                  <a:schemeClr val="bg1"/>
                </a:solidFill>
                <a:effectLst/>
                <a:latin typeface="Poppins" panose="00000500000000000000" pitchFamily="2" charset="0"/>
                <a:cs typeface="Poppins" panose="00000500000000000000" pitchFamily="2" charset="0"/>
              </a:rPr>
              <a:t>orkforce</a:t>
            </a:r>
            <a:endParaRPr dirty="0">
              <a:solidFill>
                <a:schemeClr val="bg1"/>
              </a:solidFill>
              <a:latin typeface="Poppins" panose="00000500000000000000" pitchFamily="2" charset="0"/>
              <a:cs typeface="Poppins" panose="00000500000000000000" pitchFamily="2" charset="0"/>
            </a:endParaRPr>
          </a:p>
        </p:txBody>
      </p:sp>
      <p:sp>
        <p:nvSpPr>
          <p:cNvPr id="214" name="Google Shape;214;p2"/>
          <p:cNvSpPr txBox="1">
            <a:spLocks noGrp="1"/>
          </p:cNvSpPr>
          <p:nvPr>
            <p:ph idx="10"/>
          </p:nvPr>
        </p:nvSpPr>
        <p:spPr>
          <a:xfrm>
            <a:off x="1145457" y="3080175"/>
            <a:ext cx="6456521" cy="3353600"/>
          </a:xfrm>
          <a:prstGeom prst="rect">
            <a:avLst/>
          </a:prstGeom>
        </p:spPr>
        <p:txBody>
          <a:bodyPr spcFirstLastPara="1" wrap="square" lIns="91401" tIns="45688" rIns="91401" bIns="45688" anchor="t" anchorCtr="0">
            <a:normAutofit/>
          </a:bodyPr>
          <a:lstStyle/>
          <a:p>
            <a:pPr marL="0" indent="0">
              <a:lnSpc>
                <a:spcPct val="100000"/>
              </a:lnSpc>
              <a:spcAft>
                <a:spcPts val="1200"/>
              </a:spcAft>
              <a:buNone/>
            </a:pPr>
            <a:r>
              <a:rPr lang="en-US" dirty="0">
                <a:solidFill>
                  <a:schemeClr val="bg1"/>
                </a:solidFill>
                <a:latin typeface="Open Sans" pitchFamily="2" charset="0"/>
                <a:ea typeface="Open Sans" pitchFamily="2" charset="0"/>
                <a:cs typeface="Open Sans" pitchFamily="2" charset="0"/>
                <a:sym typeface="Open Sans"/>
              </a:rPr>
              <a:t>The average ground ambulance bill is $2,086.</a:t>
            </a:r>
            <a:r>
              <a:rPr lang="en-US" b="0" baseline="30000" dirty="0">
                <a:solidFill>
                  <a:schemeClr val="bg1"/>
                </a:solidFill>
                <a:latin typeface="Open Sans" pitchFamily="2" charset="0"/>
                <a:ea typeface="Open Sans" pitchFamily="2" charset="0"/>
                <a:cs typeface="Open Sans" pitchFamily="2" charset="0"/>
                <a:sym typeface="Open Sans"/>
              </a:rPr>
              <a:t>1</a:t>
            </a:r>
            <a:r>
              <a:rPr lang="en-US" dirty="0">
                <a:solidFill>
                  <a:schemeClr val="bg1"/>
                </a:solidFill>
                <a:latin typeface="Open Sans" pitchFamily="2" charset="0"/>
                <a:ea typeface="Open Sans" pitchFamily="2" charset="0"/>
                <a:cs typeface="Open Sans" pitchFamily="2" charset="0"/>
                <a:sym typeface="Open Sans"/>
              </a:rPr>
              <a:t> </a:t>
            </a:r>
          </a:p>
          <a:p>
            <a:pPr marL="0" indent="0">
              <a:lnSpc>
                <a:spcPct val="100000"/>
              </a:lnSpc>
              <a:spcAft>
                <a:spcPts val="1200"/>
              </a:spcAft>
              <a:buNone/>
            </a:pPr>
            <a:endParaRPr lang="en-US" sz="900" dirty="0">
              <a:solidFill>
                <a:schemeClr val="bg1"/>
              </a:solidFill>
              <a:latin typeface="Open Sans" pitchFamily="2" charset="0"/>
              <a:ea typeface="Open Sans" pitchFamily="2" charset="0"/>
              <a:cs typeface="Open Sans" pitchFamily="2" charset="0"/>
              <a:sym typeface="Open Sans"/>
            </a:endParaRPr>
          </a:p>
          <a:p>
            <a:pPr marL="0" indent="0">
              <a:lnSpc>
                <a:spcPct val="100000"/>
              </a:lnSpc>
              <a:spcAft>
                <a:spcPts val="1200"/>
              </a:spcAft>
              <a:buNone/>
            </a:pPr>
            <a:r>
              <a:rPr lang="en-US" dirty="0">
                <a:solidFill>
                  <a:schemeClr val="bg1"/>
                </a:solidFill>
                <a:latin typeface="Open Sans" pitchFamily="2" charset="0"/>
                <a:ea typeface="Open Sans" pitchFamily="2" charset="0"/>
                <a:cs typeface="Open Sans" pitchFamily="2" charset="0"/>
                <a:sym typeface="Open Sans"/>
              </a:rPr>
              <a:t>The average air ambulance bill is $72,469.* </a:t>
            </a:r>
            <a:r>
              <a:rPr lang="en-US" b="0" baseline="30000" dirty="0">
                <a:solidFill>
                  <a:schemeClr val="bg1"/>
                </a:solidFill>
                <a:latin typeface="Open Sans" pitchFamily="2" charset="0"/>
                <a:ea typeface="Open Sans" pitchFamily="2" charset="0"/>
                <a:cs typeface="Open Sans" pitchFamily="2" charset="0"/>
                <a:sym typeface="Open Sans"/>
              </a:rPr>
              <a:t>1</a:t>
            </a:r>
            <a:r>
              <a:rPr lang="en-US" dirty="0">
                <a:solidFill>
                  <a:schemeClr val="bg1"/>
                </a:solidFill>
                <a:latin typeface="Open Sans" pitchFamily="2" charset="0"/>
                <a:ea typeface="Open Sans" pitchFamily="2" charset="0"/>
                <a:cs typeface="Open Sans" pitchFamily="2" charset="0"/>
                <a:sym typeface="Open Sans"/>
              </a:rPr>
              <a:t> </a:t>
            </a:r>
            <a:endParaRPr lang="en-US" b="0" dirty="0">
              <a:solidFill>
                <a:schemeClr val="bg1"/>
              </a:solidFill>
              <a:latin typeface="Open Sans" pitchFamily="2" charset="0"/>
              <a:ea typeface="Open Sans" pitchFamily="2" charset="0"/>
              <a:cs typeface="Open Sans" pitchFamily="2" charset="0"/>
              <a:sym typeface="Open Sans"/>
            </a:endParaRPr>
          </a:p>
          <a:p>
            <a:pPr marL="0" indent="0">
              <a:lnSpc>
                <a:spcPct val="100000"/>
              </a:lnSpc>
              <a:spcBef>
                <a:spcPts val="1600"/>
              </a:spcBef>
              <a:spcAft>
                <a:spcPts val="600"/>
              </a:spcAft>
              <a:buClr>
                <a:srgbClr val="000000"/>
              </a:buClr>
              <a:buNone/>
            </a:pPr>
            <a:r>
              <a:rPr lang="en-US" b="0" dirty="0">
                <a:solidFill>
                  <a:schemeClr val="bg1"/>
                </a:solidFill>
                <a:latin typeface="Open Sans" pitchFamily="2" charset="0"/>
                <a:ea typeface="Open Sans" pitchFamily="2" charset="0"/>
                <a:cs typeface="Open Sans" pitchFamily="2" charset="0"/>
                <a:sym typeface="Open Sans"/>
              </a:rPr>
              <a:t>Costly bills have become a normal, expected part of emergency care —</a:t>
            </a:r>
            <a:r>
              <a:rPr lang="en-US" dirty="0">
                <a:solidFill>
                  <a:schemeClr val="bg1"/>
                </a:solidFill>
                <a:latin typeface="Open Sans" pitchFamily="2" charset="0"/>
                <a:ea typeface="Open Sans" pitchFamily="2" charset="0"/>
                <a:cs typeface="Open Sans" pitchFamily="2" charset="0"/>
                <a:sym typeface="Open Sans"/>
              </a:rPr>
              <a:t>even for the insured.</a:t>
            </a:r>
          </a:p>
          <a:p>
            <a:pPr marL="76200" indent="0">
              <a:lnSpc>
                <a:spcPct val="100000"/>
              </a:lnSpc>
              <a:spcBef>
                <a:spcPts val="1600"/>
              </a:spcBef>
              <a:spcAft>
                <a:spcPts val="600"/>
              </a:spcAft>
              <a:buClr>
                <a:srgbClr val="000000"/>
              </a:buClr>
              <a:buNone/>
            </a:pPr>
            <a:r>
              <a:rPr lang="en-US" b="0" dirty="0">
                <a:solidFill>
                  <a:schemeClr val="bg1"/>
                </a:solidFill>
                <a:latin typeface="Open Sans" pitchFamily="2" charset="0"/>
                <a:ea typeface="Open Sans" pitchFamily="2" charset="0"/>
                <a:cs typeface="Open Sans" pitchFamily="2" charset="0"/>
              </a:rPr>
              <a:t>Over </a:t>
            </a:r>
            <a:r>
              <a:rPr lang="en-US" dirty="0">
                <a:solidFill>
                  <a:schemeClr val="bg1"/>
                </a:solidFill>
                <a:latin typeface="Open Sans" pitchFamily="2" charset="0"/>
                <a:ea typeface="Open Sans" pitchFamily="2" charset="0"/>
                <a:cs typeface="Open Sans" pitchFamily="2" charset="0"/>
              </a:rPr>
              <a:t>1 in 4 people </a:t>
            </a:r>
            <a:r>
              <a:rPr lang="en-US" b="0" dirty="0">
                <a:solidFill>
                  <a:schemeClr val="bg1"/>
                </a:solidFill>
                <a:latin typeface="Open Sans" pitchFamily="2" charset="0"/>
                <a:ea typeface="Open Sans" pitchFamily="2" charset="0"/>
                <a:cs typeface="Open Sans" pitchFamily="2" charset="0"/>
              </a:rPr>
              <a:t>have no emergency savings</a:t>
            </a:r>
            <a:r>
              <a:rPr lang="en-US" b="0" baseline="30000" dirty="0">
                <a:solidFill>
                  <a:schemeClr val="bg1"/>
                </a:solidFill>
                <a:latin typeface="Open Sans" pitchFamily="2" charset="0"/>
                <a:ea typeface="Open Sans" pitchFamily="2" charset="0"/>
                <a:cs typeface="Open Sans" pitchFamily="2" charset="0"/>
              </a:rPr>
              <a:t>2</a:t>
            </a:r>
            <a:endParaRPr lang="en-US" baseline="30000" dirty="0">
              <a:solidFill>
                <a:schemeClr val="bg1"/>
              </a:solidFill>
              <a:latin typeface="Open Sans" pitchFamily="2" charset="0"/>
              <a:ea typeface="Open Sans" pitchFamily="2" charset="0"/>
              <a:cs typeface="Open Sans" pitchFamily="2" charset="0"/>
              <a:sym typeface="Open Sans"/>
            </a:endParaRPr>
          </a:p>
        </p:txBody>
      </p:sp>
      <p:pic>
        <p:nvPicPr>
          <p:cNvPr id="215" name="Google Shape;215;p2"/>
          <p:cNvPicPr preferRelativeResize="0"/>
          <p:nvPr/>
        </p:nvPicPr>
        <p:blipFill>
          <a:blip r:embed="rId3">
            <a:alphaModFix/>
          </a:blip>
          <a:stretch>
            <a:fillRect/>
          </a:stretch>
        </p:blipFill>
        <p:spPr>
          <a:xfrm>
            <a:off x="622007" y="3054443"/>
            <a:ext cx="301673" cy="439916"/>
          </a:xfrm>
          <a:prstGeom prst="rect">
            <a:avLst/>
          </a:prstGeom>
          <a:noFill/>
          <a:ln>
            <a:noFill/>
          </a:ln>
        </p:spPr>
      </p:pic>
      <p:pic>
        <p:nvPicPr>
          <p:cNvPr id="216" name="Google Shape;216;p2"/>
          <p:cNvPicPr preferRelativeResize="0"/>
          <p:nvPr/>
        </p:nvPicPr>
        <p:blipFill>
          <a:blip r:embed="rId3">
            <a:alphaModFix/>
          </a:blip>
          <a:stretch>
            <a:fillRect/>
          </a:stretch>
        </p:blipFill>
        <p:spPr>
          <a:xfrm>
            <a:off x="629677" y="3794916"/>
            <a:ext cx="301673" cy="439916"/>
          </a:xfrm>
          <a:prstGeom prst="rect">
            <a:avLst/>
          </a:prstGeom>
          <a:noFill/>
          <a:ln>
            <a:noFill/>
          </a:ln>
        </p:spPr>
      </p:pic>
      <p:pic>
        <p:nvPicPr>
          <p:cNvPr id="217" name="Google Shape;217;p2"/>
          <p:cNvPicPr preferRelativeResize="0"/>
          <p:nvPr/>
        </p:nvPicPr>
        <p:blipFill>
          <a:blip r:embed="rId3">
            <a:alphaModFix/>
          </a:blip>
          <a:stretch>
            <a:fillRect/>
          </a:stretch>
        </p:blipFill>
        <p:spPr>
          <a:xfrm>
            <a:off x="605182" y="4534873"/>
            <a:ext cx="301673" cy="444204"/>
          </a:xfrm>
          <a:prstGeom prst="rect">
            <a:avLst/>
          </a:prstGeom>
          <a:noFill/>
          <a:ln>
            <a:noFill/>
          </a:ln>
        </p:spPr>
      </p:pic>
      <p:pic>
        <p:nvPicPr>
          <p:cNvPr id="5" name="Picture 4" descr="A phone with a warning sign&#10;&#10;AI-generated content may be incorrect.">
            <a:extLst>
              <a:ext uri="{FF2B5EF4-FFF2-40B4-BE49-F238E27FC236}">
                <a16:creationId xmlns:a16="http://schemas.microsoft.com/office/drawing/2014/main" id="{1A462220-58EC-E7A4-2B12-946ABFA1E677}"/>
              </a:ext>
            </a:extLst>
          </p:cNvPr>
          <p:cNvPicPr>
            <a:picLocks noChangeAspect="1"/>
          </p:cNvPicPr>
          <p:nvPr/>
        </p:nvPicPr>
        <p:blipFill>
          <a:blip r:embed="rId4"/>
          <a:stretch>
            <a:fillRect/>
          </a:stretch>
        </p:blipFill>
        <p:spPr>
          <a:xfrm>
            <a:off x="8849086" y="1107791"/>
            <a:ext cx="926859" cy="1180792"/>
          </a:xfrm>
          <a:prstGeom prst="rect">
            <a:avLst/>
          </a:prstGeom>
        </p:spPr>
      </p:pic>
      <p:sp>
        <p:nvSpPr>
          <p:cNvPr id="6" name="TextBox 5">
            <a:extLst>
              <a:ext uri="{FF2B5EF4-FFF2-40B4-BE49-F238E27FC236}">
                <a16:creationId xmlns:a16="http://schemas.microsoft.com/office/drawing/2014/main" id="{231E1357-B815-CA92-44A9-0296089FE7E0}"/>
              </a:ext>
            </a:extLst>
          </p:cNvPr>
          <p:cNvSpPr txBox="1"/>
          <p:nvPr/>
        </p:nvSpPr>
        <p:spPr>
          <a:xfrm>
            <a:off x="8849087" y="6176891"/>
            <a:ext cx="3216323" cy="461545"/>
          </a:xfrm>
          <a:prstGeom prst="rect">
            <a:avLst/>
          </a:prstGeom>
          <a:noFill/>
        </p:spPr>
        <p:txBody>
          <a:bodyPr wrap="square">
            <a:spAutoFit/>
          </a:bodyPr>
          <a:lstStyle/>
          <a:p>
            <a:r>
              <a:rPr lang="en-US" sz="800" dirty="0">
                <a:solidFill>
                  <a:schemeClr val="bg1"/>
                </a:solidFill>
                <a:latin typeface="Open Sans" pitchFamily="2" charset="0"/>
                <a:ea typeface="Open Sans" pitchFamily="2" charset="0"/>
                <a:cs typeface="Open Sans" pitchFamily="2" charset="0"/>
              </a:rPr>
              <a:t>*Based upon the enactment of certain legal protections regarding surprise medical billing, actual member liability may be less than the provider's charges.</a:t>
            </a:r>
          </a:p>
        </p:txBody>
      </p:sp>
      <p:pic>
        <p:nvPicPr>
          <p:cNvPr id="3" name="Google Shape;217;p2">
            <a:extLst>
              <a:ext uri="{FF2B5EF4-FFF2-40B4-BE49-F238E27FC236}">
                <a16:creationId xmlns:a16="http://schemas.microsoft.com/office/drawing/2014/main" id="{19B4924E-DA8D-2505-808E-0434CFF6974D}"/>
              </a:ext>
            </a:extLst>
          </p:cNvPr>
          <p:cNvPicPr preferRelativeResize="0"/>
          <p:nvPr/>
        </p:nvPicPr>
        <p:blipFill>
          <a:blip r:embed="rId3">
            <a:alphaModFix/>
          </a:blip>
          <a:stretch>
            <a:fillRect/>
          </a:stretch>
        </p:blipFill>
        <p:spPr>
          <a:xfrm>
            <a:off x="622007" y="5339519"/>
            <a:ext cx="301673" cy="4442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
          <p:cNvSpPr txBox="1"/>
          <p:nvPr/>
        </p:nvSpPr>
        <p:spPr>
          <a:xfrm>
            <a:off x="548508" y="2516701"/>
            <a:ext cx="4849320" cy="2582872"/>
          </a:xfrm>
          <a:prstGeom prst="rect">
            <a:avLst/>
          </a:prstGeom>
          <a:noFill/>
          <a:ln>
            <a:noFill/>
          </a:ln>
        </p:spPr>
        <p:txBody>
          <a:bodyPr spcFirstLastPara="1" wrap="square" lIns="91401" tIns="45688" rIns="91401" bIns="45688" anchor="t" anchorCtr="0">
            <a:noAutofit/>
          </a:bodyPr>
          <a:lstStyle/>
          <a:p>
            <a:pPr>
              <a:lnSpc>
                <a:spcPct val="110000"/>
              </a:lnSpc>
            </a:pPr>
            <a:r>
              <a:rPr lang="en-US" sz="1600" dirty="0">
                <a:solidFill>
                  <a:schemeClr val="tx1"/>
                </a:solidFill>
                <a:latin typeface="Open Sans"/>
                <a:ea typeface="Open Sans"/>
                <a:cs typeface="Open Sans"/>
                <a:sym typeface="Open Sans"/>
              </a:rPr>
              <a:t>MASA reduces the financial impact of healthcare emergencies, mitigates employee stress and uncertainty, and gives members the confidence to seek emergency medical care when they need it most. </a:t>
            </a:r>
            <a:endParaRPr sz="1600" dirty="0">
              <a:solidFill>
                <a:schemeClr val="tx1"/>
              </a:solidFill>
            </a:endParaRPr>
          </a:p>
          <a:p>
            <a:pPr>
              <a:lnSpc>
                <a:spcPct val="110000"/>
              </a:lnSpc>
              <a:spcBef>
                <a:spcPts val="1200"/>
              </a:spcBef>
              <a:spcAft>
                <a:spcPts val="1200"/>
              </a:spcAft>
            </a:pPr>
            <a:r>
              <a:rPr lang="en-US" sz="1600" dirty="0">
                <a:solidFill>
                  <a:schemeClr val="tx1"/>
                </a:solidFill>
                <a:latin typeface="Open Sans"/>
                <a:ea typeface="Open Sans"/>
                <a:cs typeface="Open Sans"/>
                <a:sym typeface="Open Sans"/>
              </a:rPr>
              <a:t>The numbers speak for themselves: our </a:t>
            </a:r>
            <a:r>
              <a:rPr lang="en-US" sz="1600" b="1" dirty="0">
                <a:solidFill>
                  <a:schemeClr val="tx1"/>
                </a:solidFill>
                <a:latin typeface="Open Sans"/>
                <a:ea typeface="Open Sans"/>
                <a:cs typeface="Open Sans"/>
                <a:sym typeface="Open Sans"/>
              </a:rPr>
              <a:t>21% participation rate</a:t>
            </a:r>
            <a:r>
              <a:rPr lang="en-US" sz="1600" b="1" baseline="30000" dirty="0">
                <a:solidFill>
                  <a:schemeClr val="tx1"/>
                </a:solidFill>
                <a:latin typeface="Open Sans"/>
                <a:ea typeface="Open Sans"/>
                <a:cs typeface="Open Sans"/>
                <a:sym typeface="Open Sans"/>
              </a:rPr>
              <a:t>1</a:t>
            </a:r>
            <a:r>
              <a:rPr lang="en-US" sz="1600" b="1" dirty="0">
                <a:solidFill>
                  <a:schemeClr val="tx1"/>
                </a:solidFill>
                <a:latin typeface="Open Sans"/>
                <a:ea typeface="Open Sans"/>
                <a:cs typeface="Open Sans"/>
                <a:sym typeface="Open Sans"/>
              </a:rPr>
              <a:t> </a:t>
            </a:r>
            <a:r>
              <a:rPr lang="en-US" sz="1600" dirty="0">
                <a:solidFill>
                  <a:schemeClr val="tx1"/>
                </a:solidFill>
                <a:latin typeface="Open Sans"/>
                <a:ea typeface="Open Sans"/>
                <a:cs typeface="Open Sans"/>
                <a:sym typeface="Open Sans"/>
              </a:rPr>
              <a:t>across groups proves that employees see MASA as necessary to their healthcare and financial plan.</a:t>
            </a:r>
            <a:endParaRPr sz="1600" dirty="0">
              <a:solidFill>
                <a:schemeClr val="tx1"/>
              </a:solidFill>
              <a:latin typeface="Open Sans"/>
              <a:ea typeface="Open Sans"/>
              <a:cs typeface="Open Sans"/>
              <a:sym typeface="Open Sans"/>
            </a:endParaRPr>
          </a:p>
        </p:txBody>
      </p:sp>
      <p:sp>
        <p:nvSpPr>
          <p:cNvPr id="226" name="Google Shape;226;p3"/>
          <p:cNvSpPr/>
          <p:nvPr/>
        </p:nvSpPr>
        <p:spPr>
          <a:xfrm rot="10800000">
            <a:off x="6978292" y="893"/>
            <a:ext cx="5218780" cy="6124765"/>
          </a:xfrm>
          <a:prstGeom prst="round1Rect">
            <a:avLst>
              <a:gd name="adj" fmla="val 39696"/>
            </a:avLst>
          </a:prstGeom>
          <a:solidFill>
            <a:schemeClr val="dk1"/>
          </a:solidFill>
          <a:ln>
            <a:noFill/>
          </a:ln>
        </p:spPr>
        <p:txBody>
          <a:bodyPr spcFirstLastPara="1" wrap="square" lIns="91401" tIns="45688" rIns="91401" bIns="45688" anchor="ctr" anchorCtr="0">
            <a:noAutofit/>
          </a:bodyPr>
          <a:lstStyle/>
          <a:p>
            <a:pPr algn="ctr"/>
            <a:endParaRPr sz="783">
              <a:solidFill>
                <a:schemeClr val="lt1"/>
              </a:solidFill>
              <a:latin typeface="Calibri"/>
              <a:ea typeface="Calibri"/>
              <a:cs typeface="Calibri"/>
              <a:sym typeface="Calibri"/>
            </a:endParaRPr>
          </a:p>
        </p:txBody>
      </p:sp>
      <p:sp>
        <p:nvSpPr>
          <p:cNvPr id="227" name="Google Shape;227;p3"/>
          <p:cNvSpPr txBox="1"/>
          <p:nvPr/>
        </p:nvSpPr>
        <p:spPr>
          <a:xfrm>
            <a:off x="8334129" y="6159788"/>
            <a:ext cx="3291043" cy="475076"/>
          </a:xfrm>
          <a:prstGeom prst="rect">
            <a:avLst/>
          </a:prstGeom>
          <a:noFill/>
          <a:ln>
            <a:noFill/>
          </a:ln>
        </p:spPr>
        <p:txBody>
          <a:bodyPr spcFirstLastPara="1" wrap="square" lIns="91401" tIns="45688" rIns="91401" bIns="45688" anchor="b" anchorCtr="0">
            <a:noAutofit/>
          </a:bodyPr>
          <a:lstStyle/>
          <a:p>
            <a:r>
              <a:rPr lang="en-US" sz="845" dirty="0">
                <a:solidFill>
                  <a:srgbClr val="262626"/>
                </a:solidFill>
                <a:latin typeface="Open Sans"/>
                <a:ea typeface="Open Sans"/>
                <a:cs typeface="Open Sans"/>
                <a:sym typeface="Open Sans"/>
              </a:rPr>
              <a:t>1: MASA member data, January 2025</a:t>
            </a:r>
            <a:endParaRPr sz="1699" dirty="0"/>
          </a:p>
        </p:txBody>
      </p:sp>
      <p:sp>
        <p:nvSpPr>
          <p:cNvPr id="228" name="Google Shape;228;p3"/>
          <p:cNvSpPr/>
          <p:nvPr/>
        </p:nvSpPr>
        <p:spPr>
          <a:xfrm>
            <a:off x="7626628" y="1153222"/>
            <a:ext cx="3418809" cy="485713"/>
          </a:xfrm>
          <a:prstGeom prst="rect">
            <a:avLst/>
          </a:prstGeom>
          <a:noFill/>
          <a:ln>
            <a:noFill/>
          </a:ln>
        </p:spPr>
        <p:txBody>
          <a:bodyPr spcFirstLastPara="1" wrap="square" lIns="39715" tIns="19845" rIns="39715" bIns="19845" anchor="t" anchorCtr="0">
            <a:noAutofit/>
          </a:bodyPr>
          <a:lstStyle/>
          <a:p>
            <a:pPr>
              <a:lnSpc>
                <a:spcPct val="150000"/>
              </a:lnSpc>
              <a:buClr>
                <a:schemeClr val="lt1"/>
              </a:buClr>
              <a:buSzPts val="955"/>
            </a:pPr>
            <a:r>
              <a:rPr lang="en-US" sz="1999" b="1" dirty="0">
                <a:solidFill>
                  <a:schemeClr val="accent1"/>
                </a:solidFill>
                <a:latin typeface="Poppins"/>
                <a:ea typeface="Poppins"/>
                <a:cs typeface="Poppins"/>
                <a:sym typeface="Poppins"/>
              </a:rPr>
              <a:t>MASA guarantees:</a:t>
            </a:r>
            <a:endParaRPr sz="1999" dirty="0">
              <a:solidFill>
                <a:schemeClr val="accent1"/>
              </a:solidFill>
              <a:latin typeface="Open Sans"/>
              <a:ea typeface="Open Sans"/>
              <a:cs typeface="Open Sans"/>
              <a:sym typeface="Open Sans"/>
            </a:endParaRPr>
          </a:p>
        </p:txBody>
      </p:sp>
      <p:sp>
        <p:nvSpPr>
          <p:cNvPr id="229" name="Google Shape;229;p3"/>
          <p:cNvSpPr/>
          <p:nvPr/>
        </p:nvSpPr>
        <p:spPr>
          <a:xfrm>
            <a:off x="8014263" y="1853531"/>
            <a:ext cx="3930776" cy="2642631"/>
          </a:xfrm>
          <a:prstGeom prst="rect">
            <a:avLst/>
          </a:prstGeom>
          <a:noFill/>
          <a:ln>
            <a:noFill/>
          </a:ln>
        </p:spPr>
        <p:txBody>
          <a:bodyPr spcFirstLastPara="1" wrap="square" lIns="39715" tIns="19845" rIns="39715" bIns="19845" anchor="t" anchorCtr="0">
            <a:noAutofit/>
          </a:bodyPr>
          <a:lstStyle/>
          <a:p>
            <a:pPr>
              <a:lnSpc>
                <a:spcPct val="150000"/>
              </a:lnSpc>
              <a:spcAft>
                <a:spcPts val="800"/>
              </a:spcAft>
              <a:buClr>
                <a:schemeClr val="lt1"/>
              </a:buClr>
              <a:buSzPts val="750"/>
            </a:pPr>
            <a:r>
              <a:rPr lang="en-US" sz="1600" b="1" dirty="0">
                <a:solidFill>
                  <a:schemeClr val="lt1"/>
                </a:solidFill>
                <a:latin typeface="Open Sans"/>
                <a:ea typeface="Open Sans"/>
                <a:cs typeface="Open Sans"/>
                <a:sym typeface="Open Sans"/>
              </a:rPr>
              <a:t>No Social Security numbers required</a:t>
            </a:r>
            <a:endParaRPr sz="1600" b="1" dirty="0"/>
          </a:p>
          <a:p>
            <a:pPr>
              <a:lnSpc>
                <a:spcPct val="150000"/>
              </a:lnSpc>
              <a:spcBef>
                <a:spcPts val="600"/>
              </a:spcBef>
              <a:spcAft>
                <a:spcPts val="800"/>
              </a:spcAft>
              <a:buClr>
                <a:schemeClr val="lt1"/>
              </a:buClr>
              <a:buSzPts val="750"/>
            </a:pPr>
            <a:r>
              <a:rPr lang="en-US" sz="1600" b="1" dirty="0">
                <a:solidFill>
                  <a:schemeClr val="lt1"/>
                </a:solidFill>
                <a:latin typeface="Open Sans"/>
                <a:ea typeface="Open Sans"/>
                <a:cs typeface="Open Sans"/>
                <a:sym typeface="Open Sans"/>
              </a:rPr>
              <a:t>No health questions</a:t>
            </a:r>
            <a:endParaRPr sz="1600" b="1" dirty="0"/>
          </a:p>
          <a:p>
            <a:pPr>
              <a:lnSpc>
                <a:spcPct val="150000"/>
              </a:lnSpc>
              <a:spcBef>
                <a:spcPts val="600"/>
              </a:spcBef>
              <a:spcAft>
                <a:spcPts val="800"/>
              </a:spcAft>
              <a:buClr>
                <a:schemeClr val="lt1"/>
              </a:buClr>
              <a:buSzPts val="750"/>
            </a:pPr>
            <a:r>
              <a:rPr lang="en-US" sz="1600" b="1" dirty="0">
                <a:solidFill>
                  <a:schemeClr val="lt1"/>
                </a:solidFill>
                <a:latin typeface="Open Sans"/>
                <a:ea typeface="Open Sans"/>
                <a:cs typeface="Open Sans"/>
                <a:sym typeface="Open Sans"/>
              </a:rPr>
              <a:t>No claim forms</a:t>
            </a:r>
          </a:p>
          <a:p>
            <a:pPr>
              <a:lnSpc>
                <a:spcPct val="150000"/>
              </a:lnSpc>
              <a:spcBef>
                <a:spcPts val="600"/>
              </a:spcBef>
              <a:spcAft>
                <a:spcPts val="800"/>
              </a:spcAft>
              <a:buClr>
                <a:schemeClr val="lt1"/>
              </a:buClr>
              <a:buSzPts val="750"/>
            </a:pPr>
            <a:r>
              <a:rPr lang="en-US" sz="1600" b="1" dirty="0">
                <a:solidFill>
                  <a:schemeClr val="lt1"/>
                </a:solidFill>
                <a:latin typeface="Open Sans"/>
                <a:ea typeface="Open Sans"/>
                <a:cs typeface="Open Sans"/>
                <a:sym typeface="Open Sans"/>
              </a:rPr>
              <a:t>No network limitations</a:t>
            </a:r>
            <a:endParaRPr lang="en-US" sz="1600" b="1" dirty="0"/>
          </a:p>
          <a:p>
            <a:pPr>
              <a:lnSpc>
                <a:spcPct val="150000"/>
              </a:lnSpc>
              <a:spcBef>
                <a:spcPts val="600"/>
              </a:spcBef>
              <a:spcAft>
                <a:spcPts val="800"/>
              </a:spcAft>
              <a:buClr>
                <a:schemeClr val="lt1"/>
              </a:buClr>
              <a:buSzPts val="750"/>
            </a:pPr>
            <a:r>
              <a:rPr lang="en-US" sz="1600" b="1" dirty="0">
                <a:solidFill>
                  <a:schemeClr val="lt1"/>
                </a:solidFill>
                <a:latin typeface="Open Sans"/>
                <a:ea typeface="Open Sans"/>
                <a:cs typeface="Open Sans"/>
                <a:sym typeface="Open Sans"/>
              </a:rPr>
              <a:t>No deductibles</a:t>
            </a:r>
            <a:endParaRPr lang="en-US" sz="1600" b="1" dirty="0"/>
          </a:p>
          <a:p>
            <a:pPr>
              <a:lnSpc>
                <a:spcPct val="150000"/>
              </a:lnSpc>
              <a:spcBef>
                <a:spcPts val="600"/>
              </a:spcBef>
              <a:spcAft>
                <a:spcPts val="800"/>
              </a:spcAft>
              <a:buClr>
                <a:schemeClr val="lt1"/>
              </a:buClr>
              <a:buSzPts val="750"/>
            </a:pPr>
            <a:endParaRPr sz="1600" b="1" dirty="0"/>
          </a:p>
        </p:txBody>
      </p:sp>
      <p:sp>
        <p:nvSpPr>
          <p:cNvPr id="230" name="Google Shape;230;p3"/>
          <p:cNvSpPr txBox="1">
            <a:spLocks noGrp="1"/>
          </p:cNvSpPr>
          <p:nvPr>
            <p:ph type="ctrTitle"/>
          </p:nvPr>
        </p:nvSpPr>
        <p:spPr>
          <a:xfrm>
            <a:off x="622007" y="583418"/>
            <a:ext cx="4849319" cy="1790839"/>
          </a:xfrm>
          <a:prstGeom prst="rect">
            <a:avLst/>
          </a:prstGeom>
        </p:spPr>
        <p:txBody>
          <a:bodyPr spcFirstLastPara="1" wrap="square" lIns="91401" tIns="45688" rIns="91401" bIns="45688" anchor="t" anchorCtr="0">
            <a:normAutofit/>
          </a:bodyPr>
          <a:lstStyle/>
          <a:p>
            <a:r>
              <a:rPr lang="en-US" dirty="0">
                <a:solidFill>
                  <a:schemeClr val="dk1"/>
                </a:solidFill>
              </a:rPr>
              <a:t>MASA addresses the needs of every employee, simply</a:t>
            </a:r>
            <a:endParaRPr dirty="0">
              <a:solidFill>
                <a:schemeClr val="dk1"/>
              </a:solidFill>
            </a:endParaRPr>
          </a:p>
        </p:txBody>
      </p:sp>
      <p:pic>
        <p:nvPicPr>
          <p:cNvPr id="2" name="Picture 1" descr="A blue check mark in a circle&#10;&#10;Description automatically generated">
            <a:extLst>
              <a:ext uri="{FF2B5EF4-FFF2-40B4-BE49-F238E27FC236}">
                <a16:creationId xmlns:a16="http://schemas.microsoft.com/office/drawing/2014/main" id="{F650839C-7D17-F0BE-AD1E-592282FF947A}"/>
              </a:ext>
            </a:extLst>
          </p:cNvPr>
          <p:cNvPicPr>
            <a:picLocks noChangeAspect="1"/>
          </p:cNvPicPr>
          <p:nvPr/>
        </p:nvPicPr>
        <p:blipFill>
          <a:blip r:embed="rId3"/>
          <a:stretch>
            <a:fillRect/>
          </a:stretch>
        </p:blipFill>
        <p:spPr>
          <a:xfrm>
            <a:off x="7626628" y="1925161"/>
            <a:ext cx="287653" cy="284888"/>
          </a:xfrm>
          <a:prstGeom prst="rect">
            <a:avLst/>
          </a:prstGeom>
        </p:spPr>
      </p:pic>
      <p:pic>
        <p:nvPicPr>
          <p:cNvPr id="3" name="Picture 2" descr="A blue check mark in a circle&#10;&#10;Description automatically generated">
            <a:extLst>
              <a:ext uri="{FF2B5EF4-FFF2-40B4-BE49-F238E27FC236}">
                <a16:creationId xmlns:a16="http://schemas.microsoft.com/office/drawing/2014/main" id="{54D16416-69F5-A8A7-5681-CA3D16337C8B}"/>
              </a:ext>
            </a:extLst>
          </p:cNvPr>
          <p:cNvPicPr>
            <a:picLocks noChangeAspect="1"/>
          </p:cNvPicPr>
          <p:nvPr/>
        </p:nvPicPr>
        <p:blipFill>
          <a:blip r:embed="rId3"/>
          <a:stretch>
            <a:fillRect/>
          </a:stretch>
        </p:blipFill>
        <p:spPr>
          <a:xfrm>
            <a:off x="7626628" y="2470749"/>
            <a:ext cx="287653" cy="284888"/>
          </a:xfrm>
          <a:prstGeom prst="rect">
            <a:avLst/>
          </a:prstGeom>
        </p:spPr>
      </p:pic>
      <p:pic>
        <p:nvPicPr>
          <p:cNvPr id="4" name="Picture 3" descr="A blue check mark in a circle&#10;&#10;Description automatically generated">
            <a:extLst>
              <a:ext uri="{FF2B5EF4-FFF2-40B4-BE49-F238E27FC236}">
                <a16:creationId xmlns:a16="http://schemas.microsoft.com/office/drawing/2014/main" id="{6D0788A7-2929-9A48-980E-158FDB513C37}"/>
              </a:ext>
            </a:extLst>
          </p:cNvPr>
          <p:cNvPicPr>
            <a:picLocks noChangeAspect="1"/>
          </p:cNvPicPr>
          <p:nvPr/>
        </p:nvPicPr>
        <p:blipFill>
          <a:blip r:embed="rId3"/>
          <a:stretch>
            <a:fillRect/>
          </a:stretch>
        </p:blipFill>
        <p:spPr>
          <a:xfrm>
            <a:off x="7626628" y="3016337"/>
            <a:ext cx="287653" cy="284888"/>
          </a:xfrm>
          <a:prstGeom prst="rect">
            <a:avLst/>
          </a:prstGeom>
        </p:spPr>
      </p:pic>
      <p:pic>
        <p:nvPicPr>
          <p:cNvPr id="5" name="Picture 4" descr="A blue check mark in a circle&#10;&#10;Description automatically generated">
            <a:extLst>
              <a:ext uri="{FF2B5EF4-FFF2-40B4-BE49-F238E27FC236}">
                <a16:creationId xmlns:a16="http://schemas.microsoft.com/office/drawing/2014/main" id="{5428663B-7D46-6BDE-1E2E-EE2184DAB6A0}"/>
              </a:ext>
            </a:extLst>
          </p:cNvPr>
          <p:cNvPicPr>
            <a:picLocks noChangeAspect="1"/>
          </p:cNvPicPr>
          <p:nvPr/>
        </p:nvPicPr>
        <p:blipFill>
          <a:blip r:embed="rId3"/>
          <a:stretch>
            <a:fillRect/>
          </a:stretch>
        </p:blipFill>
        <p:spPr>
          <a:xfrm>
            <a:off x="7626628" y="3561925"/>
            <a:ext cx="287653" cy="284888"/>
          </a:xfrm>
          <a:prstGeom prst="rect">
            <a:avLst/>
          </a:prstGeom>
        </p:spPr>
      </p:pic>
      <p:pic>
        <p:nvPicPr>
          <p:cNvPr id="6" name="Picture 5" descr="A blue check mark in a circle&#10;&#10;Description automatically generated">
            <a:extLst>
              <a:ext uri="{FF2B5EF4-FFF2-40B4-BE49-F238E27FC236}">
                <a16:creationId xmlns:a16="http://schemas.microsoft.com/office/drawing/2014/main" id="{FAB096B1-9116-958D-28DC-9F40566E9BE3}"/>
              </a:ext>
            </a:extLst>
          </p:cNvPr>
          <p:cNvPicPr>
            <a:picLocks noChangeAspect="1"/>
          </p:cNvPicPr>
          <p:nvPr/>
        </p:nvPicPr>
        <p:blipFill>
          <a:blip r:embed="rId3"/>
          <a:stretch>
            <a:fillRect/>
          </a:stretch>
        </p:blipFill>
        <p:spPr>
          <a:xfrm>
            <a:off x="7626628" y="4107513"/>
            <a:ext cx="287653" cy="2848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28113" y="220939"/>
            <a:ext cx="8220785" cy="42930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Membership benefit offerings</a:t>
            </a:r>
            <a:endParaRPr sz="2800" b="1" dirty="0">
              <a:solidFill>
                <a:srgbClr val="230871"/>
              </a:solidFill>
              <a:latin typeface="Poppins"/>
              <a:ea typeface="Poppins"/>
              <a:cs typeface="Poppins"/>
              <a:sym typeface="Poppins"/>
            </a:endParaRPr>
          </a:p>
        </p:txBody>
      </p:sp>
      <p:graphicFrame>
        <p:nvGraphicFramePr>
          <p:cNvPr id="169" name="Google Shape;169;p24"/>
          <p:cNvGraphicFramePr>
            <a:graphicFrameLocks/>
          </p:cNvGraphicFramePr>
          <p:nvPr>
            <p:extLst>
              <p:ext uri="{D42A27DB-BD31-4B8C-83A1-F6EECF244321}">
                <p14:modId xmlns:p14="http://schemas.microsoft.com/office/powerpoint/2010/main" val="3052030583"/>
              </p:ext>
            </p:extLst>
          </p:nvPr>
        </p:nvGraphicFramePr>
        <p:xfrm>
          <a:off x="536463" y="652953"/>
          <a:ext cx="8675271" cy="6038316"/>
        </p:xfrm>
        <a:graphic>
          <a:graphicData uri="http://schemas.openxmlformats.org/drawingml/2006/table">
            <a:tbl>
              <a:tblPr bandRow="1">
                <a:tableStyleId>{8EC20E35-A176-4012-BC5E-935CFFF8708E}</a:tableStyleId>
              </a:tblPr>
              <a:tblGrid>
                <a:gridCol w="2972911">
                  <a:extLst>
                    <a:ext uri="{9D8B030D-6E8A-4147-A177-3AD203B41FA5}">
                      <a16:colId xmlns:a16="http://schemas.microsoft.com/office/drawing/2014/main" val="20000"/>
                    </a:ext>
                  </a:extLst>
                </a:gridCol>
                <a:gridCol w="1140472">
                  <a:extLst>
                    <a:ext uri="{9D8B030D-6E8A-4147-A177-3AD203B41FA5}">
                      <a16:colId xmlns:a16="http://schemas.microsoft.com/office/drawing/2014/main" val="2432659902"/>
                    </a:ext>
                  </a:extLst>
                </a:gridCol>
                <a:gridCol w="1140472">
                  <a:extLst>
                    <a:ext uri="{9D8B030D-6E8A-4147-A177-3AD203B41FA5}">
                      <a16:colId xmlns:a16="http://schemas.microsoft.com/office/drawing/2014/main" val="20001"/>
                    </a:ext>
                  </a:extLst>
                </a:gridCol>
                <a:gridCol w="1140472">
                  <a:extLst>
                    <a:ext uri="{9D8B030D-6E8A-4147-A177-3AD203B41FA5}">
                      <a16:colId xmlns:a16="http://schemas.microsoft.com/office/drawing/2014/main" val="20002"/>
                    </a:ext>
                  </a:extLst>
                </a:gridCol>
                <a:gridCol w="1140472">
                  <a:extLst>
                    <a:ext uri="{9D8B030D-6E8A-4147-A177-3AD203B41FA5}">
                      <a16:colId xmlns:a16="http://schemas.microsoft.com/office/drawing/2014/main" val="20003"/>
                    </a:ext>
                  </a:extLst>
                </a:gridCol>
                <a:gridCol w="1140472">
                  <a:extLst>
                    <a:ext uri="{9D8B030D-6E8A-4147-A177-3AD203B41FA5}">
                      <a16:colId xmlns:a16="http://schemas.microsoft.com/office/drawing/2014/main" val="1477960700"/>
                    </a:ext>
                  </a:extLst>
                </a:gridCol>
              </a:tblGrid>
              <a:tr h="340957">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Ground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Air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Ground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3508">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Air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Repatriation to Hospital Near Home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2</a:t>
                      </a:r>
                      <a:endParaRPr lang="en-US" sz="9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Water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Treat and No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per yr</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per yr</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Minor Return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3508">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Pet Return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Sick While Away From Home Expense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 pp per year</a:t>
                      </a:r>
                      <a:r>
                        <a:rPr lang="en-US" sz="800" b="0" u="none" strike="noStrike" cap="none" baseline="30000" dirty="0">
                          <a:solidFill>
                            <a:srgbClr val="343433"/>
                          </a:solidFill>
                          <a:latin typeface="Open Sans"/>
                          <a:ea typeface="Open Sans"/>
                          <a:cs typeface="Open Sans"/>
                          <a:sym typeface="Open San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Post-Admission Continued Care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 yr</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Patient Return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Companion Emergency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Visitor Air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Vehicle &amp; RV Return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 Retrieval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674342"/>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 Recipient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9669964"/>
                  </a:ext>
                </a:extLst>
              </a:tr>
              <a:tr h="31350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Mortal Remains Return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3989742"/>
                  </a:ext>
                </a:extLst>
              </a:tr>
            </a:tbl>
          </a:graphicData>
        </a:graphic>
      </p:graphicFrame>
      <p:sp>
        <p:nvSpPr>
          <p:cNvPr id="162" name="Google Shape;162;p24"/>
          <p:cNvSpPr txBox="1"/>
          <p:nvPr/>
        </p:nvSpPr>
        <p:spPr>
          <a:xfrm>
            <a:off x="9364326" y="3312395"/>
            <a:ext cx="2587812" cy="29731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b="0" i="0" dirty="0">
              <a:solidFill>
                <a:srgbClr val="222222"/>
              </a:solidFill>
              <a:latin typeface="Open Sans"/>
              <a:ea typeface="Open Sans"/>
              <a:cs typeface="Open Sans"/>
              <a:sym typeface="Open Sans"/>
            </a:endParaRPr>
          </a:p>
          <a:p>
            <a:pPr>
              <a:spcBef>
                <a:spcPts val="400"/>
              </a:spcBef>
            </a:pPr>
            <a:endParaRPr lang="en-US" sz="700" u="sng" dirty="0">
              <a:solidFill>
                <a:srgbClr val="222222"/>
              </a:solidFill>
              <a:latin typeface="Open Sans"/>
              <a:ea typeface="Open Sans"/>
              <a:cs typeface="Open Sans"/>
              <a:sym typeface="Open Sans"/>
            </a:endParaRPr>
          </a:p>
          <a:p>
            <a:pPr>
              <a:spcBef>
                <a:spcPts val="400"/>
              </a:spcBef>
            </a:pPr>
            <a:r>
              <a:rPr lang="en-US" sz="700" b="0" i="0" dirty="0">
                <a:solidFill>
                  <a:srgbClr val="222222"/>
                </a:solidFill>
                <a:highlight>
                  <a:srgbClr val="FFFF00"/>
                </a:highlight>
                <a:latin typeface="Open Sans"/>
                <a:ea typeface="Open Sans"/>
                <a:cs typeface="Open Sans"/>
                <a:sym typeface="Open Sans"/>
              </a:rPr>
              <a:t>Effective 04/01/2026</a:t>
            </a:r>
            <a:endParaRPr lang="en-US" sz="700" b="0" i="0" dirty="0">
              <a:solidFill>
                <a:srgbClr val="1155CC"/>
              </a:solidFill>
              <a:highlight>
                <a:srgbClr val="FFFF00"/>
              </a:highlight>
              <a:latin typeface="Open Sans"/>
              <a:ea typeface="Open Sans"/>
              <a:cs typeface="Open Sans"/>
              <a:sym typeface="Open Sans"/>
            </a:endParaRPr>
          </a:p>
        </p:txBody>
      </p:sp>
      <p:sp>
        <p:nvSpPr>
          <p:cNvPr id="165" name="Google Shape;165;p24"/>
          <p:cNvSpPr txBox="1"/>
          <p:nvPr/>
        </p:nvSpPr>
        <p:spPr>
          <a:xfrm>
            <a:off x="9357722" y="650240"/>
            <a:ext cx="2256900" cy="5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166" name="Google Shape;166;p24"/>
          <p:cNvSpPr txBox="1"/>
          <p:nvPr/>
        </p:nvSpPr>
        <p:spPr>
          <a:xfrm>
            <a:off x="9364326" y="1171571"/>
            <a:ext cx="11514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Alabama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Arizona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Arkansas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California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Colorado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Connecticut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Georgia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Hawaii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Idaho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Illinois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Indiana</a:t>
            </a:r>
            <a:endParaRPr sz="800" dirty="0">
              <a:latin typeface="Open Sans"/>
              <a:ea typeface="Open Sans"/>
              <a:cs typeface="Open Sans"/>
              <a:sym typeface="Open Sans"/>
            </a:endParaRPr>
          </a:p>
        </p:txBody>
      </p:sp>
      <p:sp>
        <p:nvSpPr>
          <p:cNvPr id="167" name="Google Shape;167;p24"/>
          <p:cNvSpPr txBox="1"/>
          <p:nvPr/>
        </p:nvSpPr>
        <p:spPr>
          <a:xfrm>
            <a:off x="10360625" y="1171571"/>
            <a:ext cx="9960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Kansas </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Louisiana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Maine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Minnesota</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Mississippi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Missouri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Nebraska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Nevada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North Carolina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Ohio</a:t>
            </a:r>
          </a:p>
          <a:p>
            <a:pPr lvl="0">
              <a:lnSpc>
                <a:spcPct val="114000"/>
              </a:lnSpc>
            </a:pPr>
            <a:r>
              <a:rPr lang="en" sz="800" dirty="0">
                <a:solidFill>
                  <a:srgbClr val="262626"/>
                </a:solidFill>
                <a:latin typeface="Open Sans"/>
                <a:ea typeface="Open Sans"/>
                <a:cs typeface="Open Sans"/>
                <a:sym typeface="Open Sans"/>
              </a:rPr>
              <a:t>Oklahoma</a:t>
            </a:r>
            <a:endParaRPr sz="800" dirty="0">
              <a:latin typeface="Open Sans"/>
              <a:ea typeface="Open Sans"/>
              <a:cs typeface="Open Sans"/>
              <a:sym typeface="Open Sans"/>
            </a:endParaRPr>
          </a:p>
        </p:txBody>
      </p:sp>
      <p:sp>
        <p:nvSpPr>
          <p:cNvPr id="168" name="Google Shape;168;p24"/>
          <p:cNvSpPr txBox="1"/>
          <p:nvPr/>
        </p:nvSpPr>
        <p:spPr>
          <a:xfrm>
            <a:off x="11356625" y="1171571"/>
            <a:ext cx="832200" cy="1635904"/>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Oregon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South Dakota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Tennessee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Texas</a:t>
            </a:r>
            <a:endParaRPr lang="en-US"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Vermont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Virginia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Wisconsin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Florida</a:t>
            </a:r>
          </a:p>
        </p:txBody>
      </p:sp>
      <p:sp>
        <p:nvSpPr>
          <p:cNvPr id="2" name="Google Shape;162;p24">
            <a:extLst>
              <a:ext uri="{FF2B5EF4-FFF2-40B4-BE49-F238E27FC236}">
                <a16:creationId xmlns:a16="http://schemas.microsoft.com/office/drawing/2014/main" id="{D8D10631-A3E2-70F3-F854-49D5DB5EA085}"/>
              </a:ext>
            </a:extLst>
          </p:cNvPr>
          <p:cNvSpPr txBox="1"/>
          <p:nvPr/>
        </p:nvSpPr>
        <p:spPr>
          <a:xfrm>
            <a:off x="9668434" y="1004820"/>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dirty="0">
              <a:solidFill>
                <a:srgbClr val="222222"/>
              </a:solidFill>
              <a:latin typeface="Open Sans"/>
              <a:ea typeface="Open Sans"/>
              <a:cs typeface="Open Sans"/>
              <a:sym typeface="Open Sans"/>
            </a:endParaRPr>
          </a:p>
          <a:p>
            <a:pPr>
              <a:spcBef>
                <a:spcPts val="400"/>
              </a:spcBef>
            </a:pPr>
            <a:endParaRPr lang="en-US" sz="700" u="sng" dirty="0">
              <a:solidFill>
                <a:srgbClr val="222222"/>
              </a:solidFill>
              <a:latin typeface="Open Sans"/>
              <a:ea typeface="Open Sans"/>
              <a:cs typeface="Open Sans"/>
              <a:sym typeface="Open Sans"/>
            </a:endParaRPr>
          </a:p>
          <a:p>
            <a:pPr>
              <a:spcBef>
                <a:spcPts val="400"/>
              </a:spcBef>
            </a:pPr>
            <a:r>
              <a:rPr lang="en-US" sz="700" dirty="0">
                <a:solidFill>
                  <a:srgbClr val="222222"/>
                </a:solidFill>
                <a:highlight>
                  <a:srgbClr val="FFFF00"/>
                </a:highlight>
                <a:latin typeface="Open Sans"/>
                <a:ea typeface="Open Sans"/>
                <a:cs typeface="Open Sans"/>
                <a:sym typeface="Open Sans"/>
              </a:rPr>
              <a:t>Effective 04/01/2026</a:t>
            </a:r>
            <a:endParaRPr lang="en-US" sz="700" dirty="0">
              <a:solidFill>
                <a:srgbClr val="1155CC"/>
              </a:solidFill>
              <a:highlight>
                <a:srgbClr val="FFFF00"/>
              </a:highlight>
              <a:latin typeface="Open Sans"/>
              <a:ea typeface="Open Sans"/>
              <a:cs typeface="Open Sans"/>
              <a:sym typeface="Open Sans"/>
            </a:endParaRPr>
          </a:p>
          <a:p>
            <a:pPr>
              <a:spcBef>
                <a:spcPts val="400"/>
              </a:spcBef>
            </a:pPr>
            <a:endParaRPr lang="en-US" sz="700" b="0" i="0" u="sng" dirty="0">
              <a:solidFill>
                <a:srgbClr val="1155CC"/>
              </a:solidFill>
              <a:latin typeface="Open Sans"/>
              <a:ea typeface="Open Sans"/>
              <a:cs typeface="Open Sans"/>
              <a:sym typeface="Open Sans"/>
            </a:endParaRPr>
          </a:p>
        </p:txBody>
      </p:sp>
      <p:graphicFrame>
        <p:nvGraphicFramePr>
          <p:cNvPr id="4" name="Google Shape;169;p24">
            <a:extLst>
              <a:ext uri="{FF2B5EF4-FFF2-40B4-BE49-F238E27FC236}">
                <a16:creationId xmlns:a16="http://schemas.microsoft.com/office/drawing/2014/main" id="{D754D4B6-B6F5-A334-458C-79DD500924B8}"/>
              </a:ext>
            </a:extLst>
          </p:cNvPr>
          <p:cNvGraphicFramePr>
            <a:graphicFrameLocks/>
          </p:cNvGraphicFramePr>
          <p:nvPr>
            <p:extLst>
              <p:ext uri="{D42A27DB-BD31-4B8C-83A1-F6EECF244321}">
                <p14:modId xmlns:p14="http://schemas.microsoft.com/office/powerpoint/2010/main" val="2618554141"/>
              </p:ext>
            </p:extLst>
          </p:nvPr>
        </p:nvGraphicFramePr>
        <p:xfrm>
          <a:off x="536463" y="1004820"/>
          <a:ext cx="9002647" cy="5655276"/>
        </p:xfrm>
        <a:graphic>
          <a:graphicData uri="http://schemas.openxmlformats.org/drawingml/2006/table">
            <a:tbl>
              <a:tblPr bandRow="1">
                <a:tableStyleId>{8EC20E35-A176-4012-BC5E-935CFFF8708E}</a:tableStyleId>
              </a:tblPr>
              <a:tblGrid>
                <a:gridCol w="2884070">
                  <a:extLst>
                    <a:ext uri="{9D8B030D-6E8A-4147-A177-3AD203B41FA5}">
                      <a16:colId xmlns:a16="http://schemas.microsoft.com/office/drawing/2014/main" val="20000"/>
                    </a:ext>
                  </a:extLst>
                </a:gridCol>
                <a:gridCol w="1117600">
                  <a:extLst>
                    <a:ext uri="{9D8B030D-6E8A-4147-A177-3AD203B41FA5}">
                      <a16:colId xmlns:a16="http://schemas.microsoft.com/office/drawing/2014/main" val="2432659902"/>
                    </a:ext>
                  </a:extLst>
                </a:gridCol>
                <a:gridCol w="880534">
                  <a:extLst>
                    <a:ext uri="{9D8B030D-6E8A-4147-A177-3AD203B41FA5}">
                      <a16:colId xmlns:a16="http://schemas.microsoft.com/office/drawing/2014/main" val="3012129702"/>
                    </a:ext>
                  </a:extLst>
                </a:gridCol>
                <a:gridCol w="982443">
                  <a:extLst>
                    <a:ext uri="{9D8B030D-6E8A-4147-A177-3AD203B41FA5}">
                      <a16:colId xmlns:a16="http://schemas.microsoft.com/office/drawing/2014/main" val="20001"/>
                    </a:ext>
                  </a:extLst>
                </a:gridCol>
                <a:gridCol w="1046000">
                  <a:extLst>
                    <a:ext uri="{9D8B030D-6E8A-4147-A177-3AD203B41FA5}">
                      <a16:colId xmlns:a16="http://schemas.microsoft.com/office/drawing/2014/main" val="20002"/>
                    </a:ext>
                  </a:extLst>
                </a:gridCol>
                <a:gridCol w="1046000">
                  <a:extLst>
                    <a:ext uri="{9D8B030D-6E8A-4147-A177-3AD203B41FA5}">
                      <a16:colId xmlns:a16="http://schemas.microsoft.com/office/drawing/2014/main" val="20003"/>
                    </a:ext>
                  </a:extLst>
                </a:gridCol>
                <a:gridCol w="1046000">
                  <a:extLst>
                    <a:ext uri="{9D8B030D-6E8A-4147-A177-3AD203B41FA5}">
                      <a16:colId xmlns:a16="http://schemas.microsoft.com/office/drawing/2014/main" val="1477960700"/>
                    </a:ext>
                  </a:extLst>
                </a:gridCol>
              </a:tblGrid>
              <a:tr h="33726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ea typeface="Poppins"/>
                          <a:cs typeface="Poppins" pitchFamily="2" charset="77"/>
                          <a:sym typeface="Poppins"/>
                        </a:rPr>
                        <a:t>Emergent Ground</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Ground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Air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9713">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Ground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9774">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Air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728">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Repatriation to Hospital Near Home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2</a:t>
                      </a:r>
                      <a:endParaRPr lang="en-US" sz="9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25208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Water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25208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Treat and No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per yr</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per yr</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208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Minor Return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208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Pet Return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208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Sick While Away From Home Expense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 pp per year</a:t>
                      </a:r>
                      <a:r>
                        <a:rPr lang="en-US" sz="800" b="0" u="none" strike="noStrike" cap="none" baseline="30000" dirty="0">
                          <a:solidFill>
                            <a:srgbClr val="343433"/>
                          </a:solidFill>
                          <a:latin typeface="Open Sans"/>
                          <a:ea typeface="Open Sans"/>
                          <a:cs typeface="Open Sans"/>
                          <a:sym typeface="Open San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208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Post-Admission Continued Care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 yr</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Patient Return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Companion Emergency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Visitor Air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Vehicle &amp; RV Return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 Retrieval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674342"/>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 Recipient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9669964"/>
                  </a:ext>
                </a:extLst>
              </a:tr>
              <a:tr h="29977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Mortal Remains Return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3989742"/>
                  </a:ext>
                </a:extLst>
              </a:tr>
            </a:tbl>
          </a:graphicData>
        </a:graphic>
      </p:graphicFrame>
    </p:spTree>
    <p:extLst>
      <p:ext uri="{BB962C8B-B14F-4D97-AF65-F5344CB8AC3E}">
        <p14:creationId xmlns:p14="http://schemas.microsoft.com/office/powerpoint/2010/main" val="375474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6DE655B4-65CB-8C48-5B7D-311999E88CBE}"/>
            </a:ext>
          </a:extLst>
        </p:cNvPr>
        <p:cNvGrpSpPr/>
        <p:nvPr/>
      </p:nvGrpSpPr>
      <p:grpSpPr>
        <a:xfrm>
          <a:off x="0" y="0"/>
          <a:ext cx="0" cy="0"/>
          <a:chOff x="0" y="0"/>
          <a:chExt cx="0" cy="0"/>
        </a:xfrm>
      </p:grpSpPr>
      <p:sp>
        <p:nvSpPr>
          <p:cNvPr id="2" name="Google Shape;161;p24">
            <a:extLst>
              <a:ext uri="{FF2B5EF4-FFF2-40B4-BE49-F238E27FC236}">
                <a16:creationId xmlns:a16="http://schemas.microsoft.com/office/drawing/2014/main" id="{CDFC7B63-DE5D-0BAD-4360-DC10638107A1}"/>
              </a:ext>
            </a:extLst>
          </p:cNvPr>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Wyoming</a:t>
            </a:r>
          </a:p>
        </p:txBody>
      </p:sp>
      <p:sp>
        <p:nvSpPr>
          <p:cNvPr id="3" name="Google Shape;162;p24">
            <a:extLst>
              <a:ext uri="{FF2B5EF4-FFF2-40B4-BE49-F238E27FC236}">
                <a16:creationId xmlns:a16="http://schemas.microsoft.com/office/drawing/2014/main" id="{A0C80883-B42B-D21F-65EC-52249AE96689}"/>
              </a:ext>
            </a:extLst>
          </p:cNvPr>
          <p:cNvSpPr txBox="1"/>
          <p:nvPr/>
        </p:nvSpPr>
        <p:spPr>
          <a:xfrm>
            <a:off x="9668434" y="949124"/>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dirty="0">
              <a:solidFill>
                <a:srgbClr val="222222"/>
              </a:solidFill>
              <a:latin typeface="Open Sans"/>
              <a:ea typeface="Open Sans"/>
              <a:cs typeface="Open Sans"/>
              <a:sym typeface="Open Sans"/>
            </a:endParaRPr>
          </a:p>
          <a:p>
            <a:pPr>
              <a:spcBef>
                <a:spcPts val="400"/>
              </a:spcBef>
            </a:pPr>
            <a:endParaRPr lang="en-US" sz="700" u="sng" dirty="0">
              <a:solidFill>
                <a:srgbClr val="222222"/>
              </a:solidFill>
              <a:latin typeface="Open Sans"/>
              <a:ea typeface="Open Sans"/>
              <a:cs typeface="Open Sans"/>
              <a:sym typeface="Open Sans"/>
            </a:endParaRPr>
          </a:p>
          <a:p>
            <a:pPr>
              <a:spcBef>
                <a:spcPts val="400"/>
              </a:spcBef>
            </a:pPr>
            <a:r>
              <a:rPr lang="en-US" sz="700" dirty="0">
                <a:solidFill>
                  <a:srgbClr val="222222"/>
                </a:solidFill>
                <a:highlight>
                  <a:srgbClr val="FFFF00"/>
                </a:highlight>
                <a:latin typeface="Open Sans"/>
                <a:ea typeface="Open Sans"/>
                <a:cs typeface="Open Sans"/>
                <a:sym typeface="Open Sans"/>
              </a:rPr>
              <a:t>Effective 04/01/2026</a:t>
            </a:r>
            <a:endParaRPr lang="en-US" sz="700" dirty="0">
              <a:solidFill>
                <a:srgbClr val="1155CC"/>
              </a:solidFill>
              <a:highlight>
                <a:srgbClr val="FFFF00"/>
              </a:highlight>
              <a:latin typeface="Open Sans"/>
              <a:ea typeface="Open Sans"/>
              <a:cs typeface="Open Sans"/>
              <a:sym typeface="Open Sans"/>
            </a:endParaRPr>
          </a:p>
          <a:p>
            <a:pPr>
              <a:spcBef>
                <a:spcPts val="400"/>
              </a:spcBef>
            </a:pPr>
            <a:endParaRPr lang="en-US" sz="700" b="0" i="0" u="sng" dirty="0">
              <a:solidFill>
                <a:srgbClr val="1155CC"/>
              </a:solidFill>
              <a:latin typeface="Open Sans"/>
              <a:ea typeface="Open Sans"/>
              <a:cs typeface="Open Sans"/>
              <a:sym typeface="Open Sans"/>
            </a:endParaRPr>
          </a:p>
        </p:txBody>
      </p:sp>
      <p:graphicFrame>
        <p:nvGraphicFramePr>
          <p:cNvPr id="6" name="Google Shape;169;p24">
            <a:extLst>
              <a:ext uri="{FF2B5EF4-FFF2-40B4-BE49-F238E27FC236}">
                <a16:creationId xmlns:a16="http://schemas.microsoft.com/office/drawing/2014/main" id="{8EE87386-92DA-A49A-52DB-916C47513F40}"/>
              </a:ext>
            </a:extLst>
          </p:cNvPr>
          <p:cNvGraphicFramePr>
            <a:graphicFrameLocks/>
          </p:cNvGraphicFramePr>
          <p:nvPr>
            <p:extLst>
              <p:ext uri="{D42A27DB-BD31-4B8C-83A1-F6EECF244321}">
                <p14:modId xmlns:p14="http://schemas.microsoft.com/office/powerpoint/2010/main" val="1110377054"/>
              </p:ext>
            </p:extLst>
          </p:nvPr>
        </p:nvGraphicFramePr>
        <p:xfrm>
          <a:off x="536463" y="1004820"/>
          <a:ext cx="8934913" cy="5586962"/>
        </p:xfrm>
        <a:graphic>
          <a:graphicData uri="http://schemas.openxmlformats.org/drawingml/2006/table">
            <a:tbl>
              <a:tblPr bandRow="1">
                <a:tableStyleId>{8EC20E35-A176-4012-BC5E-935CFFF8708E}</a:tableStyleId>
              </a:tblPr>
              <a:tblGrid>
                <a:gridCol w="3061888">
                  <a:extLst>
                    <a:ext uri="{9D8B030D-6E8A-4147-A177-3AD203B41FA5}">
                      <a16:colId xmlns:a16="http://schemas.microsoft.com/office/drawing/2014/main" val="20000"/>
                    </a:ext>
                  </a:extLst>
                </a:gridCol>
                <a:gridCol w="1174605">
                  <a:extLst>
                    <a:ext uri="{9D8B030D-6E8A-4147-A177-3AD203B41FA5}">
                      <a16:colId xmlns:a16="http://schemas.microsoft.com/office/drawing/2014/main" val="2432659902"/>
                    </a:ext>
                  </a:extLst>
                </a:gridCol>
                <a:gridCol w="1174605">
                  <a:extLst>
                    <a:ext uri="{9D8B030D-6E8A-4147-A177-3AD203B41FA5}">
                      <a16:colId xmlns:a16="http://schemas.microsoft.com/office/drawing/2014/main" val="20001"/>
                    </a:ext>
                  </a:extLst>
                </a:gridCol>
                <a:gridCol w="1174605">
                  <a:extLst>
                    <a:ext uri="{9D8B030D-6E8A-4147-A177-3AD203B41FA5}">
                      <a16:colId xmlns:a16="http://schemas.microsoft.com/office/drawing/2014/main" val="20002"/>
                    </a:ext>
                  </a:extLst>
                </a:gridCol>
                <a:gridCol w="1174605">
                  <a:extLst>
                    <a:ext uri="{9D8B030D-6E8A-4147-A177-3AD203B41FA5}">
                      <a16:colId xmlns:a16="http://schemas.microsoft.com/office/drawing/2014/main" val="20003"/>
                    </a:ext>
                  </a:extLst>
                </a:gridCol>
                <a:gridCol w="1174605">
                  <a:extLst>
                    <a:ext uri="{9D8B030D-6E8A-4147-A177-3AD203B41FA5}">
                      <a16:colId xmlns:a16="http://schemas.microsoft.com/office/drawing/2014/main" val="1477960700"/>
                    </a:ext>
                  </a:extLst>
                </a:gridCol>
              </a:tblGrid>
              <a:tr h="376251">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Ground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Emergency Air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360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Ground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442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to Hospital Air Ambulance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01311">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Repatriation to Hospital Near Home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400" b="0" u="none" strike="noStrike" cap="none" dirty="0">
                          <a:solidFill>
                            <a:schemeClr val="accent1">
                              <a:lumMod val="60000"/>
                              <a:lumOff val="40000"/>
                            </a:schemeClr>
                          </a:solidFill>
                          <a:latin typeface="Open Sans"/>
                          <a:ea typeface="Open Sans"/>
                          <a:cs typeface="Open Sans"/>
                          <a:sym typeface="Open Sans"/>
                        </a:rPr>
                        <a:t>●</a:t>
                      </a:r>
                      <a:r>
                        <a:rPr lang="en-US" sz="900" b="0" u="none" strike="noStrike" cap="none" baseline="30000" dirty="0">
                          <a:solidFill>
                            <a:srgbClr val="343433"/>
                          </a:solidFill>
                          <a:latin typeface="Open Sans"/>
                          <a:ea typeface="Open Sans"/>
                          <a:cs typeface="Open Sans"/>
                          <a:sym typeface="Open Sans"/>
                        </a:rPr>
                        <a:t>2</a:t>
                      </a:r>
                      <a:endParaRPr lang="en-US" sz="900" b="1"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230364">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Minor Return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2416">
                <a:tc>
                  <a:txBody>
                    <a:bodyPr/>
                    <a:lstStyle/>
                    <a:p>
                      <a:pPr algn="l" fontAlgn="t">
                        <a:buNone/>
                      </a:pPr>
                      <a:r>
                        <a:rPr lang="en-US" sz="8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Pet Return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4377">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Sick While Away From Home Expense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limit 2 pp per year</a:t>
                      </a:r>
                      <a:r>
                        <a:rPr lang="en-US" sz="800" b="0" u="none" strike="noStrike" cap="none" baseline="30000" dirty="0">
                          <a:solidFill>
                            <a:srgbClr val="343433"/>
                          </a:solidFill>
                          <a:latin typeface="Open Sans"/>
                          <a:ea typeface="Open Sans"/>
                          <a:cs typeface="Open Sans"/>
                          <a:sym typeface="Open Sans"/>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77">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Post-Admission Continued Care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claim, limit 2 / yr</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Patient Return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Companion Emergency Transport Protection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Hospital Visitor Air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Vehicle &amp; RV Return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 Retrieval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674342"/>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 Recipient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9669964"/>
                  </a:ext>
                </a:extLst>
              </a:tr>
              <a:tr h="334426">
                <a:tc>
                  <a:txBody>
                    <a:bodyPr/>
                    <a:lstStyle/>
                    <a:p>
                      <a:pPr algn="l" fontAlgn="t">
                        <a:buNone/>
                      </a:pPr>
                      <a:r>
                        <a:rPr lang="en-US" sz="8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Mortal Remains Return Transport</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3989742"/>
                  </a:ext>
                </a:extLst>
              </a:tr>
            </a:tbl>
          </a:graphicData>
        </a:graphic>
      </p:graphicFrame>
    </p:spTree>
    <p:extLst>
      <p:ext uri="{BB962C8B-B14F-4D97-AF65-F5344CB8AC3E}">
        <p14:creationId xmlns:p14="http://schemas.microsoft.com/office/powerpoint/2010/main" val="285178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28113" y="424139"/>
            <a:ext cx="8220785" cy="42930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Membership benefit offerings</a:t>
            </a:r>
            <a:endParaRPr sz="2800" b="1" dirty="0">
              <a:solidFill>
                <a:srgbClr val="230871"/>
              </a:solidFill>
              <a:latin typeface="Poppins"/>
              <a:ea typeface="Poppins"/>
              <a:cs typeface="Poppins"/>
              <a:sym typeface="Poppins"/>
            </a:endParaRPr>
          </a:p>
        </p:txBody>
      </p:sp>
      <p:graphicFrame>
        <p:nvGraphicFramePr>
          <p:cNvPr id="169" name="Google Shape;169;p24"/>
          <p:cNvGraphicFramePr>
            <a:graphicFrameLocks/>
          </p:cNvGraphicFramePr>
          <p:nvPr/>
        </p:nvGraphicFramePr>
        <p:xfrm>
          <a:off x="536463" y="1004818"/>
          <a:ext cx="8076241" cy="5616005"/>
        </p:xfrm>
        <a:graphic>
          <a:graphicData uri="http://schemas.openxmlformats.org/drawingml/2006/table">
            <a:tbl>
              <a:tblPr bandRow="1">
                <a:tableStyleId>{8EC20E35-A176-4012-BC5E-935CFFF8708E}</a:tableStyleId>
              </a:tblPr>
              <a:tblGrid>
                <a:gridCol w="2767631">
                  <a:extLst>
                    <a:ext uri="{9D8B030D-6E8A-4147-A177-3AD203B41FA5}">
                      <a16:colId xmlns:a16="http://schemas.microsoft.com/office/drawing/2014/main" val="20000"/>
                    </a:ext>
                  </a:extLst>
                </a:gridCol>
                <a:gridCol w="1061722">
                  <a:extLst>
                    <a:ext uri="{9D8B030D-6E8A-4147-A177-3AD203B41FA5}">
                      <a16:colId xmlns:a16="http://schemas.microsoft.com/office/drawing/2014/main" val="2432659902"/>
                    </a:ext>
                  </a:extLst>
                </a:gridCol>
                <a:gridCol w="1061722">
                  <a:extLst>
                    <a:ext uri="{9D8B030D-6E8A-4147-A177-3AD203B41FA5}">
                      <a16:colId xmlns:a16="http://schemas.microsoft.com/office/drawing/2014/main" val="20001"/>
                    </a:ext>
                  </a:extLst>
                </a:gridCol>
                <a:gridCol w="1061722">
                  <a:extLst>
                    <a:ext uri="{9D8B030D-6E8A-4147-A177-3AD203B41FA5}">
                      <a16:colId xmlns:a16="http://schemas.microsoft.com/office/drawing/2014/main" val="20002"/>
                    </a:ext>
                  </a:extLst>
                </a:gridCol>
                <a:gridCol w="1061722">
                  <a:extLst>
                    <a:ext uri="{9D8B030D-6E8A-4147-A177-3AD203B41FA5}">
                      <a16:colId xmlns:a16="http://schemas.microsoft.com/office/drawing/2014/main" val="20003"/>
                    </a:ext>
                  </a:extLst>
                </a:gridCol>
                <a:gridCol w="1061722">
                  <a:extLst>
                    <a:ext uri="{9D8B030D-6E8A-4147-A177-3AD203B41FA5}">
                      <a16:colId xmlns:a16="http://schemas.microsoft.com/office/drawing/2014/main" val="1477960700"/>
                    </a:ext>
                  </a:extLst>
                </a:gridCol>
              </a:tblGrid>
              <a:tr h="35820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162" name="Google Shape;162;p24"/>
          <p:cNvSpPr txBox="1"/>
          <p:nvPr/>
        </p:nvSpPr>
        <p:spPr>
          <a:xfrm>
            <a:off x="8995538" y="3312395"/>
            <a:ext cx="2824500" cy="29731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https://info.masaglobal.com/disclaimers </a:t>
            </a:r>
            <a:endParaRPr lang="en-US" sz="700" dirty="0">
              <a:solidFill>
                <a:srgbClr val="222222"/>
              </a:solidFill>
              <a:latin typeface="Open Sans"/>
              <a:ea typeface="Open Sans"/>
              <a:cs typeface="Open Sans"/>
              <a:sym typeface="Open Sans"/>
            </a:endParaRPr>
          </a:p>
          <a:p>
            <a:pPr>
              <a:spcBef>
                <a:spcPts val="400"/>
              </a:spcBef>
            </a:pPr>
            <a:endParaRPr lang="en-US" sz="700" b="0" i="0" dirty="0">
              <a:solidFill>
                <a:srgbClr val="222222"/>
              </a:solidFill>
              <a:latin typeface="Open Sans"/>
              <a:ea typeface="Open Sans"/>
              <a:cs typeface="Open Sans"/>
              <a:sym typeface="Open Sans"/>
            </a:endParaRPr>
          </a:p>
          <a:p>
            <a:pPr>
              <a:spcBef>
                <a:spcPts val="400"/>
              </a:spcBef>
            </a:pPr>
            <a:r>
              <a:rPr lang="en-US" sz="700" dirty="0">
                <a:solidFill>
                  <a:srgbClr val="222222"/>
                </a:solidFill>
                <a:highlight>
                  <a:srgbClr val="FFFF00"/>
                </a:highlight>
                <a:latin typeface="Open Sans"/>
                <a:ea typeface="Open Sans"/>
                <a:cs typeface="Open Sans"/>
                <a:sym typeface="Open Sans"/>
              </a:rPr>
              <a:t>Effective 04/01/2025</a:t>
            </a:r>
            <a:endParaRPr lang="en-US" sz="700" dirty="0">
              <a:solidFill>
                <a:srgbClr val="1155CC"/>
              </a:solidFill>
              <a:highlight>
                <a:srgbClr val="FFFF00"/>
              </a:highlight>
              <a:latin typeface="Open Sans"/>
              <a:ea typeface="Open Sans"/>
              <a:cs typeface="Open Sans"/>
              <a:sym typeface="Open Sans"/>
            </a:endParaRPr>
          </a:p>
          <a:p>
            <a:pPr>
              <a:spcBef>
                <a:spcPts val="400"/>
              </a:spcBef>
            </a:pPr>
            <a:endParaRPr lang="en-US" sz="700" b="0" i="0" dirty="0">
              <a:solidFill>
                <a:srgbClr val="222222"/>
              </a:solidFill>
              <a:latin typeface="Open Sans"/>
              <a:ea typeface="Open Sans"/>
              <a:cs typeface="Open Sans"/>
              <a:sym typeface="Open Sans"/>
            </a:endParaRPr>
          </a:p>
        </p:txBody>
      </p:sp>
      <p:sp>
        <p:nvSpPr>
          <p:cNvPr id="165" name="Google Shape;165;p24"/>
          <p:cNvSpPr txBox="1"/>
          <p:nvPr/>
        </p:nvSpPr>
        <p:spPr>
          <a:xfrm>
            <a:off x="9057947" y="996136"/>
            <a:ext cx="2256900" cy="5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For companies with situs in the following states:</a:t>
            </a:r>
            <a:endParaRPr sz="1300" dirty="0">
              <a:solidFill>
                <a:srgbClr val="230871"/>
              </a:solidFill>
            </a:endParaRPr>
          </a:p>
        </p:txBody>
      </p:sp>
      <p:sp>
        <p:nvSpPr>
          <p:cNvPr id="166" name="Google Shape;166;p24"/>
          <p:cNvSpPr txBox="1"/>
          <p:nvPr/>
        </p:nvSpPr>
        <p:spPr>
          <a:xfrm>
            <a:off x="9064551" y="1517467"/>
            <a:ext cx="11514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Alabama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Arizona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Arkansas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California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Colorado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Connecticut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Georgia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Hawaii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Idaho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Illinois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Indiana</a:t>
            </a:r>
            <a:endParaRPr sz="800" dirty="0">
              <a:latin typeface="Open Sans"/>
              <a:ea typeface="Open Sans"/>
              <a:cs typeface="Open Sans"/>
              <a:sym typeface="Open Sans"/>
            </a:endParaRPr>
          </a:p>
        </p:txBody>
      </p:sp>
      <p:sp>
        <p:nvSpPr>
          <p:cNvPr id="167" name="Google Shape;167;p24"/>
          <p:cNvSpPr txBox="1"/>
          <p:nvPr/>
        </p:nvSpPr>
        <p:spPr>
          <a:xfrm>
            <a:off x="10138389" y="1517467"/>
            <a:ext cx="9960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Kansas </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Louisiana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Maine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Minnesota</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Mississippi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Missouri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Nebraska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Nevada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North Carolina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Ohio</a:t>
            </a:r>
          </a:p>
          <a:p>
            <a:pPr lvl="0">
              <a:lnSpc>
                <a:spcPct val="114000"/>
              </a:lnSpc>
            </a:pPr>
            <a:r>
              <a:rPr lang="en" sz="800" dirty="0">
                <a:solidFill>
                  <a:srgbClr val="262626"/>
                </a:solidFill>
                <a:latin typeface="Open Sans"/>
                <a:ea typeface="Open Sans"/>
                <a:cs typeface="Open Sans"/>
                <a:sym typeface="Open Sans"/>
              </a:rPr>
              <a:t>Oklahoma</a:t>
            </a:r>
            <a:endParaRPr sz="800" dirty="0">
              <a:latin typeface="Open Sans"/>
              <a:ea typeface="Open Sans"/>
              <a:cs typeface="Open Sans"/>
              <a:sym typeface="Open Sans"/>
            </a:endParaRPr>
          </a:p>
        </p:txBody>
      </p:sp>
      <p:sp>
        <p:nvSpPr>
          <p:cNvPr id="168" name="Google Shape;168;p24"/>
          <p:cNvSpPr txBox="1"/>
          <p:nvPr/>
        </p:nvSpPr>
        <p:spPr>
          <a:xfrm>
            <a:off x="11056850" y="1517467"/>
            <a:ext cx="832200" cy="1635904"/>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Oregon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South Dakota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Tennessee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Texas</a:t>
            </a:r>
            <a:endParaRPr lang="en-US"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Vermont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Virginia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Wisconsin</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Wyoming</a:t>
            </a:r>
            <a:endParaRPr sz="800" dirty="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Florida</a:t>
            </a:r>
          </a:p>
        </p:txBody>
      </p:sp>
      <p:sp>
        <p:nvSpPr>
          <p:cNvPr id="2" name="Google Shape;162;p24">
            <a:extLst>
              <a:ext uri="{FF2B5EF4-FFF2-40B4-BE49-F238E27FC236}">
                <a16:creationId xmlns:a16="http://schemas.microsoft.com/office/drawing/2014/main" id="{D8D10631-A3E2-70F3-F854-49D5DB5EA085}"/>
              </a:ext>
            </a:extLst>
          </p:cNvPr>
          <p:cNvSpPr txBox="1"/>
          <p:nvPr/>
        </p:nvSpPr>
        <p:spPr>
          <a:xfrm>
            <a:off x="9668434" y="1097414"/>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dirty="0">
              <a:solidFill>
                <a:srgbClr val="222222"/>
              </a:solidFill>
              <a:latin typeface="Open Sans"/>
              <a:ea typeface="Open Sans"/>
              <a:cs typeface="Open Sans"/>
              <a:sym typeface="Open Sans"/>
            </a:endParaRPr>
          </a:p>
          <a:p>
            <a:pPr>
              <a:spcBef>
                <a:spcPts val="400"/>
              </a:spcBef>
            </a:pPr>
            <a:endParaRPr lang="en-US" sz="700" u="sng" dirty="0">
              <a:solidFill>
                <a:srgbClr val="222222"/>
              </a:solidFill>
              <a:latin typeface="Open Sans"/>
              <a:ea typeface="Open Sans"/>
              <a:cs typeface="Open Sans"/>
              <a:sym typeface="Open Sans"/>
            </a:endParaRPr>
          </a:p>
          <a:p>
            <a:pPr>
              <a:spcBef>
                <a:spcPts val="400"/>
              </a:spcBef>
            </a:pPr>
            <a:r>
              <a:rPr lang="en-US" sz="700" dirty="0">
                <a:solidFill>
                  <a:srgbClr val="222222"/>
                </a:solidFill>
                <a:highlight>
                  <a:srgbClr val="FFFF00"/>
                </a:highlight>
                <a:latin typeface="Open Sans"/>
                <a:ea typeface="Open Sans"/>
                <a:cs typeface="Open Sans"/>
                <a:sym typeface="Open Sans"/>
              </a:rPr>
              <a:t>Effective 04/01/2025</a:t>
            </a:r>
            <a:endParaRPr lang="en-US" sz="700" b="0" i="0" u="sng" dirty="0">
              <a:solidFill>
                <a:srgbClr val="1155CC"/>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C772D4CF-55C0-7B4B-0F7C-2CEFAAEC196F}"/>
              </a:ext>
            </a:extLst>
          </p:cNvPr>
          <p:cNvGraphicFramePr>
            <a:graphicFrameLocks/>
          </p:cNvGraphicFramePr>
          <p:nvPr/>
        </p:nvGraphicFramePr>
        <p:xfrm>
          <a:off x="509258" y="1004818"/>
          <a:ext cx="8836450" cy="5600720"/>
        </p:xfrm>
        <a:graphic>
          <a:graphicData uri="http://schemas.openxmlformats.org/drawingml/2006/table">
            <a:tbl>
              <a:tblPr bandRow="1">
                <a:tableStyleId>{8EC20E35-A176-4012-BC5E-935CFFF8708E}</a:tableStyleId>
              </a:tblPr>
              <a:tblGrid>
                <a:gridCol w="2676310">
                  <a:extLst>
                    <a:ext uri="{9D8B030D-6E8A-4147-A177-3AD203B41FA5}">
                      <a16:colId xmlns:a16="http://schemas.microsoft.com/office/drawing/2014/main" val="20000"/>
                    </a:ext>
                  </a:extLst>
                </a:gridCol>
                <a:gridCol w="1026690">
                  <a:extLst>
                    <a:ext uri="{9D8B030D-6E8A-4147-A177-3AD203B41FA5}">
                      <a16:colId xmlns:a16="http://schemas.microsoft.com/office/drawing/2014/main" val="2432659902"/>
                    </a:ext>
                  </a:extLst>
                </a:gridCol>
                <a:gridCol w="1026690">
                  <a:extLst>
                    <a:ext uri="{9D8B030D-6E8A-4147-A177-3AD203B41FA5}">
                      <a16:colId xmlns:a16="http://schemas.microsoft.com/office/drawing/2014/main" val="2876367130"/>
                    </a:ext>
                  </a:extLst>
                </a:gridCol>
                <a:gridCol w="1026690">
                  <a:extLst>
                    <a:ext uri="{9D8B030D-6E8A-4147-A177-3AD203B41FA5}">
                      <a16:colId xmlns:a16="http://schemas.microsoft.com/office/drawing/2014/main" val="20001"/>
                    </a:ext>
                  </a:extLst>
                </a:gridCol>
                <a:gridCol w="1026690">
                  <a:extLst>
                    <a:ext uri="{9D8B030D-6E8A-4147-A177-3AD203B41FA5}">
                      <a16:colId xmlns:a16="http://schemas.microsoft.com/office/drawing/2014/main" val="20002"/>
                    </a:ext>
                  </a:extLst>
                </a:gridCol>
                <a:gridCol w="1026690">
                  <a:extLst>
                    <a:ext uri="{9D8B030D-6E8A-4147-A177-3AD203B41FA5}">
                      <a16:colId xmlns:a16="http://schemas.microsoft.com/office/drawing/2014/main" val="20003"/>
                    </a:ext>
                  </a:extLst>
                </a:gridCol>
                <a:gridCol w="1026690">
                  <a:extLst>
                    <a:ext uri="{9D8B030D-6E8A-4147-A177-3AD203B41FA5}">
                      <a16:colId xmlns:a16="http://schemas.microsoft.com/office/drawing/2014/main" val="1477960700"/>
                    </a:ext>
                  </a:extLst>
                </a:gridCol>
              </a:tblGrid>
              <a:tr h="341643">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Emergent Ground</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700" b="1"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Tree>
    <p:extLst>
      <p:ext uri="{BB962C8B-B14F-4D97-AF65-F5344CB8AC3E}">
        <p14:creationId xmlns:p14="http://schemas.microsoft.com/office/powerpoint/2010/main" val="152985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6DE655B4-65CB-8C48-5B7D-311999E88CBE}"/>
            </a:ext>
          </a:extLst>
        </p:cNvPr>
        <p:cNvGrpSpPr/>
        <p:nvPr/>
      </p:nvGrpSpPr>
      <p:grpSpPr>
        <a:xfrm>
          <a:off x="0" y="0"/>
          <a:ext cx="0" cy="0"/>
          <a:chOff x="0" y="0"/>
          <a:chExt cx="0" cy="0"/>
        </a:xfrm>
      </p:grpSpPr>
      <p:graphicFrame>
        <p:nvGraphicFramePr>
          <p:cNvPr id="169" name="Google Shape;169;p24">
            <a:extLst>
              <a:ext uri="{FF2B5EF4-FFF2-40B4-BE49-F238E27FC236}">
                <a16:creationId xmlns:a16="http://schemas.microsoft.com/office/drawing/2014/main" id="{1AA512E7-7464-8377-C56D-845845677ADC}"/>
              </a:ext>
            </a:extLst>
          </p:cNvPr>
          <p:cNvGraphicFramePr>
            <a:graphicFrameLocks/>
          </p:cNvGraphicFramePr>
          <p:nvPr/>
        </p:nvGraphicFramePr>
        <p:xfrm>
          <a:off x="536463" y="1004818"/>
          <a:ext cx="8833104" cy="5616005"/>
        </p:xfrm>
        <a:graphic>
          <a:graphicData uri="http://schemas.openxmlformats.org/drawingml/2006/table">
            <a:tbl>
              <a:tblPr bandRow="1">
                <a:tableStyleId>{8EC20E35-A176-4012-BC5E-935CFFF8708E}</a:tableStyleId>
              </a:tblPr>
              <a:tblGrid>
                <a:gridCol w="3026999">
                  <a:extLst>
                    <a:ext uri="{9D8B030D-6E8A-4147-A177-3AD203B41FA5}">
                      <a16:colId xmlns:a16="http://schemas.microsoft.com/office/drawing/2014/main" val="20000"/>
                    </a:ext>
                  </a:extLst>
                </a:gridCol>
                <a:gridCol w="1161221">
                  <a:extLst>
                    <a:ext uri="{9D8B030D-6E8A-4147-A177-3AD203B41FA5}">
                      <a16:colId xmlns:a16="http://schemas.microsoft.com/office/drawing/2014/main" val="2432659902"/>
                    </a:ext>
                  </a:extLst>
                </a:gridCol>
                <a:gridCol w="1161221">
                  <a:extLst>
                    <a:ext uri="{9D8B030D-6E8A-4147-A177-3AD203B41FA5}">
                      <a16:colId xmlns:a16="http://schemas.microsoft.com/office/drawing/2014/main" val="20001"/>
                    </a:ext>
                  </a:extLst>
                </a:gridCol>
                <a:gridCol w="1161221">
                  <a:extLst>
                    <a:ext uri="{9D8B030D-6E8A-4147-A177-3AD203B41FA5}">
                      <a16:colId xmlns:a16="http://schemas.microsoft.com/office/drawing/2014/main" val="20002"/>
                    </a:ext>
                  </a:extLst>
                </a:gridCol>
                <a:gridCol w="1161221">
                  <a:extLst>
                    <a:ext uri="{9D8B030D-6E8A-4147-A177-3AD203B41FA5}">
                      <a16:colId xmlns:a16="http://schemas.microsoft.com/office/drawing/2014/main" val="20003"/>
                    </a:ext>
                  </a:extLst>
                </a:gridCol>
                <a:gridCol w="1161221">
                  <a:extLst>
                    <a:ext uri="{9D8B030D-6E8A-4147-A177-3AD203B41FA5}">
                      <a16:colId xmlns:a16="http://schemas.microsoft.com/office/drawing/2014/main" val="1477960700"/>
                    </a:ext>
                  </a:extLst>
                </a:gridCol>
              </a:tblGrid>
              <a:tr h="358205">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a:t>
                      </a:r>
                      <a:br>
                        <a:rPr lang="en" sz="900" b="1" u="none" strike="noStrike" cap="none" dirty="0">
                          <a:solidFill>
                            <a:srgbClr val="FFFFFF"/>
                          </a:solidFill>
                          <a:latin typeface="Poppins" pitchFamily="2" charset="77"/>
                          <a:cs typeface="Poppins" pitchFamily="2" charset="77"/>
                          <a:sym typeface="Poppins"/>
                        </a:rPr>
                      </a:br>
                      <a:r>
                        <a:rPr lang="en" sz="900" b="1" u="none" strike="noStrike" cap="none" dirty="0">
                          <a:solidFill>
                            <a:srgbClr val="FFFFFF"/>
                          </a:solidFill>
                          <a:latin typeface="Poppins" pitchFamily="2" charset="77"/>
                          <a:cs typeface="Poppins" pitchFamily="2" charset="77"/>
                          <a:sym typeface="Poppins"/>
                        </a:rPr>
                        <a:t>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l"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Family+ endorsement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$750-$7,500 max / claim &amp; type</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$20k max / </a:t>
                      </a:r>
                      <a:br>
                        <a:rPr lang="en-US" sz="800" b="0" u="none" strike="noStrike" cap="none" baseline="0" dirty="0">
                          <a:solidFill>
                            <a:srgbClr val="343433"/>
                          </a:solidFill>
                          <a:latin typeface="Open Sans"/>
                          <a:ea typeface="Open Sans"/>
                          <a:cs typeface="Open Sans"/>
                          <a:sym typeface="Open Sans"/>
                        </a:rPr>
                      </a:br>
                      <a:r>
                        <a:rPr lang="en-US" sz="800" b="0" u="none" strike="noStrike" cap="none" baseline="0" dirty="0">
                          <a:solidFill>
                            <a:srgbClr val="343433"/>
                          </a:solidFill>
                          <a:latin typeface="Open Sans"/>
                          <a:ea typeface="Open Sans"/>
                          <a:cs typeface="Open Sans"/>
                          <a:sym typeface="Open Sans"/>
                        </a:rPr>
                        <a:t>air claim</a:t>
                      </a:r>
                      <a:r>
                        <a:rPr lang="en-US" sz="800" b="0" u="none" strike="noStrike" cap="none" baseline="30000" dirty="0">
                          <a:solidFill>
                            <a:srgbClr val="343433"/>
                          </a:solidFill>
                          <a:latin typeface="Open Sans"/>
                          <a:ea typeface="Open Sans"/>
                          <a:cs typeface="Open Sans"/>
                          <a:sym typeface="Open Sans"/>
                        </a:rPr>
                        <a:t>2</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520">
                <a:tc>
                  <a:txBody>
                    <a:bodyPr/>
                    <a:lstStyle/>
                    <a:p>
                      <a:pPr marL="0" marR="0" lvl="0" indent="0" algn="l" rtl="0" fontAlgn="ctr">
                        <a:spcBef>
                          <a:spcPts val="0"/>
                        </a:spcBef>
                        <a:spcAft>
                          <a:spcPts val="0"/>
                        </a:spcAft>
                        <a:buNone/>
                      </a:pPr>
                      <a:r>
                        <a:rPr lang="en" sz="8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Near Home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2</a:t>
                      </a:r>
                      <a:endParaRPr lang="en-US" sz="800" b="1"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3000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5725858"/>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$2,500 max / claim</a:t>
                      </a:r>
                      <a:r>
                        <a:rPr lang="en-US" sz="800" b="0" u="none" strike="noStrike" cap="none" baseline="30000" dirty="0">
                          <a:solidFill>
                            <a:srgbClr val="343433"/>
                          </a:solidFill>
                          <a:latin typeface="Open Sans"/>
                          <a:ea typeface="Open Sans"/>
                          <a:cs typeface="Open Sans"/>
                          <a:sym typeface="Open Sans"/>
                        </a:rPr>
                        <a:t>3</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0806697"/>
                  </a:ext>
                </a:extLst>
              </a:tr>
              <a:tr h="350520">
                <a:tc>
                  <a:txBody>
                    <a:bodyPr/>
                    <a:lstStyle/>
                    <a:p>
                      <a:pPr marL="0" lvl="0" indent="0" algn="l" rtl="0" fontAlgn="ctr">
                        <a:spcBef>
                          <a:spcPts val="0"/>
                        </a:spcBef>
                        <a:spcAft>
                          <a:spcPts val="0"/>
                        </a:spcAft>
                        <a:buClr>
                          <a:schemeClr val="dk1"/>
                        </a:buClr>
                        <a:buFont typeface="Arial"/>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$500 max / pp</a:t>
                      </a:r>
                      <a:r>
                        <a:rPr lang="en-US" sz="800" b="0" u="none" strike="noStrike" cap="none" baseline="30000" dirty="0">
                          <a:solidFill>
                            <a:srgbClr val="343433"/>
                          </a:solidFill>
                          <a:latin typeface="Open Sans"/>
                          <a:ea typeface="Open Sans"/>
                          <a:cs typeface="Open Sans"/>
                          <a:sym typeface="Open Sans"/>
                        </a:rPr>
                        <a:t>1</a:t>
                      </a: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520">
                <a:tc>
                  <a:txBody>
                    <a:bodyPr/>
                    <a:lstStyle/>
                    <a:p>
                      <a:pPr marL="0" marR="0" lvl="0" indent="0" algn="l" rtl="0" fontAlgn="ctr">
                        <a:spcBef>
                          <a:spcPts val="0"/>
                        </a:spcBef>
                        <a:spcAft>
                          <a:spcPts val="0"/>
                        </a:spcAft>
                        <a:buNone/>
                      </a:pPr>
                      <a:r>
                        <a:rPr lang="en" sz="8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8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900" b="0" u="none" strike="noStrike" cap="none" baseline="3000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$5k max &amp; max 2 pp per year</a:t>
                      </a:r>
                      <a:r>
                        <a:rPr lang="en-US" sz="800" b="0" u="none" strike="noStrike" cap="none" baseline="30000" dirty="0">
                          <a:solidFill>
                            <a:srgbClr val="343433"/>
                          </a:solidFill>
                          <a:latin typeface="Open Sans"/>
                          <a:ea typeface="Open Sans"/>
                          <a:cs typeface="Open Sans"/>
                          <a:sym typeface="Open Sans"/>
                        </a:rPr>
                        <a:t>4</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Emergency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4</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8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3</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50520">
                <a:tc>
                  <a:txBody>
                    <a:bodyPr/>
                    <a:lstStyle/>
                    <a:p>
                      <a:pPr marL="0" marR="0" lvl="0" indent="0" algn="l" rtl="0" fontAlgn="ctr">
                        <a:spcBef>
                          <a:spcPts val="0"/>
                        </a:spcBef>
                        <a:spcAft>
                          <a:spcPts val="0"/>
                        </a:spcAft>
                        <a:buNone/>
                      </a:pPr>
                      <a:r>
                        <a:rPr lang="en" sz="8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Recipient Transportation Coverage</a:t>
                      </a:r>
                      <a:endParaRPr sz="800" b="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0" u="none" strike="noStrike" cap="none" baseline="30000" dirty="0">
                          <a:solidFill>
                            <a:srgbClr val="343433"/>
                          </a:solidFill>
                          <a:latin typeface="Open Sans"/>
                          <a:ea typeface="Open Sans"/>
                          <a:cs typeface="Open Sans"/>
                          <a:sym typeface="Open Sans"/>
                        </a:rPr>
                        <a:t>1</a:t>
                      </a: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207679"/>
                  </a:ext>
                </a:extLst>
              </a:tr>
            </a:tbl>
          </a:graphicData>
        </a:graphic>
      </p:graphicFrame>
      <p:sp>
        <p:nvSpPr>
          <p:cNvPr id="2" name="Google Shape;161;p24">
            <a:extLst>
              <a:ext uri="{FF2B5EF4-FFF2-40B4-BE49-F238E27FC236}">
                <a16:creationId xmlns:a16="http://schemas.microsoft.com/office/drawing/2014/main" id="{CDFC7B63-DE5D-0BAD-4360-DC10638107A1}"/>
              </a:ext>
            </a:extLst>
          </p:cNvPr>
          <p:cNvSpPr txBox="1"/>
          <p:nvPr/>
        </p:nvSpPr>
        <p:spPr>
          <a:xfrm>
            <a:off x="509258"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Wyoming</a:t>
            </a:r>
          </a:p>
        </p:txBody>
      </p:sp>
      <p:sp>
        <p:nvSpPr>
          <p:cNvPr id="3" name="Google Shape;162;p24">
            <a:extLst>
              <a:ext uri="{FF2B5EF4-FFF2-40B4-BE49-F238E27FC236}">
                <a16:creationId xmlns:a16="http://schemas.microsoft.com/office/drawing/2014/main" id="{A0C80883-B42B-D21F-65EC-52249AE96689}"/>
              </a:ext>
            </a:extLst>
          </p:cNvPr>
          <p:cNvSpPr txBox="1"/>
          <p:nvPr/>
        </p:nvSpPr>
        <p:spPr>
          <a:xfrm>
            <a:off x="9668434" y="1097414"/>
            <a:ext cx="2151603" cy="31921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1: United States only</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U.S. travel advisories.</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Disclaimer</a:t>
            </a:r>
          </a:p>
          <a:p>
            <a:pPr>
              <a:spcBef>
                <a:spcPts val="400"/>
              </a:spcBef>
            </a:pPr>
            <a:r>
              <a:rPr lang="en-US" sz="700" b="0" i="0" dirty="0">
                <a:solidFill>
                  <a:srgbClr val="262626"/>
                </a:solidFill>
                <a:latin typeface="Open Sans"/>
                <a:ea typeface="Open Sans"/>
                <a:cs typeface="Open Sans"/>
                <a:sym typeface="Open Sans"/>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a:t>
            </a:r>
            <a:r>
              <a:rPr lang="en-US" sz="700" b="0" i="0" dirty="0">
                <a:solidFill>
                  <a:srgbClr val="222222"/>
                </a:solidFill>
                <a:latin typeface="Open Sans"/>
                <a:ea typeface="Open Sans"/>
                <a:cs typeface="Open Sans"/>
                <a:sym typeface="Open Sans"/>
              </a:rPr>
              <a:t>For additional information and disclosures about MASA plans, visit: </a:t>
            </a:r>
            <a:r>
              <a:rPr lang="en-US" sz="700" b="0" i="0" dirty="0">
                <a:solidFill>
                  <a:srgbClr val="222222"/>
                </a:solidFill>
                <a:latin typeface="Open Sans"/>
                <a:ea typeface="Open Sans"/>
                <a:cs typeface="Open Sans"/>
                <a:sym typeface="Open Sans"/>
                <a:hlinkClick r:id="rId3"/>
              </a:rPr>
              <a:t> https://info.masaglobal.com/disclaimers </a:t>
            </a:r>
            <a:endParaRPr lang="en-US" sz="700" b="0" i="0" dirty="0">
              <a:solidFill>
                <a:srgbClr val="222222"/>
              </a:solidFill>
              <a:latin typeface="Open Sans"/>
              <a:ea typeface="Open Sans"/>
              <a:cs typeface="Open Sans"/>
              <a:sym typeface="Open Sans"/>
            </a:endParaRPr>
          </a:p>
          <a:p>
            <a:pPr>
              <a:spcBef>
                <a:spcPts val="400"/>
              </a:spcBef>
            </a:pPr>
            <a:endParaRPr lang="en-US" sz="700" u="sng" dirty="0">
              <a:solidFill>
                <a:srgbClr val="222222"/>
              </a:solidFill>
              <a:latin typeface="Open Sans"/>
              <a:ea typeface="Open Sans"/>
              <a:cs typeface="Open Sans"/>
              <a:sym typeface="Open Sans"/>
            </a:endParaRPr>
          </a:p>
          <a:p>
            <a:pPr>
              <a:spcBef>
                <a:spcPts val="400"/>
              </a:spcBef>
            </a:pPr>
            <a:r>
              <a:rPr lang="en-US" sz="700" dirty="0">
                <a:solidFill>
                  <a:srgbClr val="222222"/>
                </a:solidFill>
                <a:highlight>
                  <a:srgbClr val="FFFF00"/>
                </a:highlight>
                <a:latin typeface="Open Sans"/>
                <a:ea typeface="Open Sans"/>
                <a:cs typeface="Open Sans"/>
                <a:sym typeface="Open Sans"/>
              </a:rPr>
              <a:t>Effective 04/01/2025</a:t>
            </a:r>
            <a:endParaRPr lang="en-US" sz="700" b="0" i="0" u="sng" dirty="0">
              <a:solidFill>
                <a:srgbClr val="1155CC"/>
              </a:solidFill>
              <a:latin typeface="Open Sans"/>
              <a:ea typeface="Open Sans"/>
              <a:cs typeface="Open Sans"/>
              <a:sym typeface="Open Sans"/>
            </a:endParaRPr>
          </a:p>
        </p:txBody>
      </p:sp>
    </p:spTree>
    <p:extLst>
      <p:ext uri="{BB962C8B-B14F-4D97-AF65-F5344CB8AC3E}">
        <p14:creationId xmlns:p14="http://schemas.microsoft.com/office/powerpoint/2010/main" val="902442553"/>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000000"/>
      </a:lt2>
      <a:accent1>
        <a:srgbClr val="E64B38"/>
      </a:accent1>
      <a:accent2>
        <a:srgbClr val="FFD040"/>
      </a:accent2>
      <a:accent3>
        <a:srgbClr val="968693"/>
      </a:accent3>
      <a:accent4>
        <a:srgbClr val="54378D"/>
      </a:accent4>
      <a:accent5>
        <a:srgbClr val="7F65A9"/>
      </a:accent5>
      <a:accent6>
        <a:srgbClr val="D3C9E1"/>
      </a:accent6>
      <a:hlink>
        <a:srgbClr val="0071CE"/>
      </a:hlink>
      <a:folHlink>
        <a:srgbClr val="D3C9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MASA PPT Theme 2024</Template>
  <TotalTime>21596</TotalTime>
  <Words>7357</Words>
  <Application>Microsoft Office PowerPoint</Application>
  <PresentationFormat>Custom</PresentationFormat>
  <Paragraphs>1120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Poppins Medium</vt:lpstr>
      <vt:lpstr>Arial</vt:lpstr>
      <vt:lpstr>Open Sans</vt:lpstr>
      <vt:lpstr>Poppins</vt:lpstr>
      <vt:lpstr>Courier New</vt:lpstr>
      <vt:lpstr>Calibri</vt:lpstr>
      <vt:lpstr>MASA</vt:lpstr>
      <vt:lpstr>MASA Overview  and Product List</vt:lpstr>
      <vt:lpstr>Why the changing healthcare landscape matters to today’s workforce</vt:lpstr>
      <vt:lpstr>MASA addresses the needs of every employee, simply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 Overview  and Product List</dc:title>
  <cp:lastModifiedBy>Elise Yancey</cp:lastModifiedBy>
  <cp:revision>124</cp:revision>
  <dcterms:modified xsi:type="dcterms:W3CDTF">2026-01-31T02:53:15Z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2024-05-09T21:29:38Z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393d6ea9-c09f-43ba-9f32-907a257557ed</vt:lpwstr>
  </property>
  <property fmtid="{D5CDD505-2E9C-101B-9397-08002B2CF9AE}" pid="8" name="MSIP_Label_5df33aa4-e5f1-4bda-84d4-efcf5f244b94_ContentBits">
    <vt:lpwstr>0</vt:lpwstr>
  </property>
</Properties>
</file>