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19"/>
  </p:notesMasterIdLst>
  <p:sldIdLst>
    <p:sldId id="256" r:id="rId2"/>
    <p:sldId id="257" r:id="rId3"/>
    <p:sldId id="258" r:id="rId4"/>
    <p:sldId id="267" r:id="rId5"/>
    <p:sldId id="272" r:id="rId6"/>
    <p:sldId id="285" r:id="rId7"/>
    <p:sldId id="273" r:id="rId8"/>
    <p:sldId id="274" r:id="rId9"/>
    <p:sldId id="275" r:id="rId10"/>
    <p:sldId id="276" r:id="rId11"/>
    <p:sldId id="277" r:id="rId12"/>
    <p:sldId id="282" r:id="rId13"/>
    <p:sldId id="279" r:id="rId14"/>
    <p:sldId id="280" r:id="rId15"/>
    <p:sldId id="281" r:id="rId16"/>
    <p:sldId id="284" r:id="rId17"/>
    <p:sldId id="283" r:id="rId18"/>
  </p:sldIdLst>
  <p:sldSz cx="12188825" cy="6858000"/>
  <p:notesSz cx="6858000" cy="9144000"/>
  <p:embeddedFontLst>
    <p:embeddedFont>
      <p:font typeface="Open Sans" pitchFamily="2" charset="0"/>
      <p:regular r:id="rId20"/>
      <p:bold r:id="rId21"/>
      <p:italic r:id="rId22"/>
      <p:boldItalic r:id="rId23"/>
    </p:embeddedFont>
    <p:embeddedFont>
      <p:font typeface="Open Sans Medium" pitchFamily="2" charset="0"/>
      <p:regular r:id="rId24"/>
      <p:bold r:id="rId25"/>
      <p:italic r:id="rId26"/>
      <p:boldItalic r:id="rId27"/>
    </p:embeddedFont>
    <p:embeddedFont>
      <p:font typeface="Poppins" panose="000005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3839">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DC4AF4-2DFA-49C4-8343-2C2B7F4332D6}" v="44" dt="2025-07-07T15:08:42.607"/>
  </p1510:revLst>
</p1510:revInfo>
</file>

<file path=ppt/tableStyles.xml><?xml version="1.0" encoding="utf-8"?>
<a:tblStyleLst xmlns:a="http://schemas.openxmlformats.org/drawingml/2006/main" def="{D8CD36BC-3B06-40AA-BF12-5B90CFD7114F}">
  <a:tblStyle styleId="{D8CD36BC-3B06-40AA-BF12-5B90CFD7114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75"/>
    <p:restoredTop sz="93447" autoAdjust="0"/>
  </p:normalViewPr>
  <p:slideViewPr>
    <p:cSldViewPr snapToGrid="0">
      <p:cViewPr>
        <p:scale>
          <a:sx n="70" d="100"/>
          <a:sy n="70" d="100"/>
        </p:scale>
        <p:origin x="448" y="24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e Yancey" userId="da350038-5415-440d-a3a0-39230d3f8ae8" providerId="ADAL" clId="{D3DC4AF4-2DFA-49C4-8343-2C2B7F4332D6}"/>
    <pc:docChg chg="undo custSel addSld delSld modSld sldOrd">
      <pc:chgData name="Elise Yancey" userId="da350038-5415-440d-a3a0-39230d3f8ae8" providerId="ADAL" clId="{D3DC4AF4-2DFA-49C4-8343-2C2B7F4332D6}" dt="2025-07-07T15:08:42.607" v="99"/>
      <pc:docMkLst>
        <pc:docMk/>
      </pc:docMkLst>
      <pc:sldChg chg="modSp mod">
        <pc:chgData name="Elise Yancey" userId="da350038-5415-440d-a3a0-39230d3f8ae8" providerId="ADAL" clId="{D3DC4AF4-2DFA-49C4-8343-2C2B7F4332D6}" dt="2025-07-03T13:46:38.610" v="73"/>
        <pc:sldMkLst>
          <pc:docMk/>
          <pc:sldMk cId="0" sldId="267"/>
        </pc:sldMkLst>
        <pc:graphicFrameChg chg="mod modGraphic">
          <ac:chgData name="Elise Yancey" userId="da350038-5415-440d-a3a0-39230d3f8ae8" providerId="ADAL" clId="{D3DC4AF4-2DFA-49C4-8343-2C2B7F4332D6}" dt="2025-07-03T13:46:38.610" v="73"/>
          <ac:graphicFrameMkLst>
            <pc:docMk/>
            <pc:sldMk cId="0" sldId="267"/>
            <ac:graphicFrameMk id="169" creationId="{00000000-0000-0000-0000-000000000000}"/>
          </ac:graphicFrameMkLst>
        </pc:graphicFrameChg>
      </pc:sldChg>
      <pc:sldChg chg="modSp ord">
        <pc:chgData name="Elise Yancey" userId="da350038-5415-440d-a3a0-39230d3f8ae8" providerId="ADAL" clId="{D3DC4AF4-2DFA-49C4-8343-2C2B7F4332D6}" dt="2025-07-03T13:48:44.682" v="90"/>
        <pc:sldMkLst>
          <pc:docMk/>
          <pc:sldMk cId="3754743268" sldId="272"/>
        </pc:sldMkLst>
        <pc:graphicFrameChg chg="mod">
          <ac:chgData name="Elise Yancey" userId="da350038-5415-440d-a3a0-39230d3f8ae8" providerId="ADAL" clId="{D3DC4AF4-2DFA-49C4-8343-2C2B7F4332D6}" dt="2025-07-03T13:46:49.564" v="75"/>
          <ac:graphicFrameMkLst>
            <pc:docMk/>
            <pc:sldMk cId="3754743268" sldId="272"/>
            <ac:graphicFrameMk id="3" creationId="{C772D4CF-55C0-7B4B-0F7C-2CEFAAEC196F}"/>
          </ac:graphicFrameMkLst>
        </pc:graphicFrameChg>
      </pc:sldChg>
      <pc:sldChg chg="modSp">
        <pc:chgData name="Elise Yancey" userId="da350038-5415-440d-a3a0-39230d3f8ae8" providerId="ADAL" clId="{D3DC4AF4-2DFA-49C4-8343-2C2B7F4332D6}" dt="2025-07-07T15:07:52.309" v="91"/>
        <pc:sldMkLst>
          <pc:docMk/>
          <pc:sldMk cId="2928228874" sldId="273"/>
        </pc:sldMkLst>
        <pc:graphicFrameChg chg="mod">
          <ac:chgData name="Elise Yancey" userId="da350038-5415-440d-a3a0-39230d3f8ae8" providerId="ADAL" clId="{D3DC4AF4-2DFA-49C4-8343-2C2B7F4332D6}" dt="2025-07-07T15:07:52.309" v="91"/>
          <ac:graphicFrameMkLst>
            <pc:docMk/>
            <pc:sldMk cId="2928228874" sldId="273"/>
            <ac:graphicFrameMk id="3" creationId="{E3E65DD9-A284-4A81-B83D-09F88C5CD2C8}"/>
          </ac:graphicFrameMkLst>
        </pc:graphicFrameChg>
      </pc:sldChg>
      <pc:sldChg chg="modSp">
        <pc:chgData name="Elise Yancey" userId="da350038-5415-440d-a3a0-39230d3f8ae8" providerId="ADAL" clId="{D3DC4AF4-2DFA-49C4-8343-2C2B7F4332D6}" dt="2025-07-07T15:08:01.586" v="92"/>
        <pc:sldMkLst>
          <pc:docMk/>
          <pc:sldMk cId="1772490322" sldId="274"/>
        </pc:sldMkLst>
        <pc:graphicFrameChg chg="mod">
          <ac:chgData name="Elise Yancey" userId="da350038-5415-440d-a3a0-39230d3f8ae8" providerId="ADAL" clId="{D3DC4AF4-2DFA-49C4-8343-2C2B7F4332D6}" dt="2025-07-07T15:08:01.586" v="92"/>
          <ac:graphicFrameMkLst>
            <pc:docMk/>
            <pc:sldMk cId="1772490322" sldId="274"/>
            <ac:graphicFrameMk id="3" creationId="{1B4ACEC1-F566-609F-1C74-B618E422EC59}"/>
          </ac:graphicFrameMkLst>
        </pc:graphicFrameChg>
      </pc:sldChg>
      <pc:sldChg chg="modSp">
        <pc:chgData name="Elise Yancey" userId="da350038-5415-440d-a3a0-39230d3f8ae8" providerId="ADAL" clId="{D3DC4AF4-2DFA-49C4-8343-2C2B7F4332D6}" dt="2025-07-07T15:08:05.641" v="93"/>
        <pc:sldMkLst>
          <pc:docMk/>
          <pc:sldMk cId="1333151153" sldId="275"/>
        </pc:sldMkLst>
        <pc:graphicFrameChg chg="mod">
          <ac:chgData name="Elise Yancey" userId="da350038-5415-440d-a3a0-39230d3f8ae8" providerId="ADAL" clId="{D3DC4AF4-2DFA-49C4-8343-2C2B7F4332D6}" dt="2025-07-07T15:08:05.641" v="93"/>
          <ac:graphicFrameMkLst>
            <pc:docMk/>
            <pc:sldMk cId="1333151153" sldId="275"/>
            <ac:graphicFrameMk id="3" creationId="{46DE395B-ED69-DFE1-0B36-11C6CA625E65}"/>
          </ac:graphicFrameMkLst>
        </pc:graphicFrameChg>
      </pc:sldChg>
      <pc:sldChg chg="modSp">
        <pc:chgData name="Elise Yancey" userId="da350038-5415-440d-a3a0-39230d3f8ae8" providerId="ADAL" clId="{D3DC4AF4-2DFA-49C4-8343-2C2B7F4332D6}" dt="2025-07-07T15:08:10.058" v="94"/>
        <pc:sldMkLst>
          <pc:docMk/>
          <pc:sldMk cId="3159892814" sldId="276"/>
        </pc:sldMkLst>
        <pc:graphicFrameChg chg="mod">
          <ac:chgData name="Elise Yancey" userId="da350038-5415-440d-a3a0-39230d3f8ae8" providerId="ADAL" clId="{D3DC4AF4-2DFA-49C4-8343-2C2B7F4332D6}" dt="2025-07-07T15:08:10.058" v="94"/>
          <ac:graphicFrameMkLst>
            <pc:docMk/>
            <pc:sldMk cId="3159892814" sldId="276"/>
            <ac:graphicFrameMk id="3" creationId="{C305F0BB-AD98-7193-A4F2-E3E61B24DF71}"/>
          </ac:graphicFrameMkLst>
        </pc:graphicFrameChg>
      </pc:sldChg>
      <pc:sldChg chg="modSp">
        <pc:chgData name="Elise Yancey" userId="da350038-5415-440d-a3a0-39230d3f8ae8" providerId="ADAL" clId="{D3DC4AF4-2DFA-49C4-8343-2C2B7F4332D6}" dt="2025-07-07T15:08:28.048" v="95"/>
        <pc:sldMkLst>
          <pc:docMk/>
          <pc:sldMk cId="35560933" sldId="277"/>
        </pc:sldMkLst>
        <pc:graphicFrameChg chg="mod">
          <ac:chgData name="Elise Yancey" userId="da350038-5415-440d-a3a0-39230d3f8ae8" providerId="ADAL" clId="{D3DC4AF4-2DFA-49C4-8343-2C2B7F4332D6}" dt="2025-07-07T15:08:28.048" v="95"/>
          <ac:graphicFrameMkLst>
            <pc:docMk/>
            <pc:sldMk cId="35560933" sldId="277"/>
            <ac:graphicFrameMk id="3" creationId="{73939629-4EFA-082E-B11E-80AA73188C84}"/>
          </ac:graphicFrameMkLst>
        </pc:graphicFrameChg>
      </pc:sldChg>
      <pc:sldChg chg="addSp delSp modSp del mod">
        <pc:chgData name="Elise Yancey" userId="da350038-5415-440d-a3a0-39230d3f8ae8" providerId="ADAL" clId="{D3DC4AF4-2DFA-49C4-8343-2C2B7F4332D6}" dt="2025-05-14T14:48:32.892" v="26" actId="2696"/>
        <pc:sldMkLst>
          <pc:docMk/>
          <pc:sldMk cId="3522176213" sldId="278"/>
        </pc:sldMkLst>
      </pc:sldChg>
      <pc:sldChg chg="modSp">
        <pc:chgData name="Elise Yancey" userId="da350038-5415-440d-a3a0-39230d3f8ae8" providerId="ADAL" clId="{D3DC4AF4-2DFA-49C4-8343-2C2B7F4332D6}" dt="2025-07-07T15:08:34.756" v="97"/>
        <pc:sldMkLst>
          <pc:docMk/>
          <pc:sldMk cId="1008228611" sldId="279"/>
        </pc:sldMkLst>
        <pc:graphicFrameChg chg="mod">
          <ac:chgData name="Elise Yancey" userId="da350038-5415-440d-a3a0-39230d3f8ae8" providerId="ADAL" clId="{D3DC4AF4-2DFA-49C4-8343-2C2B7F4332D6}" dt="2025-07-07T15:08:34.756" v="97"/>
          <ac:graphicFrameMkLst>
            <pc:docMk/>
            <pc:sldMk cId="1008228611" sldId="279"/>
            <ac:graphicFrameMk id="3" creationId="{C10D232D-61A2-72CE-E692-6289494EBF45}"/>
          </ac:graphicFrameMkLst>
        </pc:graphicFrameChg>
      </pc:sldChg>
      <pc:sldChg chg="modSp">
        <pc:chgData name="Elise Yancey" userId="da350038-5415-440d-a3a0-39230d3f8ae8" providerId="ADAL" clId="{D3DC4AF4-2DFA-49C4-8343-2C2B7F4332D6}" dt="2025-07-07T15:08:39.399" v="98"/>
        <pc:sldMkLst>
          <pc:docMk/>
          <pc:sldMk cId="775160291" sldId="281"/>
        </pc:sldMkLst>
        <pc:graphicFrameChg chg="mod">
          <ac:chgData name="Elise Yancey" userId="da350038-5415-440d-a3a0-39230d3f8ae8" providerId="ADAL" clId="{D3DC4AF4-2DFA-49C4-8343-2C2B7F4332D6}" dt="2025-07-07T15:08:39.399" v="98"/>
          <ac:graphicFrameMkLst>
            <pc:docMk/>
            <pc:sldMk cId="775160291" sldId="281"/>
            <ac:graphicFrameMk id="3" creationId="{450E2381-1B8E-1A41-5FCD-AB8A6D80606F}"/>
          </ac:graphicFrameMkLst>
        </pc:graphicFrameChg>
      </pc:sldChg>
      <pc:sldChg chg="modSp">
        <pc:chgData name="Elise Yancey" userId="da350038-5415-440d-a3a0-39230d3f8ae8" providerId="ADAL" clId="{D3DC4AF4-2DFA-49C4-8343-2C2B7F4332D6}" dt="2025-07-07T15:08:31.299" v="96"/>
        <pc:sldMkLst>
          <pc:docMk/>
          <pc:sldMk cId="1999173626" sldId="282"/>
        </pc:sldMkLst>
        <pc:graphicFrameChg chg="mod">
          <ac:chgData name="Elise Yancey" userId="da350038-5415-440d-a3a0-39230d3f8ae8" providerId="ADAL" clId="{D3DC4AF4-2DFA-49C4-8343-2C2B7F4332D6}" dt="2025-07-07T15:08:31.299" v="96"/>
          <ac:graphicFrameMkLst>
            <pc:docMk/>
            <pc:sldMk cId="1999173626" sldId="282"/>
            <ac:graphicFrameMk id="3" creationId="{202AF7A3-1011-6DBF-BE2F-EC6805236CAC}"/>
          </ac:graphicFrameMkLst>
        </pc:graphicFrameChg>
      </pc:sldChg>
      <pc:sldChg chg="modSp">
        <pc:chgData name="Elise Yancey" userId="da350038-5415-440d-a3a0-39230d3f8ae8" providerId="ADAL" clId="{D3DC4AF4-2DFA-49C4-8343-2C2B7F4332D6}" dt="2025-07-07T15:08:42.607" v="99"/>
        <pc:sldMkLst>
          <pc:docMk/>
          <pc:sldMk cId="1714769391" sldId="284"/>
        </pc:sldMkLst>
        <pc:graphicFrameChg chg="mod">
          <ac:chgData name="Elise Yancey" userId="da350038-5415-440d-a3a0-39230d3f8ae8" providerId="ADAL" clId="{D3DC4AF4-2DFA-49C4-8343-2C2B7F4332D6}" dt="2025-07-07T15:08:42.607" v="99"/>
          <ac:graphicFrameMkLst>
            <pc:docMk/>
            <pc:sldMk cId="1714769391" sldId="284"/>
            <ac:graphicFrameMk id="3" creationId="{62F70EB3-28B4-962D-48F8-81293A91676F}"/>
          </ac:graphicFrameMkLst>
        </pc:graphicFrameChg>
      </pc:sldChg>
      <pc:sldChg chg="addSp delSp modSp add mod">
        <pc:chgData name="Elise Yancey" userId="da350038-5415-440d-a3a0-39230d3f8ae8" providerId="ADAL" clId="{D3DC4AF4-2DFA-49C4-8343-2C2B7F4332D6}" dt="2025-07-03T13:48:39.870" v="88"/>
        <pc:sldMkLst>
          <pc:docMk/>
          <pc:sldMk cId="2851785351" sldId="285"/>
        </pc:sldMkLst>
        <pc:spChg chg="add mod">
          <ac:chgData name="Elise Yancey" userId="da350038-5415-440d-a3a0-39230d3f8ae8" providerId="ADAL" clId="{D3DC4AF4-2DFA-49C4-8343-2C2B7F4332D6}" dt="2025-07-03T13:45:16.938" v="38" actId="20577"/>
          <ac:spMkLst>
            <pc:docMk/>
            <pc:sldMk cId="2851785351" sldId="285"/>
            <ac:spMk id="2" creationId="{CDFC7B63-DE5D-0BAD-4360-DC10638107A1}"/>
          </ac:spMkLst>
        </pc:spChg>
        <pc:spChg chg="add mod">
          <ac:chgData name="Elise Yancey" userId="da350038-5415-440d-a3a0-39230d3f8ae8" providerId="ADAL" clId="{D3DC4AF4-2DFA-49C4-8343-2C2B7F4332D6}" dt="2025-07-03T13:48:15.646" v="86"/>
          <ac:spMkLst>
            <pc:docMk/>
            <pc:sldMk cId="2851785351" sldId="285"/>
            <ac:spMk id="3" creationId="{A0C80883-B42B-D21F-65EC-52249AE96689}"/>
          </ac:spMkLst>
        </pc:spChg>
        <pc:graphicFrameChg chg="mod modGraphic">
          <ac:chgData name="Elise Yancey" userId="da350038-5415-440d-a3a0-39230d3f8ae8" providerId="ADAL" clId="{D3DC4AF4-2DFA-49C4-8343-2C2B7F4332D6}" dt="2025-07-03T13:48:39.870" v="88"/>
          <ac:graphicFrameMkLst>
            <pc:docMk/>
            <pc:sldMk cId="2851785351" sldId="285"/>
            <ac:graphicFrameMk id="169" creationId="{1AA512E7-7464-8377-C56D-845845677AD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2063"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CE579AAA-F805-E231-AE34-761E2C31ACB3}"/>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AB154E08-4E3B-AA9A-BBDD-3BB58DF6FA73}"/>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C41426CD-2D53-C43C-1F37-B8DA38E0ED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7051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AAB95690-BD47-C78C-86CA-9112EF4E0DBE}"/>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4637B76A-D00A-6695-F67C-5923968007A2}"/>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5EB0B2CB-DF27-3C8A-52C4-B4FDEED8688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65628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78196D61-F96D-B4EC-9AD1-4A23BC241F3F}"/>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501BFD44-DD45-71B8-D782-1753F807D3F5}"/>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02EAFB1C-FD47-F0AC-E4AB-F73CC427069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93671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E7CDEFA3-F253-B1E0-31E4-9A51E062119C}"/>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D895A663-6354-93A2-5179-A284B7C793E9}"/>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BCD550E3-B000-6216-5BA7-AE654232C36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88719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AE8066EB-CB04-4F96-D71E-181FEA96AF9D}"/>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B580AC80-DABF-604C-8426-E9782F795922}"/>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62B9238B-C745-CA9C-33CE-EABBF39ADC5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081403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03C679EB-FC32-42D7-7E99-4A8AE3AAEE9E}"/>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741B9A65-1724-F49C-BF2B-57CEE90952ED}"/>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784EB888-09B4-03E6-CC76-56810063408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32264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3832844D-5CEB-9017-E5F2-02C80259E98E}"/>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163E60DC-F184-CAC8-DF6B-5F16C7AAE471}"/>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A2D45592-02C6-5C25-129D-8C6956669C3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71607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7FE7D95D-23DC-5CE6-78AD-6D9D1DAB020F}"/>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46B088CF-FCEB-9DC9-1B75-46C6B39F163F}"/>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6C87685F-4DD2-A49E-F8C3-293B99E61F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97020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b113e36004_0_23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b113e36004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b113e36004_0_25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b113e36004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113e36004_0_27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3200" b="1" dirty="0"/>
              <a:t>Essentials qualifiers:</a:t>
            </a:r>
          </a:p>
          <a:p>
            <a:pPr lvl="0">
              <a:buFont typeface="Arial" panose="020B0604020202020204" pitchFamily="34" charset="0"/>
              <a:buChar char="•"/>
            </a:pPr>
            <a:r>
              <a:rPr lang="en-US" sz="3200" dirty="0">
                <a:effectLst/>
              </a:rPr>
              <a:t>The group of eligible employees must meet or exceed 5,000</a:t>
            </a:r>
            <a:endParaRPr lang="en-US" sz="3200" dirty="0"/>
          </a:p>
          <a:p>
            <a:pPr lvl="0">
              <a:buFont typeface="Arial" panose="020B0604020202020204" pitchFamily="34" charset="0"/>
              <a:buChar char="•"/>
            </a:pPr>
            <a:r>
              <a:rPr lang="en-US" sz="3200" dirty="0">
                <a:effectLst/>
              </a:rPr>
              <a:t>The Essentials product must be offered as employer-paid at 100%</a:t>
            </a:r>
            <a:endParaRPr lang="en-US" sz="3200" dirty="0"/>
          </a:p>
          <a:p>
            <a:pPr lvl="0">
              <a:buFont typeface="Arial" panose="020B0604020202020204" pitchFamily="34" charset="0"/>
              <a:buChar char="•"/>
            </a:pPr>
            <a:r>
              <a:rPr lang="en-US" sz="32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3200" dirty="0"/>
              <a:t>1 subitem</a:t>
            </a:r>
          </a:p>
          <a:p>
            <a:pPr marL="158750" indent="0">
              <a:buNone/>
            </a:pPr>
            <a:endParaRPr lang="en-US" sz="1800" b="0" i="0" u="none" strike="noStrike" baseline="0" dirty="0">
              <a:solidFill>
                <a:srgbClr val="404041"/>
              </a:solidFill>
              <a:latin typeface="Open Sans" pitchFamily="2" charset="0"/>
            </a:endParaRPr>
          </a:p>
          <a:p>
            <a:pPr marL="158750" indent="0">
              <a:buNone/>
            </a:pPr>
            <a:endParaRPr lang="en-US" sz="1800" b="0" i="0" u="none" strike="noStrike" baseline="0" dirty="0">
              <a:solidFill>
                <a:srgbClr val="404041"/>
              </a:solidFill>
              <a:latin typeface="Open Sans"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0" i="0" dirty="0">
                <a:solidFill>
                  <a:schemeClr val="dk1"/>
                </a:solidFill>
                <a:latin typeface="Poppins"/>
                <a:ea typeface="Poppins"/>
                <a:cs typeface="Poppins"/>
                <a:sym typeface="Poppins"/>
              </a:rPr>
              <a:t>Employer-paid and cost-shared options are available. </a:t>
            </a:r>
            <a:endParaRPr lang="en-US" sz="1800" b="0" i="0" u="none" strike="noStrike" baseline="0" dirty="0">
              <a:solidFill>
                <a:srgbClr val="404041"/>
              </a:solidFill>
              <a:latin typeface="Open Sans" pitchFamily="2" charset="0"/>
            </a:endParaRPr>
          </a:p>
          <a:p>
            <a:pPr marL="158750" indent="0">
              <a:buNone/>
            </a:pPr>
            <a:endParaRPr lang="en-US" sz="1800" b="0" i="0" u="none" strike="noStrike" baseline="0" dirty="0">
              <a:solidFill>
                <a:srgbClr val="404041"/>
              </a:solidFill>
              <a:latin typeface="Open Sans"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113e36004_0_27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27776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EAE2DC6D-53A6-E8D5-E8A3-0D6B792AE783}"/>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35E84C09-B2B7-2B90-9DA0-D7A1A6B1A3D4}"/>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1D18A172-E41E-2851-8146-305CCC0D9D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3200" b="1" dirty="0"/>
              <a:t>Essentials qualifiers:</a:t>
            </a:r>
          </a:p>
          <a:p>
            <a:pPr lvl="0">
              <a:buFont typeface="Arial" panose="020B0604020202020204" pitchFamily="34" charset="0"/>
              <a:buChar char="•"/>
            </a:pPr>
            <a:r>
              <a:rPr lang="en-US" sz="3200" dirty="0">
                <a:effectLst/>
              </a:rPr>
              <a:t>The group of eligible employees must meet or exceed 5,000</a:t>
            </a:r>
            <a:endParaRPr lang="en-US" sz="3200" dirty="0"/>
          </a:p>
          <a:p>
            <a:pPr lvl="0">
              <a:buFont typeface="Arial" panose="020B0604020202020204" pitchFamily="34" charset="0"/>
              <a:buChar char="•"/>
            </a:pPr>
            <a:r>
              <a:rPr lang="en-US" sz="3200" dirty="0">
                <a:effectLst/>
              </a:rPr>
              <a:t>The Essentials product must be offered as employer-paid at 100%</a:t>
            </a:r>
            <a:endParaRPr lang="en-US" sz="3200" dirty="0"/>
          </a:p>
          <a:p>
            <a:pPr lvl="0">
              <a:buFont typeface="Arial" panose="020B0604020202020204" pitchFamily="34" charset="0"/>
              <a:buChar char="•"/>
            </a:pPr>
            <a:r>
              <a:rPr lang="en-US" sz="32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3200" dirty="0"/>
              <a:t>1 subitem</a:t>
            </a:r>
          </a:p>
          <a:p>
            <a:pPr marL="158750" indent="0">
              <a:buNone/>
            </a:pPr>
            <a:endParaRPr lang="en-US" sz="1800" b="0" i="0" u="none" strike="noStrike" baseline="0" dirty="0">
              <a:solidFill>
                <a:srgbClr val="404041"/>
              </a:solidFill>
              <a:latin typeface="Open Sans" pitchFamily="2" charset="0"/>
            </a:endParaRPr>
          </a:p>
          <a:p>
            <a:pPr marL="158750" indent="0">
              <a:buNone/>
            </a:pPr>
            <a:endParaRPr lang="en-US" sz="1800" b="0" i="0" u="none" strike="noStrike" baseline="0" dirty="0">
              <a:solidFill>
                <a:srgbClr val="404041"/>
              </a:solidFill>
              <a:latin typeface="Open Sans"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0" i="0" dirty="0">
                <a:solidFill>
                  <a:schemeClr val="dk1"/>
                </a:solidFill>
                <a:latin typeface="Poppins"/>
                <a:ea typeface="Poppins"/>
                <a:cs typeface="Poppins"/>
                <a:sym typeface="Poppins"/>
              </a:rPr>
              <a:t>Employer-paid and cost-shared options are available. </a:t>
            </a:r>
            <a:endParaRPr lang="en-US" sz="1800" b="0" i="0" u="none" strike="noStrike" baseline="0" dirty="0">
              <a:solidFill>
                <a:srgbClr val="404041"/>
              </a:solidFill>
              <a:latin typeface="Open Sans" pitchFamily="2" charset="0"/>
            </a:endParaRPr>
          </a:p>
          <a:p>
            <a:pPr marL="158750" indent="0">
              <a:buNone/>
            </a:pPr>
            <a:endParaRPr lang="en-US" sz="1800" b="0" i="0" u="none" strike="noStrike" baseline="0" dirty="0">
              <a:solidFill>
                <a:srgbClr val="404041"/>
              </a:solidFill>
              <a:latin typeface="Open Sans"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p:txBody>
      </p:sp>
    </p:spTree>
    <p:extLst>
      <p:ext uri="{BB962C8B-B14F-4D97-AF65-F5344CB8AC3E}">
        <p14:creationId xmlns:p14="http://schemas.microsoft.com/office/powerpoint/2010/main" val="830850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1B4A816C-3C02-5C55-137B-44E455EE9672}"/>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D66D5344-C1B6-9F07-8F6C-37F392930D1E}"/>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7821D5BF-8BD8-7547-96EF-5BD729ADC84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34534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5BB2CB2D-DAB3-7114-8B4B-0E508E8155F6}"/>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E8F736FC-45FF-6C0D-BB0E-F04674E22865}"/>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DFF0E0E4-6821-5839-3595-BCF6AAC4B4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37425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119D375E-8008-8C14-BF47-6E8DE9BBCBA7}"/>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824412F5-3700-D938-E3FA-F3FA6CE9A914}"/>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F5F2AA10-9D37-95A1-B45B-540D993D3A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95337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ight Callout1 1">
  <p:cSld name="BIG_NUMBER_2">
    <p:spTree>
      <p:nvGrpSpPr>
        <p:cNvPr id="1" name="Shape 84"/>
        <p:cNvGrpSpPr/>
        <p:nvPr/>
      </p:nvGrpSpPr>
      <p:grpSpPr>
        <a:xfrm>
          <a:off x="0" y="0"/>
          <a:ext cx="0" cy="0"/>
          <a:chOff x="0" y="0"/>
          <a:chExt cx="0" cy="0"/>
        </a:xfrm>
      </p:grpSpPr>
      <p:sp>
        <p:nvSpPr>
          <p:cNvPr id="86" name="Google Shape;86;p15"/>
          <p:cNvSpPr txBox="1">
            <a:spLocks noGrp="1"/>
          </p:cNvSpPr>
          <p:nvPr>
            <p:ph type="title"/>
          </p:nvPr>
        </p:nvSpPr>
        <p:spPr>
          <a:xfrm>
            <a:off x="548640" y="1463033"/>
            <a:ext cx="5729100" cy="3048000"/>
          </a:xfrm>
          <a:prstGeom prst="rect">
            <a:avLst/>
          </a:prstGeom>
          <a:noFill/>
        </p:spPr>
        <p:txBody>
          <a:bodyPr spcFirstLastPara="1" wrap="square" lIns="0" tIns="0" rIns="0" bIns="0" anchor="ctr" anchorCtr="0">
            <a:noAutofit/>
          </a:bodyPr>
          <a:lstStyle>
            <a:lvl1pPr lvl="0" rtl="0">
              <a:lnSpc>
                <a:spcPct val="90000"/>
              </a:lnSpc>
              <a:spcBef>
                <a:spcPts val="0"/>
              </a:spcBef>
              <a:spcAft>
                <a:spcPts val="0"/>
              </a:spcAft>
              <a:buClr>
                <a:srgbClr val="230871"/>
              </a:buClr>
              <a:buSzPts val="3800"/>
              <a:buFont typeface="Poppins"/>
              <a:buNone/>
              <a:defRPr sz="3800" b="1">
                <a:solidFill>
                  <a:srgbClr val="230871"/>
                </a:solidFill>
                <a:latin typeface="Poppins"/>
                <a:ea typeface="Poppins"/>
                <a:cs typeface="Poppins"/>
                <a:sym typeface="Poppins"/>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87" name="Google Shape;87;p15"/>
          <p:cNvSpPr/>
          <p:nvPr/>
        </p:nvSpPr>
        <p:spPr>
          <a:xfrm rot="10800000">
            <a:off x="6704050" y="-33"/>
            <a:ext cx="5484900" cy="5824363"/>
          </a:xfrm>
          <a:prstGeom prst="round1Rect">
            <a:avLst>
              <a:gd name="adj" fmla="val 27009"/>
            </a:avLst>
          </a:prstGeom>
          <a:solidFill>
            <a:srgbClr val="230871"/>
          </a:solidFill>
          <a:ln w="9525" cap="flat" cmpd="sng">
            <a:solidFill>
              <a:srgbClr val="230871"/>
            </a:solidFill>
            <a:prstDash val="solid"/>
            <a:round/>
            <a:headEnd type="none" w="sm" len="sm"/>
            <a:tailEnd type="none" w="sm" len="sm"/>
          </a:ln>
        </p:spPr>
        <p:txBody>
          <a:bodyPr spcFirstLastPara="1" wrap="square" lIns="121875" tIns="121875" rIns="121875" bIns="121875" anchor="ctr" anchorCtr="0">
            <a:noAutofit/>
          </a:bodyPr>
          <a:lstStyle/>
          <a:p>
            <a:pPr marL="0" lvl="0" indent="0" algn="ctr" rtl="0">
              <a:spcBef>
                <a:spcPts val="0"/>
              </a:spcBef>
              <a:spcAft>
                <a:spcPts val="0"/>
              </a:spcAft>
              <a:buNone/>
            </a:pPr>
            <a:endParaRPr sz="1900"/>
          </a:p>
        </p:txBody>
      </p:sp>
      <p:pic>
        <p:nvPicPr>
          <p:cNvPr id="88" name="Google Shape;88;p15"/>
          <p:cNvPicPr preferRelativeResize="0"/>
          <p:nvPr/>
        </p:nvPicPr>
        <p:blipFill>
          <a:blip r:embed="rId2">
            <a:alphaModFix/>
          </a:blip>
          <a:stretch>
            <a:fillRect/>
          </a:stretch>
        </p:blipFill>
        <p:spPr>
          <a:xfrm>
            <a:off x="10149840" y="6217920"/>
            <a:ext cx="1645921" cy="411480"/>
          </a:xfrm>
          <a:prstGeom prst="rect">
            <a:avLst/>
          </a:prstGeom>
          <a:noFill/>
          <a:ln>
            <a:noFill/>
          </a:ln>
        </p:spPr>
      </p:pic>
      <p:sp>
        <p:nvSpPr>
          <p:cNvPr id="2" name="TextBox 1">
            <a:extLst>
              <a:ext uri="{FF2B5EF4-FFF2-40B4-BE49-F238E27FC236}">
                <a16:creationId xmlns:a16="http://schemas.microsoft.com/office/drawing/2014/main" id="{08980EFE-24A6-788D-C9E7-6AA5BAB98757}"/>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D3C9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 name="Title 1">
            <a:extLst>
              <a:ext uri="{FF2B5EF4-FFF2-40B4-BE49-F238E27FC236}">
                <a16:creationId xmlns:a16="http://schemas.microsoft.com/office/drawing/2014/main" id="{407ABDE6-69DC-363F-A5A5-2BC6D2D67A31}"/>
              </a:ext>
            </a:extLst>
          </p:cNvPr>
          <p:cNvSpPr>
            <a:spLocks noGrp="1"/>
          </p:cNvSpPr>
          <p:nvPr>
            <p:ph type="ctrTitle"/>
          </p:nvPr>
        </p:nvSpPr>
        <p:spPr>
          <a:xfrm>
            <a:off x="5461780" y="2785468"/>
            <a:ext cx="5246081" cy="1287065"/>
          </a:xfrm>
        </p:spPr>
        <p:txBody>
          <a:bodyPr anchor="ctr">
            <a:noAutofit/>
          </a:bodyPr>
          <a:lstStyle>
            <a:lvl1pPr algn="l">
              <a:defRPr sz="3599">
                <a:solidFill>
                  <a:srgbClr val="23087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25B76777-FB88-7381-733D-CDFE3D7CF634}"/>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4" name="TextBox 3">
            <a:extLst>
              <a:ext uri="{FF2B5EF4-FFF2-40B4-BE49-F238E27FC236}">
                <a16:creationId xmlns:a16="http://schemas.microsoft.com/office/drawing/2014/main" id="{0C22E9C3-9829-00AD-B46C-6E374237ACB9}"/>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80468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4058879"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Picture 9" descr="A white arrow pointing right&#10;&#10;Description automatically generated">
            <a:extLst>
              <a:ext uri="{FF2B5EF4-FFF2-40B4-BE49-F238E27FC236}">
                <a16:creationId xmlns:a16="http://schemas.microsoft.com/office/drawing/2014/main" id="{C01AF914-18A1-AA0B-6178-C4D9B0581A4C}"/>
              </a:ext>
            </a:extLst>
          </p:cNvPr>
          <p:cNvPicPr>
            <a:picLocks noChangeAspect="1"/>
          </p:cNvPicPr>
          <p:nvPr userDrawn="1"/>
        </p:nvPicPr>
        <p:blipFill>
          <a:blip r:embed="rId2">
            <a:alphaModFix amt="5000"/>
          </a:blip>
          <a:stretch>
            <a:fillRect/>
          </a:stretch>
        </p:blipFill>
        <p:spPr>
          <a:xfrm>
            <a:off x="-1584547" y="1"/>
            <a:ext cx="5836767" cy="9305469"/>
          </a:xfrm>
          <a:prstGeom prst="rect">
            <a:avLst/>
          </a:prstGeom>
        </p:spPr>
      </p:pic>
      <p:sp>
        <p:nvSpPr>
          <p:cNvPr id="3" name="Content Placeholder 2">
            <a:extLst>
              <a:ext uri="{FF2B5EF4-FFF2-40B4-BE49-F238E27FC236}">
                <a16:creationId xmlns:a16="http://schemas.microsoft.com/office/drawing/2014/main" id="{C39F7881-405E-6528-3ADF-25646A39B8FD}"/>
              </a:ext>
            </a:extLst>
          </p:cNvPr>
          <p:cNvSpPr>
            <a:spLocks noGrp="1"/>
          </p:cNvSpPr>
          <p:nvPr>
            <p:ph idx="1"/>
          </p:nvPr>
        </p:nvSpPr>
        <p:spPr>
          <a:xfrm>
            <a:off x="4787570" y="501605"/>
            <a:ext cx="6785531" cy="5899194"/>
          </a:xfrm>
        </p:spPr>
        <p:txBody>
          <a:bodyPr/>
          <a:lstStyle>
            <a:lvl1pPr>
              <a:defRPr sz="1999"/>
            </a:lvl1pPr>
            <a:lvl2pPr marL="457063" indent="0">
              <a:buNone/>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rgbClr val="230871"/>
              </a:buClr>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rgbClr val="230871"/>
              </a:buClr>
              <a:buFont typeface="Courier New" panose="02070309020205020404" pitchFamily="49" charset="0"/>
              <a:buChar char="o"/>
              <a:defRPr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DBB2A134-0FBF-73B3-386A-05FE897B66E7}"/>
              </a:ext>
            </a:extLst>
          </p:cNvPr>
          <p:cNvSpPr>
            <a:spLocks noGrp="1"/>
          </p:cNvSpPr>
          <p:nvPr>
            <p:ph type="title"/>
          </p:nvPr>
        </p:nvSpPr>
        <p:spPr>
          <a:xfrm>
            <a:off x="455574" y="501605"/>
            <a:ext cx="3147733" cy="1897308"/>
          </a:xfrm>
        </p:spPr>
        <p:txBody>
          <a:bodyPr/>
          <a:lstStyle>
            <a:lvl1pPr>
              <a:defRPr>
                <a:solidFill>
                  <a:schemeClr val="bg1"/>
                </a:solidFill>
              </a:defRPr>
            </a:lvl1pPr>
          </a:lstStyle>
          <a:p>
            <a:r>
              <a:rPr lang="en-US" dirty="0"/>
              <a:t>Click to edit Master title style</a:t>
            </a:r>
          </a:p>
        </p:txBody>
      </p:sp>
      <p:sp>
        <p:nvSpPr>
          <p:cNvPr id="4" name="TextBox 3">
            <a:extLst>
              <a:ext uri="{FF2B5EF4-FFF2-40B4-BE49-F238E27FC236}">
                <a16:creationId xmlns:a16="http://schemas.microsoft.com/office/drawing/2014/main" id="{C675E2FD-FF67-CCE7-14C6-CBCA3A78358C}"/>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48774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4058879"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Content Placeholder 2">
            <a:extLst>
              <a:ext uri="{FF2B5EF4-FFF2-40B4-BE49-F238E27FC236}">
                <a16:creationId xmlns:a16="http://schemas.microsoft.com/office/drawing/2014/main" id="{C39F7881-405E-6528-3ADF-25646A39B8FD}"/>
              </a:ext>
            </a:extLst>
          </p:cNvPr>
          <p:cNvSpPr>
            <a:spLocks noGrp="1"/>
          </p:cNvSpPr>
          <p:nvPr>
            <p:ph idx="1"/>
          </p:nvPr>
        </p:nvSpPr>
        <p:spPr>
          <a:xfrm>
            <a:off x="4787570" y="501605"/>
            <a:ext cx="6785531" cy="5899194"/>
          </a:xfrm>
        </p:spPr>
        <p:txBody>
          <a:bodyPr/>
          <a:lstStyle>
            <a:lvl1pPr>
              <a:defRPr sz="1999"/>
            </a:lvl1pPr>
            <a:lvl2pPr marL="457063" indent="0">
              <a:buNone/>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rgbClr val="230871"/>
              </a:buClr>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rgbClr val="230871"/>
              </a:buClr>
              <a:buFont typeface="Courier New" panose="02070309020205020404" pitchFamily="49" charset="0"/>
              <a:buChar char="o"/>
              <a:defRPr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DBB2A134-0FBF-73B3-386A-05FE897B66E7}"/>
              </a:ext>
            </a:extLst>
          </p:cNvPr>
          <p:cNvSpPr>
            <a:spLocks noGrp="1"/>
          </p:cNvSpPr>
          <p:nvPr>
            <p:ph type="title"/>
          </p:nvPr>
        </p:nvSpPr>
        <p:spPr>
          <a:xfrm>
            <a:off x="455574" y="501605"/>
            <a:ext cx="3147733" cy="1897308"/>
          </a:xfrm>
        </p:spPr>
        <p:txBody>
          <a:bodyPr/>
          <a:lstStyle>
            <a:lvl1pPr>
              <a:defRPr>
                <a:solidFill>
                  <a:schemeClr val="bg1"/>
                </a:solidFill>
              </a:defRPr>
            </a:lvl1pPr>
          </a:lstStyle>
          <a:p>
            <a:r>
              <a:rPr lang="en-US" dirty="0"/>
              <a:t>Click to edit Master title style</a:t>
            </a:r>
          </a:p>
        </p:txBody>
      </p:sp>
      <p:pic>
        <p:nvPicPr>
          <p:cNvPr id="5" name="Picture 4" descr="A white arrow pointing right&#10;&#10;Description automatically generated">
            <a:extLst>
              <a:ext uri="{FF2B5EF4-FFF2-40B4-BE49-F238E27FC236}">
                <a16:creationId xmlns:a16="http://schemas.microsoft.com/office/drawing/2014/main" id="{AF1B2A59-58F4-AE7C-F6F7-84F523441CB7}"/>
              </a:ext>
            </a:extLst>
          </p:cNvPr>
          <p:cNvPicPr>
            <a:picLocks noChangeAspect="1"/>
          </p:cNvPicPr>
          <p:nvPr userDrawn="1"/>
        </p:nvPicPr>
        <p:blipFill>
          <a:blip r:embed="rId2">
            <a:alphaModFix amt="5000"/>
          </a:blip>
          <a:stretch>
            <a:fillRect/>
          </a:stretch>
        </p:blipFill>
        <p:spPr>
          <a:xfrm>
            <a:off x="-1584547" y="1"/>
            <a:ext cx="5836767" cy="9305469"/>
          </a:xfrm>
          <a:prstGeom prst="rect">
            <a:avLst/>
          </a:prstGeom>
        </p:spPr>
      </p:pic>
      <p:sp>
        <p:nvSpPr>
          <p:cNvPr id="6" name="TextBox 5">
            <a:extLst>
              <a:ext uri="{FF2B5EF4-FFF2-40B4-BE49-F238E27FC236}">
                <a16:creationId xmlns:a16="http://schemas.microsoft.com/office/drawing/2014/main" id="{D1647A87-0F9F-E8EC-6481-06A7B1D5786B}"/>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8517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4058879"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7" name="Picture 6" descr="A blue arrow with black background&#10;&#10;Description automatically generated">
            <a:extLst>
              <a:ext uri="{FF2B5EF4-FFF2-40B4-BE49-F238E27FC236}">
                <a16:creationId xmlns:a16="http://schemas.microsoft.com/office/drawing/2014/main" id="{40D29B69-63D3-D2DF-CDB6-D302195205AD}"/>
              </a:ext>
            </a:extLst>
          </p:cNvPr>
          <p:cNvPicPr>
            <a:picLocks noChangeAspect="1"/>
          </p:cNvPicPr>
          <p:nvPr userDrawn="1"/>
        </p:nvPicPr>
        <p:blipFill>
          <a:blip r:embed="rId2">
            <a:alphaModFix amt="2000"/>
          </a:blip>
          <a:stretch>
            <a:fillRect/>
          </a:stretch>
        </p:blipFill>
        <p:spPr>
          <a:xfrm flipH="1">
            <a:off x="-1673587" y="-1"/>
            <a:ext cx="5687872" cy="9305469"/>
          </a:xfrm>
          <a:prstGeom prst="rect">
            <a:avLst/>
          </a:prstGeom>
          <a:solidFill>
            <a:schemeClr val="accent5">
              <a:lumMod val="20000"/>
              <a:lumOff val="80000"/>
            </a:schemeClr>
          </a:solidFill>
        </p:spPr>
      </p:pic>
      <p:sp>
        <p:nvSpPr>
          <p:cNvPr id="3" name="Content Placeholder 2">
            <a:extLst>
              <a:ext uri="{FF2B5EF4-FFF2-40B4-BE49-F238E27FC236}">
                <a16:creationId xmlns:a16="http://schemas.microsoft.com/office/drawing/2014/main" id="{C39F7881-405E-6528-3ADF-25646A39B8FD}"/>
              </a:ext>
            </a:extLst>
          </p:cNvPr>
          <p:cNvSpPr>
            <a:spLocks noGrp="1"/>
          </p:cNvSpPr>
          <p:nvPr>
            <p:ph idx="1"/>
          </p:nvPr>
        </p:nvSpPr>
        <p:spPr>
          <a:xfrm>
            <a:off x="4787570" y="501605"/>
            <a:ext cx="6785531" cy="5899194"/>
          </a:xfrm>
        </p:spPr>
        <p:txBody>
          <a:bodyPr/>
          <a:lstStyle>
            <a:lvl1pPr>
              <a:defRPr sz="1999"/>
            </a:lvl1pPr>
            <a:lvl2pPr marL="457063" indent="0">
              <a:buNone/>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rgbClr val="230871"/>
              </a:buClr>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rgbClr val="230871"/>
              </a:buClr>
              <a:buFont typeface="Courier New" panose="02070309020205020404" pitchFamily="49" charset="0"/>
              <a:buChar char="o"/>
              <a:defRPr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DBB2A134-0FBF-73B3-386A-05FE897B66E7}"/>
              </a:ext>
            </a:extLst>
          </p:cNvPr>
          <p:cNvSpPr>
            <a:spLocks noGrp="1"/>
          </p:cNvSpPr>
          <p:nvPr>
            <p:ph type="title"/>
          </p:nvPr>
        </p:nvSpPr>
        <p:spPr>
          <a:xfrm>
            <a:off x="455574" y="501605"/>
            <a:ext cx="3147733" cy="1897308"/>
          </a:xfrm>
        </p:spPr>
        <p:txBody>
          <a:bodyPr/>
          <a:lstStyle>
            <a:lvl1pPr>
              <a:defRPr>
                <a:solidFill>
                  <a:srgbClr val="230871"/>
                </a:solidFill>
              </a:defRPr>
            </a:lvl1pPr>
          </a:lstStyle>
          <a:p>
            <a:r>
              <a:rPr lang="en-US" dirty="0"/>
              <a:t>Click to edit Master title style</a:t>
            </a:r>
          </a:p>
        </p:txBody>
      </p:sp>
      <p:sp>
        <p:nvSpPr>
          <p:cNvPr id="4" name="TextBox 3">
            <a:extLst>
              <a:ext uri="{FF2B5EF4-FFF2-40B4-BE49-F238E27FC236}">
                <a16:creationId xmlns:a16="http://schemas.microsoft.com/office/drawing/2014/main" id="{B5B3F019-51C9-EB32-4F2A-652C2C65E724}"/>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93784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4849319"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1B442D31-4DD3-2E5C-8D11-C3AAD5C7881F}"/>
              </a:ext>
            </a:extLst>
          </p:cNvPr>
          <p:cNvSpPr>
            <a:spLocks noGrp="1"/>
          </p:cNvSpPr>
          <p:nvPr>
            <p:ph idx="10"/>
          </p:nvPr>
        </p:nvSpPr>
        <p:spPr>
          <a:xfrm>
            <a:off x="622007" y="2129051"/>
            <a:ext cx="4849320" cy="4146272"/>
          </a:xfrm>
        </p:spPr>
        <p:txBody>
          <a:bodyPr/>
          <a:lstStyle>
            <a:lvl1pPr>
              <a:defRPr sz="1999">
                <a:solidFill>
                  <a:srgbClr val="E64B38"/>
                </a:solidFill>
              </a:defRPr>
            </a:lvl1pPr>
            <a:lvl2pPr marL="457063" indent="0">
              <a:buClr>
                <a:schemeClr val="bg1"/>
              </a:buClr>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chemeClr val="bg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extBox 1">
            <a:extLst>
              <a:ext uri="{FF2B5EF4-FFF2-40B4-BE49-F238E27FC236}">
                <a16:creationId xmlns:a16="http://schemas.microsoft.com/office/drawing/2014/main" id="{D832BD37-6ED9-909E-8172-FF68402F0F8B}"/>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75867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4849319"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1B442D31-4DD3-2E5C-8D11-C3AAD5C7881F}"/>
              </a:ext>
            </a:extLst>
          </p:cNvPr>
          <p:cNvSpPr>
            <a:spLocks noGrp="1"/>
          </p:cNvSpPr>
          <p:nvPr>
            <p:ph idx="10"/>
          </p:nvPr>
        </p:nvSpPr>
        <p:spPr>
          <a:xfrm>
            <a:off x="622007" y="2129051"/>
            <a:ext cx="4849320" cy="4146272"/>
          </a:xfrm>
        </p:spPr>
        <p:txBody>
          <a:bodyPr/>
          <a:lstStyle>
            <a:lvl1pPr>
              <a:defRPr sz="1999">
                <a:solidFill>
                  <a:srgbClr val="FFD030"/>
                </a:solidFill>
              </a:defRPr>
            </a:lvl1pPr>
            <a:lvl2pPr marL="457063" indent="0">
              <a:buClr>
                <a:schemeClr val="bg1"/>
              </a:buClr>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chemeClr val="bg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extBox 1">
            <a:extLst>
              <a:ext uri="{FF2B5EF4-FFF2-40B4-BE49-F238E27FC236}">
                <a16:creationId xmlns:a16="http://schemas.microsoft.com/office/drawing/2014/main" id="{3048D5DA-58F3-9C19-30EE-6396A41F96DB}"/>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32332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4849319" cy="1287065"/>
          </a:xfrm>
        </p:spPr>
        <p:txBody>
          <a:bodyPr anchor="ctr">
            <a:normAutofit/>
          </a:bodyPr>
          <a:lstStyle>
            <a:lvl1pPr algn="l">
              <a:defRPr sz="3599">
                <a:solidFill>
                  <a:srgbClr val="23087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1B442D31-4DD3-2E5C-8D11-C3AAD5C7881F}"/>
              </a:ext>
            </a:extLst>
          </p:cNvPr>
          <p:cNvSpPr>
            <a:spLocks noGrp="1"/>
          </p:cNvSpPr>
          <p:nvPr>
            <p:ph idx="10"/>
          </p:nvPr>
        </p:nvSpPr>
        <p:spPr>
          <a:xfrm>
            <a:off x="622007" y="2129051"/>
            <a:ext cx="4849320" cy="4146272"/>
          </a:xfrm>
        </p:spPr>
        <p:txBody>
          <a:bodyPr/>
          <a:lstStyle>
            <a:lvl1pPr>
              <a:defRPr sz="1999">
                <a:solidFill>
                  <a:srgbClr val="230871"/>
                </a:solidFill>
              </a:defRPr>
            </a:lvl1pPr>
            <a:lvl2pPr marL="457063" indent="0">
              <a:buClr>
                <a:schemeClr val="bg1"/>
              </a:buClr>
              <a:buNone/>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chemeClr val="bg1"/>
              </a:buClr>
              <a:buFont typeface="Courier New" panose="02070309020205020404" pitchFamily="49" charset="0"/>
              <a:buChar char="o"/>
              <a:defRPr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TextBox 2">
            <a:extLst>
              <a:ext uri="{FF2B5EF4-FFF2-40B4-BE49-F238E27FC236}">
                <a16:creationId xmlns:a16="http://schemas.microsoft.com/office/drawing/2014/main" id="{42553A80-A015-0A41-3258-FFAC008C0E5A}"/>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5832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5157511" y="582678"/>
            <a:ext cx="6167181"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1B442D31-4DD3-2E5C-8D11-C3AAD5C7881F}"/>
              </a:ext>
            </a:extLst>
          </p:cNvPr>
          <p:cNvSpPr>
            <a:spLocks noGrp="1"/>
          </p:cNvSpPr>
          <p:nvPr>
            <p:ph idx="10"/>
          </p:nvPr>
        </p:nvSpPr>
        <p:spPr>
          <a:xfrm>
            <a:off x="5157511" y="2129051"/>
            <a:ext cx="6167181" cy="4146272"/>
          </a:xfrm>
        </p:spPr>
        <p:txBody>
          <a:bodyPr/>
          <a:lstStyle>
            <a:lvl1pPr>
              <a:defRPr sz="1999">
                <a:solidFill>
                  <a:srgbClr val="E64B38"/>
                </a:solidFill>
              </a:defRPr>
            </a:lvl1pPr>
            <a:lvl2pPr marL="457063" indent="0">
              <a:buClr>
                <a:schemeClr val="bg1"/>
              </a:buClr>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chemeClr val="bg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TextBox 2">
            <a:extLst>
              <a:ext uri="{FF2B5EF4-FFF2-40B4-BE49-F238E27FC236}">
                <a16:creationId xmlns:a16="http://schemas.microsoft.com/office/drawing/2014/main" id="{68A11185-0105-D1E6-3C6F-4200B77FA3FF}"/>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07312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Title 1">
            <a:extLst>
              <a:ext uri="{FF2B5EF4-FFF2-40B4-BE49-F238E27FC236}">
                <a16:creationId xmlns:a16="http://schemas.microsoft.com/office/drawing/2014/main" id="{91636EFD-4077-658C-54FB-02AFB2360FB0}"/>
              </a:ext>
            </a:extLst>
          </p:cNvPr>
          <p:cNvSpPr>
            <a:spLocks noGrp="1"/>
          </p:cNvSpPr>
          <p:nvPr>
            <p:ph type="ctrTitle"/>
          </p:nvPr>
        </p:nvSpPr>
        <p:spPr>
          <a:xfrm>
            <a:off x="5157511" y="582678"/>
            <a:ext cx="6167181"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2CB8D569-F86F-C476-90DD-F5F19EC5CACD}"/>
              </a:ext>
            </a:extLst>
          </p:cNvPr>
          <p:cNvSpPr>
            <a:spLocks noGrp="1"/>
          </p:cNvSpPr>
          <p:nvPr>
            <p:ph idx="10"/>
          </p:nvPr>
        </p:nvSpPr>
        <p:spPr>
          <a:xfrm>
            <a:off x="5157511" y="2129051"/>
            <a:ext cx="6167181" cy="4146272"/>
          </a:xfrm>
        </p:spPr>
        <p:txBody>
          <a:bodyPr/>
          <a:lstStyle>
            <a:lvl1pPr>
              <a:defRPr sz="1999">
                <a:solidFill>
                  <a:srgbClr val="FFD030"/>
                </a:solidFill>
              </a:defRPr>
            </a:lvl1pPr>
            <a:lvl2pPr marL="457063" indent="0">
              <a:buClr>
                <a:schemeClr val="bg1"/>
              </a:buClr>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chemeClr val="bg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Box 3">
            <a:extLst>
              <a:ext uri="{FF2B5EF4-FFF2-40B4-BE49-F238E27FC236}">
                <a16:creationId xmlns:a16="http://schemas.microsoft.com/office/drawing/2014/main" id="{FCA1FF9E-42B0-1D36-73C9-AA796F87895A}"/>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1662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1636EFD-4077-658C-54FB-02AFB2360FB0}"/>
              </a:ext>
            </a:extLst>
          </p:cNvPr>
          <p:cNvSpPr>
            <a:spLocks noGrp="1"/>
          </p:cNvSpPr>
          <p:nvPr>
            <p:ph type="ctrTitle"/>
          </p:nvPr>
        </p:nvSpPr>
        <p:spPr>
          <a:xfrm>
            <a:off x="5157511" y="582678"/>
            <a:ext cx="6167181" cy="1287065"/>
          </a:xfrm>
        </p:spPr>
        <p:txBody>
          <a:bodyPr anchor="ctr">
            <a:normAutofit/>
          </a:bodyPr>
          <a:lstStyle>
            <a:lvl1pPr algn="l">
              <a:defRPr sz="3599">
                <a:solidFill>
                  <a:srgbClr val="230871"/>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2CB8D569-F86F-C476-90DD-F5F19EC5CACD}"/>
              </a:ext>
            </a:extLst>
          </p:cNvPr>
          <p:cNvSpPr>
            <a:spLocks noGrp="1"/>
          </p:cNvSpPr>
          <p:nvPr>
            <p:ph idx="10"/>
          </p:nvPr>
        </p:nvSpPr>
        <p:spPr>
          <a:xfrm>
            <a:off x="5157511" y="2129051"/>
            <a:ext cx="6167181" cy="4146272"/>
          </a:xfrm>
        </p:spPr>
        <p:txBody>
          <a:bodyPr/>
          <a:lstStyle>
            <a:lvl1pPr>
              <a:defRPr sz="1999">
                <a:solidFill>
                  <a:srgbClr val="230871"/>
                </a:solidFill>
              </a:defRPr>
            </a:lvl1pPr>
            <a:lvl2pPr marL="457063" indent="0">
              <a:buClr>
                <a:schemeClr val="bg1"/>
              </a:buClr>
              <a:buNone/>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chemeClr val="bg1"/>
              </a:buClr>
              <a:buFont typeface="Courier New" panose="02070309020205020404" pitchFamily="49" charset="0"/>
              <a:buChar char="o"/>
              <a:defRPr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extBox 1">
            <a:extLst>
              <a:ext uri="{FF2B5EF4-FFF2-40B4-BE49-F238E27FC236}">
                <a16:creationId xmlns:a16="http://schemas.microsoft.com/office/drawing/2014/main" id="{4559F149-36F7-AD97-8469-7AC465373DCD}"/>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0476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ight Callout2">
  <p:cSld name="BIG_NUMBER_1">
    <p:spTree>
      <p:nvGrpSpPr>
        <p:cNvPr id="1" name="Shape 89"/>
        <p:cNvGrpSpPr/>
        <p:nvPr/>
      </p:nvGrpSpPr>
      <p:grpSpPr>
        <a:xfrm>
          <a:off x="0" y="0"/>
          <a:ext cx="0" cy="0"/>
          <a:chOff x="0" y="0"/>
          <a:chExt cx="0" cy="0"/>
        </a:xfrm>
      </p:grpSpPr>
      <p:sp>
        <p:nvSpPr>
          <p:cNvPr id="90" name="Google Shape;90;p16"/>
          <p:cNvSpPr/>
          <p:nvPr/>
        </p:nvSpPr>
        <p:spPr>
          <a:xfrm>
            <a:off x="-133" y="0"/>
            <a:ext cx="12189000" cy="6096000"/>
          </a:xfrm>
          <a:prstGeom prst="rect">
            <a:avLst/>
          </a:prstGeom>
          <a:solidFill>
            <a:srgbClr val="F3F0F7"/>
          </a:solidFill>
          <a:ln>
            <a:noFill/>
          </a:ln>
        </p:spPr>
        <p:txBody>
          <a:bodyPr spcFirstLastPara="1" wrap="square" lIns="121875" tIns="121875" rIns="121875" bIns="121875" anchor="ctr" anchorCtr="0">
            <a:noAutofit/>
          </a:bodyPr>
          <a:lstStyle/>
          <a:p>
            <a:pPr marL="0" lvl="0" indent="0" algn="ctr" rtl="0">
              <a:spcBef>
                <a:spcPts val="0"/>
              </a:spcBef>
              <a:spcAft>
                <a:spcPts val="0"/>
              </a:spcAft>
              <a:buNone/>
            </a:pPr>
            <a:endParaRPr sz="1900"/>
          </a:p>
        </p:txBody>
      </p:sp>
      <p:sp>
        <p:nvSpPr>
          <p:cNvPr id="92" name="Google Shape;92;p16"/>
          <p:cNvSpPr txBox="1">
            <a:spLocks noGrp="1"/>
          </p:cNvSpPr>
          <p:nvPr>
            <p:ph type="title"/>
          </p:nvPr>
        </p:nvSpPr>
        <p:spPr>
          <a:xfrm>
            <a:off x="548640" y="1463033"/>
            <a:ext cx="5729100" cy="3048000"/>
          </a:xfrm>
          <a:prstGeom prst="rect">
            <a:avLst/>
          </a:prstGeom>
          <a:noFill/>
        </p:spPr>
        <p:txBody>
          <a:bodyPr spcFirstLastPara="1" wrap="square" lIns="0" tIns="0" rIns="0" bIns="0" anchor="ctr" anchorCtr="0">
            <a:noAutofit/>
          </a:bodyPr>
          <a:lstStyle>
            <a:lvl1pPr lvl="0" rtl="0">
              <a:lnSpc>
                <a:spcPct val="90000"/>
              </a:lnSpc>
              <a:spcBef>
                <a:spcPts val="0"/>
              </a:spcBef>
              <a:spcAft>
                <a:spcPts val="0"/>
              </a:spcAft>
              <a:buClr>
                <a:srgbClr val="230871"/>
              </a:buClr>
              <a:buSzPts val="3800"/>
              <a:buFont typeface="Poppins"/>
              <a:buNone/>
              <a:defRPr sz="3800" b="1">
                <a:solidFill>
                  <a:srgbClr val="230871"/>
                </a:solidFill>
                <a:latin typeface="Poppins"/>
                <a:ea typeface="Poppins"/>
                <a:cs typeface="Poppins"/>
                <a:sym typeface="Poppins"/>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93" name="Google Shape;93;p16"/>
          <p:cNvSpPr/>
          <p:nvPr/>
        </p:nvSpPr>
        <p:spPr>
          <a:xfrm rot="10800000">
            <a:off x="6704050" y="-33"/>
            <a:ext cx="5484900" cy="6096000"/>
          </a:xfrm>
          <a:prstGeom prst="round1Rect">
            <a:avLst>
              <a:gd name="adj" fmla="val 27009"/>
            </a:avLst>
          </a:prstGeom>
          <a:solidFill>
            <a:srgbClr val="230871"/>
          </a:solidFill>
          <a:ln w="9525" cap="flat" cmpd="sng">
            <a:solidFill>
              <a:srgbClr val="230871"/>
            </a:solidFill>
            <a:prstDash val="solid"/>
            <a:round/>
            <a:headEnd type="none" w="sm" len="sm"/>
            <a:tailEnd type="none" w="sm" len="sm"/>
          </a:ln>
        </p:spPr>
        <p:txBody>
          <a:bodyPr spcFirstLastPara="1" wrap="square" lIns="121875" tIns="121875" rIns="121875" bIns="121875" anchor="ctr" anchorCtr="0">
            <a:noAutofit/>
          </a:bodyPr>
          <a:lstStyle/>
          <a:p>
            <a:pPr marL="0" lvl="0" indent="0" algn="ctr" rtl="0">
              <a:spcBef>
                <a:spcPts val="0"/>
              </a:spcBef>
              <a:spcAft>
                <a:spcPts val="0"/>
              </a:spcAft>
              <a:buNone/>
            </a:pPr>
            <a:endParaRPr sz="1900"/>
          </a:p>
        </p:txBody>
      </p:sp>
      <p:pic>
        <p:nvPicPr>
          <p:cNvPr id="94" name="Google Shape;94;p16"/>
          <p:cNvPicPr preferRelativeResize="0"/>
          <p:nvPr/>
        </p:nvPicPr>
        <p:blipFill>
          <a:blip r:embed="rId2">
            <a:alphaModFix/>
          </a:blip>
          <a:stretch>
            <a:fillRect/>
          </a:stretch>
        </p:blipFill>
        <p:spPr>
          <a:xfrm>
            <a:off x="10149840" y="6217920"/>
            <a:ext cx="1645921" cy="411480"/>
          </a:xfrm>
          <a:prstGeom prst="rect">
            <a:avLst/>
          </a:prstGeom>
          <a:noFill/>
          <a:ln>
            <a:noFill/>
          </a:ln>
        </p:spPr>
      </p:pic>
      <p:sp>
        <p:nvSpPr>
          <p:cNvPr id="2" name="TextBox 1">
            <a:extLst>
              <a:ext uri="{FF2B5EF4-FFF2-40B4-BE49-F238E27FC236}">
                <a16:creationId xmlns:a16="http://schemas.microsoft.com/office/drawing/2014/main" id="{D420A2C4-B499-CE68-E95E-685A6BB578A5}"/>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2" name="TextBox 1">
            <a:extLst>
              <a:ext uri="{FF2B5EF4-FFF2-40B4-BE49-F238E27FC236}">
                <a16:creationId xmlns:a16="http://schemas.microsoft.com/office/drawing/2014/main" id="{50ABD9BE-A2F6-C115-51F5-230E05121F28}"/>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42701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2" name="TextBox 1">
            <a:extLst>
              <a:ext uri="{FF2B5EF4-FFF2-40B4-BE49-F238E27FC236}">
                <a16:creationId xmlns:a16="http://schemas.microsoft.com/office/drawing/2014/main" id="{784164F0-023F-101A-5DA2-87D9F7A43E67}"/>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32373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3" name="TextBox 2">
            <a:extLst>
              <a:ext uri="{FF2B5EF4-FFF2-40B4-BE49-F238E27FC236}">
                <a16:creationId xmlns:a16="http://schemas.microsoft.com/office/drawing/2014/main" id="{FC04AF07-4CB7-393A-95C0-5DDE9A7C1023}"/>
              </a:ext>
            </a:extLst>
          </p:cNvPr>
          <p:cNvSpPr txBox="1"/>
          <p:nvPr userDrawn="1"/>
        </p:nvSpPr>
        <p:spPr>
          <a:xfrm>
            <a:off x="4306927" y="6472949"/>
            <a:ext cx="7253675" cy="215444"/>
          </a:xfrm>
          <a:prstGeom prst="rect">
            <a:avLst/>
          </a:prstGeom>
          <a:noFill/>
        </p:spPr>
        <p:txBody>
          <a:bodyPr wrap="square">
            <a:spAutoFit/>
          </a:bodyPr>
          <a:lstStyle/>
          <a:p>
            <a:pPr algn="r"/>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28239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3" name="TextBox 2">
            <a:extLst>
              <a:ext uri="{FF2B5EF4-FFF2-40B4-BE49-F238E27FC236}">
                <a16:creationId xmlns:a16="http://schemas.microsoft.com/office/drawing/2014/main" id="{3201E8D1-D2AB-6545-52C1-0C0B365B0D91}"/>
              </a:ext>
            </a:extLst>
          </p:cNvPr>
          <p:cNvSpPr txBox="1"/>
          <p:nvPr userDrawn="1"/>
        </p:nvSpPr>
        <p:spPr>
          <a:xfrm>
            <a:off x="4306927" y="6472949"/>
            <a:ext cx="7253675" cy="215444"/>
          </a:xfrm>
          <a:prstGeom prst="rect">
            <a:avLst/>
          </a:prstGeom>
          <a:noFill/>
        </p:spPr>
        <p:txBody>
          <a:bodyPr wrap="square">
            <a:spAutoFit/>
          </a:bodyPr>
          <a:lstStyle/>
          <a:p>
            <a:pPr algn="r"/>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97264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rgbClr val="230871"/>
                </a:solidFill>
              </a:defRPr>
            </a:lvl1pPr>
          </a:lstStyle>
          <a:p>
            <a:r>
              <a:rPr lang="en-US" dirty="0"/>
              <a:t>Click to edit Master title style</a:t>
            </a:r>
          </a:p>
        </p:txBody>
      </p:sp>
      <p:sp>
        <p:nvSpPr>
          <p:cNvPr id="3" name="TextBox 2">
            <a:extLst>
              <a:ext uri="{FF2B5EF4-FFF2-40B4-BE49-F238E27FC236}">
                <a16:creationId xmlns:a16="http://schemas.microsoft.com/office/drawing/2014/main" id="{A9E9B563-10CD-B2A6-1F6E-70D0FF6ECFCD}"/>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00837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70156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18854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rgbClr val="230871"/>
                </a:solidFill>
              </a:defRPr>
            </a:lvl1pPr>
          </a:lstStyle>
          <a:p>
            <a:r>
              <a:rPr lang="en-US" dirty="0"/>
              <a:t>Click to edit Master title style</a:t>
            </a:r>
          </a:p>
        </p:txBody>
      </p:sp>
      <p:sp>
        <p:nvSpPr>
          <p:cNvPr id="2" name="TextBox 1">
            <a:extLst>
              <a:ext uri="{FF2B5EF4-FFF2-40B4-BE49-F238E27FC236}">
                <a16:creationId xmlns:a16="http://schemas.microsoft.com/office/drawing/2014/main" id="{96DE2E9B-ADC9-C10C-69EB-2978775472B3}"/>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15636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pic>
        <p:nvPicPr>
          <p:cNvPr id="3" name="Picture 2" descr="A white arrow pointing right&#10;&#10;Description automatically generated">
            <a:extLst>
              <a:ext uri="{FF2B5EF4-FFF2-40B4-BE49-F238E27FC236}">
                <a16:creationId xmlns:a16="http://schemas.microsoft.com/office/drawing/2014/main" id="{1E0B8D90-1A73-47F1-D142-0D46981882DA}"/>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2" name="TextBox 1">
            <a:extLst>
              <a:ext uri="{FF2B5EF4-FFF2-40B4-BE49-F238E27FC236}">
                <a16:creationId xmlns:a16="http://schemas.microsoft.com/office/drawing/2014/main" id="{9B5C57D9-018B-FCFF-D1F7-D1BBF24A8BE8}"/>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98284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68C73011-9B86-E070-F900-9B46F110A928}"/>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5" name="TextBox 4">
            <a:extLst>
              <a:ext uri="{FF2B5EF4-FFF2-40B4-BE49-F238E27FC236}">
                <a16:creationId xmlns:a16="http://schemas.microsoft.com/office/drawing/2014/main" id="{0B340FBA-D7CA-F5EE-EBA8-2819C914304F}"/>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73639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7" y="914401"/>
            <a:ext cx="5951659" cy="1287065"/>
          </a:xfrm>
        </p:spPr>
        <p:txBody>
          <a:bodyPr anchor="ctr">
            <a:noAutofit/>
          </a:bodyPr>
          <a:lstStyle>
            <a:lvl1pPr algn="l">
              <a:defRPr sz="4399">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6F14ACDC-7895-4648-CEBC-59255A815C15}"/>
              </a:ext>
            </a:extLst>
          </p:cNvPr>
          <p:cNvPicPr>
            <a:picLocks noChangeAspect="1"/>
          </p:cNvPicPr>
          <p:nvPr userDrawn="1"/>
        </p:nvPicPr>
        <p:blipFill>
          <a:blip r:embed="rId2"/>
          <a:stretch>
            <a:fillRect/>
          </a:stretch>
        </p:blipFill>
        <p:spPr>
          <a:xfrm>
            <a:off x="712084" y="5451246"/>
            <a:ext cx="2326887" cy="492354"/>
          </a:xfrm>
          <a:prstGeom prst="rect">
            <a:avLst/>
          </a:prstGeom>
        </p:spPr>
      </p:pic>
      <p:sp>
        <p:nvSpPr>
          <p:cNvPr id="6" name="Content Placeholder 2">
            <a:extLst>
              <a:ext uri="{FF2B5EF4-FFF2-40B4-BE49-F238E27FC236}">
                <a16:creationId xmlns:a16="http://schemas.microsoft.com/office/drawing/2014/main" id="{07D06534-9986-EE49-17F1-9264C3F18DB9}"/>
              </a:ext>
            </a:extLst>
          </p:cNvPr>
          <p:cNvSpPr>
            <a:spLocks noGrp="1"/>
          </p:cNvSpPr>
          <p:nvPr>
            <p:ph idx="1"/>
          </p:nvPr>
        </p:nvSpPr>
        <p:spPr>
          <a:xfrm>
            <a:off x="622007" y="2586577"/>
            <a:ext cx="5951659" cy="842424"/>
          </a:xfrm>
        </p:spPr>
        <p:txBody>
          <a:bodyPr/>
          <a:lstStyle>
            <a:lvl1pPr marL="76200" indent="0">
              <a:buNone/>
              <a:defRPr sz="1999">
                <a:solidFill>
                  <a:srgbClr val="E64B38"/>
                </a:solidFill>
              </a:defRPr>
            </a:lvl1pPr>
            <a:lvl2pPr marL="457063" indent="0">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rgbClr val="23087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rgbClr val="23087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pic>
        <p:nvPicPr>
          <p:cNvPr id="2" name="Picture 1" descr="A white arrow pointing right&#10;&#10;Description automatically generated">
            <a:extLst>
              <a:ext uri="{FF2B5EF4-FFF2-40B4-BE49-F238E27FC236}">
                <a16:creationId xmlns:a16="http://schemas.microsoft.com/office/drawing/2014/main" id="{D9BCB3C0-EA97-78F7-BA30-2797E3D9179F}"/>
              </a:ext>
            </a:extLst>
          </p:cNvPr>
          <p:cNvPicPr>
            <a:picLocks noChangeAspect="1"/>
          </p:cNvPicPr>
          <p:nvPr userDrawn="1"/>
        </p:nvPicPr>
        <p:blipFill>
          <a:blip r:embed="rId3">
            <a:alphaModFix amt="5000"/>
          </a:blip>
          <a:stretch>
            <a:fillRect/>
          </a:stretch>
        </p:blipFill>
        <p:spPr>
          <a:xfrm flipH="1">
            <a:off x="7600628" y="-973796"/>
            <a:ext cx="6899740" cy="11000152"/>
          </a:xfrm>
          <a:prstGeom prst="rect">
            <a:avLst/>
          </a:prstGeom>
        </p:spPr>
      </p:pic>
      <p:pic>
        <p:nvPicPr>
          <p:cNvPr id="9" name="Picture 8" descr="A purple arrow with black background&#10;&#10;Description automatically generated">
            <a:extLst>
              <a:ext uri="{FF2B5EF4-FFF2-40B4-BE49-F238E27FC236}">
                <a16:creationId xmlns:a16="http://schemas.microsoft.com/office/drawing/2014/main" id="{72C7FA64-A88B-387E-E9A9-F552CBBAD9BD}"/>
              </a:ext>
            </a:extLst>
          </p:cNvPr>
          <p:cNvPicPr>
            <a:picLocks noChangeAspect="1"/>
          </p:cNvPicPr>
          <p:nvPr userDrawn="1"/>
        </p:nvPicPr>
        <p:blipFill>
          <a:blip r:embed="rId4">
            <a:alphaModFix amt="40000"/>
          </a:blip>
          <a:stretch>
            <a:fillRect/>
          </a:stretch>
        </p:blipFill>
        <p:spPr>
          <a:xfrm>
            <a:off x="9786773" y="-728373"/>
            <a:ext cx="1979020" cy="3155122"/>
          </a:xfrm>
          <a:prstGeom prst="rect">
            <a:avLst/>
          </a:prstGeom>
        </p:spPr>
      </p:pic>
      <p:pic>
        <p:nvPicPr>
          <p:cNvPr id="13" name="Picture 12" descr="A purple arrow with black background&#10;&#10;Description automatically generated">
            <a:extLst>
              <a:ext uri="{FF2B5EF4-FFF2-40B4-BE49-F238E27FC236}">
                <a16:creationId xmlns:a16="http://schemas.microsoft.com/office/drawing/2014/main" id="{32837EFA-8E5F-AC30-CE3F-61C4449648D4}"/>
              </a:ext>
            </a:extLst>
          </p:cNvPr>
          <p:cNvPicPr>
            <a:picLocks noChangeAspect="1"/>
          </p:cNvPicPr>
          <p:nvPr userDrawn="1"/>
        </p:nvPicPr>
        <p:blipFill>
          <a:blip r:embed="rId5">
            <a:alphaModFix amt="60000"/>
          </a:blip>
          <a:stretch>
            <a:fillRect/>
          </a:stretch>
        </p:blipFill>
        <p:spPr>
          <a:xfrm>
            <a:off x="8629840" y="4594258"/>
            <a:ext cx="1692724" cy="2698685"/>
          </a:xfrm>
          <a:prstGeom prst="rect">
            <a:avLst/>
          </a:prstGeom>
        </p:spPr>
      </p:pic>
      <p:sp>
        <p:nvSpPr>
          <p:cNvPr id="16" name="TextBox 15">
            <a:extLst>
              <a:ext uri="{FF2B5EF4-FFF2-40B4-BE49-F238E27FC236}">
                <a16:creationId xmlns:a16="http://schemas.microsoft.com/office/drawing/2014/main" id="{BB9FE7E5-E646-54AD-4154-C4B2D79C1634}"/>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48615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7" name="Picture 6" descr="A blue arrow with black background&#10;&#10;Description automatically generated">
            <a:extLst>
              <a:ext uri="{FF2B5EF4-FFF2-40B4-BE49-F238E27FC236}">
                <a16:creationId xmlns:a16="http://schemas.microsoft.com/office/drawing/2014/main" id="{A7EA90E9-6EB8-E68F-3CDA-987E9153B4F3}"/>
              </a:ext>
            </a:extLst>
          </p:cNvPr>
          <p:cNvPicPr>
            <a:picLocks noChangeAspect="1"/>
          </p:cNvPicPr>
          <p:nvPr userDrawn="1"/>
        </p:nvPicPr>
        <p:blipFill>
          <a:blip r:embed="rId2">
            <a:alphaModFix amt="2000"/>
          </a:blip>
          <a:stretch>
            <a:fillRect/>
          </a:stretch>
        </p:blipFill>
        <p:spPr>
          <a:xfrm flipH="1">
            <a:off x="-2827863" y="-1117774"/>
            <a:ext cx="6899740" cy="11288107"/>
          </a:xfrm>
          <a:prstGeom prst="rect">
            <a:avLst/>
          </a:prstGeom>
        </p:spPr>
      </p:pic>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rgbClr val="230871"/>
                </a:solidFill>
              </a:defRPr>
            </a:lvl1pPr>
          </a:lstStyle>
          <a:p>
            <a:r>
              <a:rPr lang="en-US" dirty="0"/>
              <a:t>Click to edit Master title style</a:t>
            </a:r>
          </a:p>
        </p:txBody>
      </p:sp>
      <p:sp>
        <p:nvSpPr>
          <p:cNvPr id="2" name="TextBox 1">
            <a:extLst>
              <a:ext uri="{FF2B5EF4-FFF2-40B4-BE49-F238E27FC236}">
                <a16:creationId xmlns:a16="http://schemas.microsoft.com/office/drawing/2014/main" id="{A898428C-390E-EAE5-FD35-58F0B87B5240}"/>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25590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866AE3-C1B7-78B1-585F-EBA9C63BD895}"/>
              </a:ext>
            </a:extLst>
          </p:cNvPr>
          <p:cNvPicPr>
            <a:picLocks noChangeAspect="1"/>
          </p:cNvPicPr>
          <p:nvPr userDrawn="1"/>
        </p:nvPicPr>
        <p:blipFill>
          <a:blip r:embed="rId2">
            <a:alphaModFix amt="5000"/>
          </a:blip>
          <a:stretch>
            <a:fillRect/>
          </a:stretch>
        </p:blipFill>
        <p:spPr>
          <a:xfrm>
            <a:off x="-232409" y="5060202"/>
            <a:ext cx="2029740" cy="2030269"/>
          </a:xfrm>
          <a:prstGeom prst="rect">
            <a:avLst/>
          </a:prstGeom>
        </p:spPr>
      </p:pic>
      <p:sp>
        <p:nvSpPr>
          <p:cNvPr id="2" name="TextBox 1">
            <a:extLst>
              <a:ext uri="{FF2B5EF4-FFF2-40B4-BE49-F238E27FC236}">
                <a16:creationId xmlns:a16="http://schemas.microsoft.com/office/drawing/2014/main" id="{8AE39605-168E-0E45-2E4B-4DDB5D8568E8}"/>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91203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3C135-793A-24D5-E837-A5ED37F25367}"/>
              </a:ext>
            </a:extLst>
          </p:cNvPr>
          <p:cNvPicPr>
            <a:picLocks noChangeAspect="1"/>
          </p:cNvPicPr>
          <p:nvPr userDrawn="1"/>
        </p:nvPicPr>
        <p:blipFill>
          <a:blip r:embed="rId2">
            <a:alphaModFix amt="5000"/>
          </a:blip>
          <a:stretch>
            <a:fillRect/>
          </a:stretch>
        </p:blipFill>
        <p:spPr>
          <a:xfrm>
            <a:off x="10391495" y="5060202"/>
            <a:ext cx="2029740" cy="2030269"/>
          </a:xfrm>
          <a:prstGeom prst="rect">
            <a:avLst/>
          </a:prstGeom>
        </p:spPr>
      </p:pic>
      <p:sp>
        <p:nvSpPr>
          <p:cNvPr id="3" name="TextBox 2">
            <a:extLst>
              <a:ext uri="{FF2B5EF4-FFF2-40B4-BE49-F238E27FC236}">
                <a16:creationId xmlns:a16="http://schemas.microsoft.com/office/drawing/2014/main" id="{B68A73D1-7C5A-7805-4BA0-0C2E7B6EAF0F}"/>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45660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63B3C3-AE28-D67B-BC2F-84D37C290BF3}"/>
              </a:ext>
            </a:extLst>
          </p:cNvPr>
          <p:cNvSpPr txBox="1"/>
          <p:nvPr userDrawn="1"/>
        </p:nvSpPr>
        <p:spPr>
          <a:xfrm>
            <a:off x="10028221" y="6471403"/>
            <a:ext cx="1492370" cy="215444"/>
          </a:xfrm>
          <a:prstGeom prst="rect">
            <a:avLst/>
          </a:prstGeom>
          <a:noFill/>
        </p:spPr>
        <p:txBody>
          <a:bodyPr wrap="square">
            <a:spAutoFit/>
          </a:bodyPr>
          <a:lstStyle/>
          <a:p>
            <a:pPr algn="l"/>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1257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D04DA7-A68D-5717-4E19-56D044D44AEB}"/>
              </a:ext>
            </a:extLst>
          </p:cNvPr>
          <p:cNvSpPr txBox="1"/>
          <p:nvPr userDrawn="1"/>
        </p:nvSpPr>
        <p:spPr>
          <a:xfrm>
            <a:off x="455573" y="6472949"/>
            <a:ext cx="7253675" cy="215444"/>
          </a:xfrm>
          <a:prstGeom prst="rect">
            <a:avLst/>
          </a:prstGeom>
          <a:noFill/>
        </p:spPr>
        <p:txBody>
          <a:bodyPr wrap="square">
            <a:spAutoFit/>
          </a:bodyPr>
          <a:lstStyle/>
          <a:p>
            <a:pPr algn="l"/>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788742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414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7" y="914401"/>
            <a:ext cx="5951659" cy="1287065"/>
          </a:xfrm>
        </p:spPr>
        <p:txBody>
          <a:bodyPr anchor="ctr">
            <a:noAutofit/>
          </a:bodyPr>
          <a:lstStyle>
            <a:lvl1pPr algn="l">
              <a:defRPr sz="4399">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6F14ACDC-7895-4648-CEBC-59255A815C15}"/>
              </a:ext>
            </a:extLst>
          </p:cNvPr>
          <p:cNvPicPr>
            <a:picLocks noChangeAspect="1"/>
          </p:cNvPicPr>
          <p:nvPr userDrawn="1"/>
        </p:nvPicPr>
        <p:blipFill>
          <a:blip r:embed="rId2"/>
          <a:stretch>
            <a:fillRect/>
          </a:stretch>
        </p:blipFill>
        <p:spPr>
          <a:xfrm>
            <a:off x="712084" y="5451246"/>
            <a:ext cx="2326887" cy="492354"/>
          </a:xfrm>
          <a:prstGeom prst="rect">
            <a:avLst/>
          </a:prstGeom>
        </p:spPr>
      </p:pic>
      <p:sp>
        <p:nvSpPr>
          <p:cNvPr id="6" name="Content Placeholder 2">
            <a:extLst>
              <a:ext uri="{FF2B5EF4-FFF2-40B4-BE49-F238E27FC236}">
                <a16:creationId xmlns:a16="http://schemas.microsoft.com/office/drawing/2014/main" id="{07D06534-9986-EE49-17F1-9264C3F18DB9}"/>
              </a:ext>
            </a:extLst>
          </p:cNvPr>
          <p:cNvSpPr>
            <a:spLocks noGrp="1"/>
          </p:cNvSpPr>
          <p:nvPr>
            <p:ph idx="1"/>
          </p:nvPr>
        </p:nvSpPr>
        <p:spPr>
          <a:xfrm>
            <a:off x="622007" y="2586576"/>
            <a:ext cx="5951659" cy="1943157"/>
          </a:xfrm>
        </p:spPr>
        <p:txBody>
          <a:bodyPr/>
          <a:lstStyle>
            <a:lvl1pPr>
              <a:defRPr sz="1999">
                <a:solidFill>
                  <a:srgbClr val="FFD030"/>
                </a:solidFill>
              </a:defRPr>
            </a:lvl1pPr>
            <a:lvl2pPr marL="457063" indent="0">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rgbClr val="23087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rgbClr val="23087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pic>
        <p:nvPicPr>
          <p:cNvPr id="2" name="Picture 1" descr="A white arrow pointing right&#10;&#10;Description automatically generated">
            <a:extLst>
              <a:ext uri="{FF2B5EF4-FFF2-40B4-BE49-F238E27FC236}">
                <a16:creationId xmlns:a16="http://schemas.microsoft.com/office/drawing/2014/main" id="{D3AFBD42-A832-8B7A-BA25-6981F521FAC2}"/>
              </a:ext>
            </a:extLst>
          </p:cNvPr>
          <p:cNvPicPr>
            <a:picLocks noChangeAspect="1"/>
          </p:cNvPicPr>
          <p:nvPr userDrawn="1"/>
        </p:nvPicPr>
        <p:blipFill>
          <a:blip r:embed="rId3">
            <a:alphaModFix amt="5000"/>
          </a:blip>
          <a:stretch>
            <a:fillRect/>
          </a:stretch>
        </p:blipFill>
        <p:spPr>
          <a:xfrm flipH="1">
            <a:off x="7600628" y="-973796"/>
            <a:ext cx="6899740" cy="11000152"/>
          </a:xfrm>
          <a:prstGeom prst="rect">
            <a:avLst/>
          </a:prstGeom>
        </p:spPr>
      </p:pic>
      <p:pic>
        <p:nvPicPr>
          <p:cNvPr id="13" name="Picture 12" descr="A purple arrow with black background&#10;&#10;Description automatically generated">
            <a:extLst>
              <a:ext uri="{FF2B5EF4-FFF2-40B4-BE49-F238E27FC236}">
                <a16:creationId xmlns:a16="http://schemas.microsoft.com/office/drawing/2014/main" id="{231C903A-6DE1-ABB8-1B49-5D8C64ACC512}"/>
              </a:ext>
            </a:extLst>
          </p:cNvPr>
          <p:cNvPicPr>
            <a:picLocks noChangeAspect="1"/>
          </p:cNvPicPr>
          <p:nvPr userDrawn="1"/>
        </p:nvPicPr>
        <p:blipFill>
          <a:blip r:embed="rId4">
            <a:alphaModFix amt="60000"/>
          </a:blip>
          <a:stretch>
            <a:fillRect/>
          </a:stretch>
        </p:blipFill>
        <p:spPr>
          <a:xfrm>
            <a:off x="8629840" y="4594257"/>
            <a:ext cx="1692724" cy="2698684"/>
          </a:xfrm>
          <a:prstGeom prst="rect">
            <a:avLst/>
          </a:prstGeom>
        </p:spPr>
      </p:pic>
      <p:pic>
        <p:nvPicPr>
          <p:cNvPr id="14" name="Picture 13" descr="A purple arrow with black background&#10;&#10;Description automatically generated">
            <a:extLst>
              <a:ext uri="{FF2B5EF4-FFF2-40B4-BE49-F238E27FC236}">
                <a16:creationId xmlns:a16="http://schemas.microsoft.com/office/drawing/2014/main" id="{906502A4-F8E2-4C72-BBD3-27B713FF20F4}"/>
              </a:ext>
            </a:extLst>
          </p:cNvPr>
          <p:cNvPicPr>
            <a:picLocks noChangeAspect="1"/>
          </p:cNvPicPr>
          <p:nvPr userDrawn="1"/>
        </p:nvPicPr>
        <p:blipFill>
          <a:blip r:embed="rId4">
            <a:alphaModFix amt="40000"/>
          </a:blip>
          <a:stretch>
            <a:fillRect/>
          </a:stretch>
        </p:blipFill>
        <p:spPr>
          <a:xfrm>
            <a:off x="9786773" y="-728373"/>
            <a:ext cx="1979020" cy="3155122"/>
          </a:xfrm>
          <a:prstGeom prst="rect">
            <a:avLst/>
          </a:prstGeom>
        </p:spPr>
      </p:pic>
      <p:sp>
        <p:nvSpPr>
          <p:cNvPr id="16" name="TextBox 15">
            <a:extLst>
              <a:ext uri="{FF2B5EF4-FFF2-40B4-BE49-F238E27FC236}">
                <a16:creationId xmlns:a16="http://schemas.microsoft.com/office/drawing/2014/main" id="{8DAC8B47-7B48-73CE-D82F-F8641BAD9A4A}"/>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23181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5461780" y="2785468"/>
            <a:ext cx="5246081" cy="1287065"/>
          </a:xfrm>
        </p:spPr>
        <p:txBody>
          <a:bodyPr anchor="ctr">
            <a:noAutofit/>
          </a:bodyPr>
          <a:lstStyle>
            <a:lvl1pPr algn="l">
              <a:defRPr sz="3599">
                <a:solidFill>
                  <a:schemeClr val="bg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8F0AE72A-3159-2192-3375-888FAC22BD56}"/>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3" name="TextBox 2">
            <a:extLst>
              <a:ext uri="{FF2B5EF4-FFF2-40B4-BE49-F238E27FC236}">
                <a16:creationId xmlns:a16="http://schemas.microsoft.com/office/drawing/2014/main" id="{ABC1FE01-A67F-8611-0DFA-9D136A4E0CCB}"/>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78372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5461780" y="2785468"/>
            <a:ext cx="5246081" cy="1287065"/>
          </a:xfrm>
        </p:spPr>
        <p:txBody>
          <a:bodyPr anchor="ctr">
            <a:noAutofit/>
          </a:bodyPr>
          <a:lstStyle>
            <a:lvl1pPr algn="l">
              <a:defRPr sz="3599">
                <a:solidFill>
                  <a:schemeClr val="bg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204E399A-DC30-9134-AD8F-7635D8EB2A5B}"/>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5" name="TextBox 4">
            <a:extLst>
              <a:ext uri="{FF2B5EF4-FFF2-40B4-BE49-F238E27FC236}">
                <a16:creationId xmlns:a16="http://schemas.microsoft.com/office/drawing/2014/main" id="{569330D6-9F7F-EC77-CC92-2BE139A392E5}"/>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3866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5437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5461780" y="2785468"/>
            <a:ext cx="5246081" cy="1287065"/>
          </a:xfrm>
        </p:spPr>
        <p:txBody>
          <a:bodyPr anchor="ctr">
            <a:noAutofit/>
          </a:bodyPr>
          <a:lstStyle>
            <a:lvl1pPr algn="l">
              <a:defRPr sz="3599">
                <a:solidFill>
                  <a:schemeClr val="bg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8F0AE72A-3159-2192-3375-888FAC22BD56}"/>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3" name="TextBox 2">
            <a:extLst>
              <a:ext uri="{FF2B5EF4-FFF2-40B4-BE49-F238E27FC236}">
                <a16:creationId xmlns:a16="http://schemas.microsoft.com/office/drawing/2014/main" id="{ABC1FE01-A67F-8611-0DFA-9D136A4E0CCB}"/>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6727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7F65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 name="Title 1">
            <a:extLst>
              <a:ext uri="{FF2B5EF4-FFF2-40B4-BE49-F238E27FC236}">
                <a16:creationId xmlns:a16="http://schemas.microsoft.com/office/drawing/2014/main" id="{4B239689-2608-0553-31D7-302BA6709964}"/>
              </a:ext>
            </a:extLst>
          </p:cNvPr>
          <p:cNvSpPr>
            <a:spLocks noGrp="1"/>
          </p:cNvSpPr>
          <p:nvPr>
            <p:ph type="ctrTitle"/>
          </p:nvPr>
        </p:nvSpPr>
        <p:spPr>
          <a:xfrm>
            <a:off x="5461780" y="2785468"/>
            <a:ext cx="5246081" cy="1287065"/>
          </a:xfrm>
        </p:spPr>
        <p:txBody>
          <a:bodyPr anchor="ctr">
            <a:noAutofit/>
          </a:bodyPr>
          <a:lstStyle>
            <a:lvl1pPr algn="l">
              <a:defRPr sz="3599">
                <a:solidFill>
                  <a:schemeClr val="bg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8323124B-1B6C-7DE1-A2DD-F9A9A802E548}"/>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3" name="TextBox 2">
            <a:extLst>
              <a:ext uri="{FF2B5EF4-FFF2-40B4-BE49-F238E27FC236}">
                <a16:creationId xmlns:a16="http://schemas.microsoft.com/office/drawing/2014/main" id="{2B83EC36-835D-D9EF-762F-F10D3329D984}"/>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68912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A996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Title 1">
            <a:extLst>
              <a:ext uri="{FF2B5EF4-FFF2-40B4-BE49-F238E27FC236}">
                <a16:creationId xmlns:a16="http://schemas.microsoft.com/office/drawing/2014/main" id="{A331EA34-F894-97B4-6F43-4975B15E0C1B}"/>
              </a:ext>
            </a:extLst>
          </p:cNvPr>
          <p:cNvSpPr>
            <a:spLocks noGrp="1"/>
          </p:cNvSpPr>
          <p:nvPr>
            <p:ph type="ctrTitle"/>
          </p:nvPr>
        </p:nvSpPr>
        <p:spPr>
          <a:xfrm>
            <a:off x="5461780" y="2785468"/>
            <a:ext cx="5246081" cy="1287065"/>
          </a:xfrm>
        </p:spPr>
        <p:txBody>
          <a:bodyPr anchor="ctr">
            <a:noAutofit/>
          </a:bodyPr>
          <a:lstStyle>
            <a:lvl1pPr algn="l">
              <a:defRPr sz="3599">
                <a:solidFill>
                  <a:srgbClr val="23087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2F50E712-4CC6-346A-0CCA-811609448E59}"/>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3" name="TextBox 2">
            <a:extLst>
              <a:ext uri="{FF2B5EF4-FFF2-40B4-BE49-F238E27FC236}">
                <a16:creationId xmlns:a16="http://schemas.microsoft.com/office/drawing/2014/main" id="{E70B42AA-2DEF-01C4-477E-6F58F91E59DB}"/>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3142802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447" y="609600"/>
            <a:ext cx="11579400" cy="975300"/>
          </a:xfrm>
          <a:prstGeom prst="rect">
            <a:avLst/>
          </a:prstGeom>
          <a:noFill/>
          <a:ln>
            <a:noFill/>
          </a:ln>
        </p:spPr>
        <p:txBody>
          <a:bodyPr spcFirstLastPara="1" wrap="square" lIns="0" tIns="0" rIns="0" bIns="0" anchor="t" anchorCtr="0">
            <a:noAutofit/>
          </a:bodyPr>
          <a:lstStyle>
            <a:lvl1pPr lvl="0">
              <a:lnSpc>
                <a:spcPct val="90000"/>
              </a:lnSpc>
              <a:spcBef>
                <a:spcPts val="0"/>
              </a:spcBef>
              <a:spcAft>
                <a:spcPts val="0"/>
              </a:spcAft>
              <a:buClr>
                <a:srgbClr val="230871"/>
              </a:buClr>
              <a:buSzPts val="3800"/>
              <a:buFont typeface="Poppins"/>
              <a:buNone/>
              <a:defRPr sz="3800" b="1">
                <a:solidFill>
                  <a:srgbClr val="230871"/>
                </a:solidFill>
                <a:latin typeface="Poppins"/>
                <a:ea typeface="Poppins"/>
                <a:cs typeface="Poppins"/>
                <a:sym typeface="Poppins"/>
              </a:defRPr>
            </a:lvl1pPr>
            <a:lvl2pPr lvl="1">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2pPr>
            <a:lvl3pPr lvl="2">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3pPr>
            <a:lvl4pPr lvl="3">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4pPr>
            <a:lvl5pPr lvl="4">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5pPr>
            <a:lvl6pPr lvl="5">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6pPr>
            <a:lvl7pPr lvl="6">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7pPr>
            <a:lvl8pPr lvl="7">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8pPr>
            <a:lvl9pPr lvl="8">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609447" y="1552867"/>
            <a:ext cx="11579400" cy="4511100"/>
          </a:xfrm>
          <a:prstGeom prst="rect">
            <a:avLst/>
          </a:prstGeom>
          <a:noFill/>
          <a:ln>
            <a:noFill/>
          </a:ln>
        </p:spPr>
        <p:txBody>
          <a:bodyPr spcFirstLastPara="1" wrap="square" lIns="0" tIns="0" rIns="0" bIns="0" anchor="t" anchorCtr="0">
            <a:noAutofit/>
          </a:bodyPr>
          <a:lstStyle>
            <a:lvl1pPr marL="457200" lvl="0" indent="-381000">
              <a:lnSpc>
                <a:spcPct val="115000"/>
              </a:lnSpc>
              <a:spcBef>
                <a:spcPts val="0"/>
              </a:spcBef>
              <a:spcAft>
                <a:spcPts val="0"/>
              </a:spcAft>
              <a:buClr>
                <a:srgbClr val="230871"/>
              </a:buClr>
              <a:buSzPts val="2400"/>
              <a:buFont typeface="Poppins"/>
              <a:buChar char="●"/>
              <a:defRPr sz="2400" b="1">
                <a:solidFill>
                  <a:srgbClr val="230871"/>
                </a:solidFill>
                <a:latin typeface="Poppins"/>
                <a:ea typeface="Poppins"/>
                <a:cs typeface="Poppins"/>
                <a:sym typeface="Poppins"/>
              </a:defRPr>
            </a:lvl1pPr>
            <a:lvl2pPr marL="914400" lvl="1"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2pPr>
            <a:lvl3pPr marL="1371600" lvl="2"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3pPr>
            <a:lvl4pPr marL="1828800" lvl="3"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4pPr>
            <a:lvl5pPr marL="2286000" lvl="4"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5pPr>
            <a:lvl6pPr marL="2743200" lvl="5"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6pPr>
            <a:lvl7pPr marL="3200400" lvl="6"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7pPr>
            <a:lvl8pPr marL="3657600" lvl="7"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8pPr>
            <a:lvl9pPr marL="4114800" lvl="8"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8" r:id="rId3"/>
    <p:sldLayoutId id="2147483669" r:id="rId4"/>
    <p:sldLayoutId id="2147483700"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ctrTitle"/>
          </p:nvPr>
        </p:nvSpPr>
        <p:spPr>
          <a:xfrm>
            <a:off x="622007" y="820071"/>
            <a:ext cx="7313125" cy="1287065"/>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dirty="0"/>
              <a:t>MASA Overview </a:t>
            </a:r>
            <a:br>
              <a:rPr lang="en" sz="4800" dirty="0"/>
            </a:br>
            <a:r>
              <a:rPr lang="en" sz="4800" dirty="0"/>
              <a:t>and Product List</a:t>
            </a:r>
            <a:endParaRPr sz="4800" dirty="0"/>
          </a:p>
        </p:txBody>
      </p:sp>
      <p:sp>
        <p:nvSpPr>
          <p:cNvPr id="2" name="TextBox 1">
            <a:extLst>
              <a:ext uri="{FF2B5EF4-FFF2-40B4-BE49-F238E27FC236}">
                <a16:creationId xmlns:a16="http://schemas.microsoft.com/office/drawing/2014/main" id="{55819E1E-B7BF-29BE-1B29-693EB5417184}"/>
              </a:ext>
            </a:extLst>
          </p:cNvPr>
          <p:cNvSpPr txBox="1"/>
          <p:nvPr/>
        </p:nvSpPr>
        <p:spPr>
          <a:xfrm>
            <a:off x="622007" y="2107136"/>
            <a:ext cx="2042547" cy="307777"/>
          </a:xfrm>
          <a:prstGeom prst="rect">
            <a:avLst/>
          </a:prstGeom>
          <a:noFill/>
        </p:spPr>
        <p:txBody>
          <a:bodyPr wrap="none" rtlCol="0">
            <a:spAutoFit/>
          </a:bodyPr>
          <a:lstStyle/>
          <a:p>
            <a:r>
              <a:rPr lang="en-US" b="1" dirty="0">
                <a:solidFill>
                  <a:schemeClr val="accent1"/>
                </a:solidFill>
                <a:latin typeface="Poppins" panose="00000500000000000000" pitchFamily="2" charset="0"/>
                <a:cs typeface="Poppins" panose="00000500000000000000" pitchFamily="2" charset="0"/>
              </a:rPr>
              <a:t>Effective 04/01/2025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772A4D50-29D9-BD13-E337-A3BEF9E662D6}"/>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8AC292C9-D454-8ABD-CC09-4B50590AE1DD}"/>
              </a:ext>
            </a:extLst>
          </p:cNvPr>
          <p:cNvSpPr txBox="1"/>
          <p:nvPr/>
        </p:nvSpPr>
        <p:spPr>
          <a:xfrm>
            <a:off x="495812" y="465253"/>
            <a:ext cx="10515600" cy="431872"/>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a:t>
            </a:r>
            <a:endParaRPr lang="en-US" sz="1800" b="1" dirty="0">
              <a:solidFill>
                <a:srgbClr val="230871"/>
              </a:solidFill>
              <a:latin typeface="Poppins"/>
              <a:ea typeface="Poppins"/>
              <a:cs typeface="Poppins"/>
              <a:sym typeface="Poppins"/>
            </a:endParaRPr>
          </a:p>
        </p:txBody>
      </p:sp>
      <p:sp>
        <p:nvSpPr>
          <p:cNvPr id="2" name="Google Shape;162;p24">
            <a:extLst>
              <a:ext uri="{FF2B5EF4-FFF2-40B4-BE49-F238E27FC236}">
                <a16:creationId xmlns:a16="http://schemas.microsoft.com/office/drawing/2014/main" id="{2DAF795C-685C-A38A-FCEA-7E4912B2C81E}"/>
              </a:ext>
            </a:extLst>
          </p:cNvPr>
          <p:cNvSpPr txBox="1"/>
          <p:nvPr/>
        </p:nvSpPr>
        <p:spPr>
          <a:xfrm>
            <a:off x="10090252" y="2377162"/>
            <a:ext cx="1842319" cy="344695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 </a:t>
            </a:r>
            <a:br>
              <a:rPr lang="en-US" sz="700" b="0" i="0" dirty="0">
                <a:solidFill>
                  <a:srgbClr val="222222"/>
                </a:solidFill>
                <a:latin typeface="Open Sans"/>
                <a:ea typeface="Open Sans"/>
                <a:cs typeface="Open Sans"/>
                <a:sym typeface="Open Sans"/>
                <a:hlinkClick r:id="rId3"/>
              </a:rPr>
            </a:b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C305F0BB-AD98-7193-A4F2-E3E61B24DF71}"/>
              </a:ext>
            </a:extLst>
          </p:cNvPr>
          <p:cNvGraphicFramePr>
            <a:graphicFrameLocks/>
          </p:cNvGraphicFramePr>
          <p:nvPr>
            <p:extLst>
              <p:ext uri="{D42A27DB-BD31-4B8C-83A1-F6EECF244321}">
                <p14:modId xmlns:p14="http://schemas.microsoft.com/office/powerpoint/2010/main" val="1779530530"/>
              </p:ext>
            </p:extLst>
          </p:nvPr>
        </p:nvGraphicFramePr>
        <p:xfrm>
          <a:off x="495811" y="1004817"/>
          <a:ext cx="9468466" cy="5606929"/>
        </p:xfrm>
        <a:graphic>
          <a:graphicData uri="http://schemas.openxmlformats.org/drawingml/2006/table">
            <a:tbl>
              <a:tblPr bandRow="1">
                <a:tableStyleId>{8EC20E35-A176-4012-BC5E-935CFFF8708E}</a:tableStyleId>
              </a:tblPr>
              <a:tblGrid>
                <a:gridCol w="2623907">
                  <a:extLst>
                    <a:ext uri="{9D8B030D-6E8A-4147-A177-3AD203B41FA5}">
                      <a16:colId xmlns:a16="http://schemas.microsoft.com/office/drawing/2014/main" val="20000"/>
                    </a:ext>
                  </a:extLst>
                </a:gridCol>
                <a:gridCol w="820271">
                  <a:extLst>
                    <a:ext uri="{9D8B030D-6E8A-4147-A177-3AD203B41FA5}">
                      <a16:colId xmlns:a16="http://schemas.microsoft.com/office/drawing/2014/main" val="2432659902"/>
                    </a:ext>
                  </a:extLst>
                </a:gridCol>
                <a:gridCol w="820271">
                  <a:extLst>
                    <a:ext uri="{9D8B030D-6E8A-4147-A177-3AD203B41FA5}">
                      <a16:colId xmlns:a16="http://schemas.microsoft.com/office/drawing/2014/main" val="20001"/>
                    </a:ext>
                  </a:extLst>
                </a:gridCol>
                <a:gridCol w="820271">
                  <a:extLst>
                    <a:ext uri="{9D8B030D-6E8A-4147-A177-3AD203B41FA5}">
                      <a16:colId xmlns:a16="http://schemas.microsoft.com/office/drawing/2014/main" val="20002"/>
                    </a:ext>
                  </a:extLst>
                </a:gridCol>
                <a:gridCol w="820271">
                  <a:extLst>
                    <a:ext uri="{9D8B030D-6E8A-4147-A177-3AD203B41FA5}">
                      <a16:colId xmlns:a16="http://schemas.microsoft.com/office/drawing/2014/main" val="20003"/>
                    </a:ext>
                  </a:extLst>
                </a:gridCol>
                <a:gridCol w="820271">
                  <a:extLst>
                    <a:ext uri="{9D8B030D-6E8A-4147-A177-3AD203B41FA5}">
                      <a16:colId xmlns:a16="http://schemas.microsoft.com/office/drawing/2014/main" val="2812233868"/>
                    </a:ext>
                  </a:extLst>
                </a:gridCol>
                <a:gridCol w="820271">
                  <a:extLst>
                    <a:ext uri="{9D8B030D-6E8A-4147-A177-3AD203B41FA5}">
                      <a16:colId xmlns:a16="http://schemas.microsoft.com/office/drawing/2014/main" val="3969036407"/>
                    </a:ext>
                  </a:extLst>
                </a:gridCol>
                <a:gridCol w="820271">
                  <a:extLst>
                    <a:ext uri="{9D8B030D-6E8A-4147-A177-3AD203B41FA5}">
                      <a16:colId xmlns:a16="http://schemas.microsoft.com/office/drawing/2014/main" val="1275627302"/>
                    </a:ext>
                  </a:extLst>
                </a:gridCol>
                <a:gridCol w="1102662">
                  <a:extLst>
                    <a:ext uri="{9D8B030D-6E8A-4147-A177-3AD203B41FA5}">
                      <a16:colId xmlns:a16="http://schemas.microsoft.com/office/drawing/2014/main" val="1477960700"/>
                    </a:ext>
                  </a:extLst>
                </a:gridCol>
              </a:tblGrid>
              <a:tr h="339521">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Platinum</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Plus</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4865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865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$10k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2135">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865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348653">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8653">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&amp; max 2 pp per year</a:t>
                      </a:r>
                      <a:r>
                        <a:rPr lang="en-US" sz="800" b="0" u="none" strike="noStrike" cap="none" baseline="30000" dirty="0">
                          <a:solidFill>
                            <a:srgbClr val="343433"/>
                          </a:solidFill>
                          <a:latin typeface="Open Sans"/>
                          <a:ea typeface="Open Sans"/>
                          <a:cs typeface="Open Sans"/>
                          <a:sym typeface="Open Sans"/>
                        </a:rPr>
                        <a:t>4</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Emergency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Recipient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14207679"/>
                  </a:ext>
                </a:extLst>
              </a:tr>
            </a:tbl>
          </a:graphicData>
        </a:graphic>
      </p:graphicFrame>
      <p:sp>
        <p:nvSpPr>
          <p:cNvPr id="5" name="Google Shape;165;p24">
            <a:extLst>
              <a:ext uri="{FF2B5EF4-FFF2-40B4-BE49-F238E27FC236}">
                <a16:creationId xmlns:a16="http://schemas.microsoft.com/office/drawing/2014/main" id="{B42C9519-54F8-5777-2BD1-9B80B512601B}"/>
              </a:ext>
            </a:extLst>
          </p:cNvPr>
          <p:cNvSpPr txBox="1"/>
          <p:nvPr/>
        </p:nvSpPr>
        <p:spPr>
          <a:xfrm>
            <a:off x="10090252" y="996135"/>
            <a:ext cx="1716541" cy="65019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300" b="1" dirty="0">
                <a:solidFill>
                  <a:srgbClr val="230871"/>
                </a:solidFill>
                <a:latin typeface="Poppins"/>
                <a:ea typeface="Poppins"/>
                <a:cs typeface="Poppins"/>
                <a:sym typeface="Poppins"/>
              </a:rPr>
              <a:t>For companies with situs in the following states:</a:t>
            </a:r>
            <a:endParaRPr sz="1300" dirty="0">
              <a:solidFill>
                <a:srgbClr val="230871"/>
              </a:solidFill>
            </a:endParaRPr>
          </a:p>
        </p:txBody>
      </p:sp>
      <p:sp>
        <p:nvSpPr>
          <p:cNvPr id="6" name="Google Shape;166;p24">
            <a:extLst>
              <a:ext uri="{FF2B5EF4-FFF2-40B4-BE49-F238E27FC236}">
                <a16:creationId xmlns:a16="http://schemas.microsoft.com/office/drawing/2014/main" id="{AA4DFE39-6CA5-11FC-02F9-48637AAC72E1}"/>
              </a:ext>
            </a:extLst>
          </p:cNvPr>
          <p:cNvSpPr txBox="1"/>
          <p:nvPr/>
        </p:nvSpPr>
        <p:spPr>
          <a:xfrm>
            <a:off x="10096856" y="1684083"/>
            <a:ext cx="600641" cy="429320"/>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None/>
            </a:pPr>
            <a:r>
              <a:rPr lang="en-US" sz="800" dirty="0">
                <a:solidFill>
                  <a:srgbClr val="262626"/>
                </a:solidFill>
                <a:latin typeface="Open Sans"/>
                <a:ea typeface="Open Sans"/>
                <a:cs typeface="Open Sans"/>
                <a:sym typeface="Open Sans"/>
              </a:rPr>
              <a:t>Iowa</a:t>
            </a:r>
          </a:p>
          <a:p>
            <a:pPr marL="0" marR="0" lvl="0" indent="0" algn="l" rtl="0">
              <a:lnSpc>
                <a:spcPct val="114000"/>
              </a:lnSpc>
              <a:spcBef>
                <a:spcPts val="0"/>
              </a:spcBef>
              <a:spcAft>
                <a:spcPts val="0"/>
              </a:spcAft>
              <a:buNone/>
            </a:pPr>
            <a:r>
              <a:rPr lang="en-US" sz="800" dirty="0">
                <a:solidFill>
                  <a:srgbClr val="262626"/>
                </a:solidFill>
                <a:latin typeface="Open Sans"/>
                <a:ea typeface="Open Sans"/>
                <a:cs typeface="Open Sans"/>
                <a:sym typeface="Open Sans"/>
              </a:rPr>
              <a:t>Maryland</a:t>
            </a:r>
            <a:br>
              <a:rPr lang="en-US" sz="800" dirty="0">
                <a:solidFill>
                  <a:srgbClr val="262626"/>
                </a:solidFill>
                <a:latin typeface="Open Sans"/>
                <a:ea typeface="Open Sans"/>
                <a:cs typeface="Open Sans"/>
                <a:sym typeface="Open Sans"/>
              </a:rPr>
            </a:br>
            <a:r>
              <a:rPr lang="en-US" sz="800" dirty="0">
                <a:solidFill>
                  <a:srgbClr val="262626"/>
                </a:solidFill>
                <a:latin typeface="Open Sans"/>
                <a:ea typeface="Open Sans"/>
                <a:cs typeface="Open Sans"/>
                <a:sym typeface="Open Sans"/>
              </a:rPr>
              <a:t>Montana</a:t>
            </a:r>
          </a:p>
        </p:txBody>
      </p:sp>
      <p:sp>
        <p:nvSpPr>
          <p:cNvPr id="8" name="TextBox 7">
            <a:extLst>
              <a:ext uri="{FF2B5EF4-FFF2-40B4-BE49-F238E27FC236}">
                <a16:creationId xmlns:a16="http://schemas.microsoft.com/office/drawing/2014/main" id="{7B4858E2-0BFB-7B5A-4043-4AC4C0769468}"/>
              </a:ext>
            </a:extLst>
          </p:cNvPr>
          <p:cNvSpPr txBox="1"/>
          <p:nvPr/>
        </p:nvSpPr>
        <p:spPr>
          <a:xfrm>
            <a:off x="10774406" y="1646334"/>
            <a:ext cx="1032387" cy="504818"/>
          </a:xfrm>
          <a:prstGeom prst="rect">
            <a:avLst/>
          </a:prstGeom>
          <a:noFill/>
        </p:spPr>
        <p:txBody>
          <a:bodyPr wrap="square">
            <a:spAutoFit/>
          </a:bodyPr>
          <a:lstStyle/>
          <a:p>
            <a:pPr marL="0" marR="0" lvl="0" indent="0" algn="l" rtl="0">
              <a:lnSpc>
                <a:spcPct val="114000"/>
              </a:lnSpc>
              <a:spcBef>
                <a:spcPts val="0"/>
              </a:spcBef>
              <a:spcAft>
                <a:spcPts val="0"/>
              </a:spcAft>
              <a:buNone/>
            </a:pPr>
            <a:r>
              <a:rPr lang="en-US" sz="800" dirty="0">
                <a:solidFill>
                  <a:srgbClr val="262626"/>
                </a:solidFill>
                <a:latin typeface="Open Sans"/>
                <a:ea typeface="Open Sans"/>
                <a:cs typeface="Open Sans"/>
                <a:sym typeface="Open Sans"/>
              </a:rPr>
              <a:t>Rhode Island</a:t>
            </a:r>
          </a:p>
          <a:p>
            <a:pPr marL="0" marR="0" lvl="0" indent="0" algn="l" rtl="0">
              <a:lnSpc>
                <a:spcPct val="114000"/>
              </a:lnSpc>
              <a:spcBef>
                <a:spcPts val="0"/>
              </a:spcBef>
              <a:spcAft>
                <a:spcPts val="0"/>
              </a:spcAft>
              <a:buNone/>
            </a:pPr>
            <a:r>
              <a:rPr lang="en-US" sz="800" dirty="0">
                <a:solidFill>
                  <a:srgbClr val="262626"/>
                </a:solidFill>
                <a:latin typeface="Open Sans"/>
                <a:ea typeface="Open Sans"/>
                <a:cs typeface="Open Sans"/>
                <a:sym typeface="Open Sans"/>
              </a:rPr>
              <a:t>South Carolina</a:t>
            </a:r>
            <a:br>
              <a:rPr lang="en-US" sz="800" dirty="0">
                <a:solidFill>
                  <a:srgbClr val="262626"/>
                </a:solidFill>
                <a:latin typeface="Open Sans"/>
                <a:ea typeface="Open Sans"/>
                <a:cs typeface="Open Sans"/>
                <a:sym typeface="Open Sans"/>
              </a:rPr>
            </a:br>
            <a:r>
              <a:rPr lang="en-US" sz="800" dirty="0">
                <a:solidFill>
                  <a:srgbClr val="262626"/>
                </a:solidFill>
                <a:latin typeface="Open Sans"/>
                <a:ea typeface="Open Sans"/>
                <a:cs typeface="Open Sans"/>
                <a:sym typeface="Open Sans"/>
              </a:rPr>
              <a:t>West Virginia</a:t>
            </a:r>
            <a:endParaRPr lang="en-US" sz="800" dirty="0">
              <a:latin typeface="Open Sans"/>
              <a:ea typeface="Open Sans"/>
              <a:cs typeface="Open Sans"/>
              <a:sym typeface="Open Sans"/>
            </a:endParaRPr>
          </a:p>
        </p:txBody>
      </p:sp>
    </p:spTree>
    <p:extLst>
      <p:ext uri="{BB962C8B-B14F-4D97-AF65-F5344CB8AC3E}">
        <p14:creationId xmlns:p14="http://schemas.microsoft.com/office/powerpoint/2010/main" val="3159892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2467D5EC-7625-97EE-C128-0B2FEEF53D96}"/>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E5130E1D-B5F0-E750-BA5A-458F68F61E1A}"/>
              </a:ext>
            </a:extLst>
          </p:cNvPr>
          <p:cNvSpPr txBox="1"/>
          <p:nvPr/>
        </p:nvSpPr>
        <p:spPr>
          <a:xfrm>
            <a:off x="495812"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Kentucky</a:t>
            </a:r>
          </a:p>
        </p:txBody>
      </p:sp>
      <p:sp>
        <p:nvSpPr>
          <p:cNvPr id="2" name="Google Shape;162;p24">
            <a:extLst>
              <a:ext uri="{FF2B5EF4-FFF2-40B4-BE49-F238E27FC236}">
                <a16:creationId xmlns:a16="http://schemas.microsoft.com/office/drawing/2014/main" id="{1FAD0A58-DB3B-2FD1-3CD7-DA3D2B0AE76A}"/>
              </a:ext>
            </a:extLst>
          </p:cNvPr>
          <p:cNvSpPr txBox="1"/>
          <p:nvPr/>
        </p:nvSpPr>
        <p:spPr>
          <a:xfrm>
            <a:off x="10090252" y="1004817"/>
            <a:ext cx="1842319" cy="344831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73939629-4EFA-082E-B11E-80AA73188C84}"/>
              </a:ext>
            </a:extLst>
          </p:cNvPr>
          <p:cNvGraphicFramePr>
            <a:graphicFrameLocks/>
          </p:cNvGraphicFramePr>
          <p:nvPr>
            <p:extLst>
              <p:ext uri="{D42A27DB-BD31-4B8C-83A1-F6EECF244321}">
                <p14:modId xmlns:p14="http://schemas.microsoft.com/office/powerpoint/2010/main" val="660640087"/>
              </p:ext>
            </p:extLst>
          </p:nvPr>
        </p:nvGraphicFramePr>
        <p:xfrm>
          <a:off x="495811" y="1004816"/>
          <a:ext cx="9468466" cy="5604593"/>
        </p:xfrm>
        <a:graphic>
          <a:graphicData uri="http://schemas.openxmlformats.org/drawingml/2006/table">
            <a:tbl>
              <a:tblPr bandRow="1">
                <a:tableStyleId>{8EC20E35-A176-4012-BC5E-935CFFF8708E}</a:tableStyleId>
              </a:tblPr>
              <a:tblGrid>
                <a:gridCol w="2623907">
                  <a:extLst>
                    <a:ext uri="{9D8B030D-6E8A-4147-A177-3AD203B41FA5}">
                      <a16:colId xmlns:a16="http://schemas.microsoft.com/office/drawing/2014/main" val="20000"/>
                    </a:ext>
                  </a:extLst>
                </a:gridCol>
                <a:gridCol w="820271">
                  <a:extLst>
                    <a:ext uri="{9D8B030D-6E8A-4147-A177-3AD203B41FA5}">
                      <a16:colId xmlns:a16="http://schemas.microsoft.com/office/drawing/2014/main" val="2432659902"/>
                    </a:ext>
                  </a:extLst>
                </a:gridCol>
                <a:gridCol w="820271">
                  <a:extLst>
                    <a:ext uri="{9D8B030D-6E8A-4147-A177-3AD203B41FA5}">
                      <a16:colId xmlns:a16="http://schemas.microsoft.com/office/drawing/2014/main" val="20001"/>
                    </a:ext>
                  </a:extLst>
                </a:gridCol>
                <a:gridCol w="820271">
                  <a:extLst>
                    <a:ext uri="{9D8B030D-6E8A-4147-A177-3AD203B41FA5}">
                      <a16:colId xmlns:a16="http://schemas.microsoft.com/office/drawing/2014/main" val="20002"/>
                    </a:ext>
                  </a:extLst>
                </a:gridCol>
                <a:gridCol w="820271">
                  <a:extLst>
                    <a:ext uri="{9D8B030D-6E8A-4147-A177-3AD203B41FA5}">
                      <a16:colId xmlns:a16="http://schemas.microsoft.com/office/drawing/2014/main" val="20003"/>
                    </a:ext>
                  </a:extLst>
                </a:gridCol>
                <a:gridCol w="820271">
                  <a:extLst>
                    <a:ext uri="{9D8B030D-6E8A-4147-A177-3AD203B41FA5}">
                      <a16:colId xmlns:a16="http://schemas.microsoft.com/office/drawing/2014/main" val="2812233868"/>
                    </a:ext>
                  </a:extLst>
                </a:gridCol>
                <a:gridCol w="820271">
                  <a:extLst>
                    <a:ext uri="{9D8B030D-6E8A-4147-A177-3AD203B41FA5}">
                      <a16:colId xmlns:a16="http://schemas.microsoft.com/office/drawing/2014/main" val="3969036407"/>
                    </a:ext>
                  </a:extLst>
                </a:gridCol>
                <a:gridCol w="820271">
                  <a:extLst>
                    <a:ext uri="{9D8B030D-6E8A-4147-A177-3AD203B41FA5}">
                      <a16:colId xmlns:a16="http://schemas.microsoft.com/office/drawing/2014/main" val="1275627302"/>
                    </a:ext>
                  </a:extLst>
                </a:gridCol>
                <a:gridCol w="1102662">
                  <a:extLst>
                    <a:ext uri="{9D8B030D-6E8A-4147-A177-3AD203B41FA5}">
                      <a16:colId xmlns:a16="http://schemas.microsoft.com/office/drawing/2014/main" val="1477960700"/>
                    </a:ext>
                  </a:extLst>
                </a:gridCol>
              </a:tblGrid>
              <a:tr h="345061">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Platinum</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Plus</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4813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813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r>
                        <a:rPr lang="en-US" sz="800" b="0" u="none" strike="noStrike" cap="none" baseline="0" dirty="0">
                          <a:solidFill>
                            <a:srgbClr val="343433"/>
                          </a:solidFill>
                          <a:latin typeface="Open Sans"/>
                          <a:ea typeface="Open Sans"/>
                          <a:cs typeface="Open Sans"/>
                          <a:sym typeface="Open Sans"/>
                        </a:rPr>
                        <a:t>*</a:t>
                      </a:r>
                      <a:endParaRPr lang="en-US" sz="8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$10k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804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813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348133">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8133">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&amp; max 2 pp per year</a:t>
                      </a:r>
                      <a:r>
                        <a:rPr lang="en-US" sz="800" b="0" u="none" strike="noStrike" cap="none" baseline="30000" dirty="0">
                          <a:solidFill>
                            <a:srgbClr val="343433"/>
                          </a:solidFill>
                          <a:latin typeface="Open Sans"/>
                          <a:ea typeface="Open Sans"/>
                          <a:cs typeface="Open Sans"/>
                          <a:sym typeface="Open Sans"/>
                        </a:rPr>
                        <a:t>4</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Emergency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Recipient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14207679"/>
                  </a:ext>
                </a:extLst>
              </a:tr>
            </a:tbl>
          </a:graphicData>
        </a:graphic>
      </p:graphicFrame>
      <p:sp>
        <p:nvSpPr>
          <p:cNvPr id="4" name="Google Shape;166;p24">
            <a:extLst>
              <a:ext uri="{FF2B5EF4-FFF2-40B4-BE49-F238E27FC236}">
                <a16:creationId xmlns:a16="http://schemas.microsoft.com/office/drawing/2014/main" id="{07BBDCE4-83FD-0830-7376-6E416DD213F6}"/>
              </a:ext>
            </a:extLst>
          </p:cNvPr>
          <p:cNvSpPr txBox="1"/>
          <p:nvPr/>
        </p:nvSpPr>
        <p:spPr>
          <a:xfrm>
            <a:off x="10090252" y="4666501"/>
            <a:ext cx="1894371" cy="199035"/>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None/>
            </a:pPr>
            <a:r>
              <a:rPr lang="en-US" sz="800" dirty="0">
                <a:solidFill>
                  <a:srgbClr val="262626"/>
                </a:solidFill>
                <a:latin typeface="Open Sans"/>
                <a:ea typeface="Open Sans"/>
                <a:cs typeface="Open Sans"/>
                <a:sym typeface="Open Sans"/>
              </a:rPr>
              <a:t>*Limit of 2 claims per year</a:t>
            </a:r>
            <a:endParaRPr sz="800" dirty="0">
              <a:latin typeface="Open Sans"/>
              <a:ea typeface="Open Sans"/>
              <a:cs typeface="Open Sans"/>
              <a:sym typeface="Open Sans"/>
            </a:endParaRPr>
          </a:p>
        </p:txBody>
      </p:sp>
    </p:spTree>
    <p:extLst>
      <p:ext uri="{BB962C8B-B14F-4D97-AF65-F5344CB8AC3E}">
        <p14:creationId xmlns:p14="http://schemas.microsoft.com/office/powerpoint/2010/main" val="35560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47520FE7-CE61-19C7-495A-F221CEEF408A}"/>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A90880F3-3F82-2A98-E49D-10DF5F537722}"/>
              </a:ext>
            </a:extLst>
          </p:cNvPr>
          <p:cNvSpPr txBox="1"/>
          <p:nvPr/>
        </p:nvSpPr>
        <p:spPr>
          <a:xfrm>
            <a:off x="495812"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Massachusetts</a:t>
            </a:r>
          </a:p>
        </p:txBody>
      </p:sp>
      <p:sp>
        <p:nvSpPr>
          <p:cNvPr id="2" name="Google Shape;162;p24">
            <a:extLst>
              <a:ext uri="{FF2B5EF4-FFF2-40B4-BE49-F238E27FC236}">
                <a16:creationId xmlns:a16="http://schemas.microsoft.com/office/drawing/2014/main" id="{20D0F725-918F-A0DB-2956-F53FC0397F7F}"/>
              </a:ext>
            </a:extLst>
          </p:cNvPr>
          <p:cNvSpPr txBox="1"/>
          <p:nvPr/>
        </p:nvSpPr>
        <p:spPr>
          <a:xfrm>
            <a:off x="10090252" y="1004817"/>
            <a:ext cx="1842319" cy="31921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202AF7A3-1011-6DBF-BE2F-EC6805236CAC}"/>
              </a:ext>
            </a:extLst>
          </p:cNvPr>
          <p:cNvGraphicFramePr>
            <a:graphicFrameLocks/>
          </p:cNvGraphicFramePr>
          <p:nvPr>
            <p:extLst>
              <p:ext uri="{D42A27DB-BD31-4B8C-83A1-F6EECF244321}">
                <p14:modId xmlns:p14="http://schemas.microsoft.com/office/powerpoint/2010/main" val="2520799827"/>
              </p:ext>
            </p:extLst>
          </p:nvPr>
        </p:nvGraphicFramePr>
        <p:xfrm>
          <a:off x="495811" y="1004817"/>
          <a:ext cx="9468466" cy="5661620"/>
        </p:xfrm>
        <a:graphic>
          <a:graphicData uri="http://schemas.openxmlformats.org/drawingml/2006/table">
            <a:tbl>
              <a:tblPr bandRow="1">
                <a:tableStyleId>{8EC20E35-A176-4012-BC5E-935CFFF8708E}</a:tableStyleId>
              </a:tblPr>
              <a:tblGrid>
                <a:gridCol w="2623907">
                  <a:extLst>
                    <a:ext uri="{9D8B030D-6E8A-4147-A177-3AD203B41FA5}">
                      <a16:colId xmlns:a16="http://schemas.microsoft.com/office/drawing/2014/main" val="20000"/>
                    </a:ext>
                  </a:extLst>
                </a:gridCol>
                <a:gridCol w="820271">
                  <a:extLst>
                    <a:ext uri="{9D8B030D-6E8A-4147-A177-3AD203B41FA5}">
                      <a16:colId xmlns:a16="http://schemas.microsoft.com/office/drawing/2014/main" val="2432659902"/>
                    </a:ext>
                  </a:extLst>
                </a:gridCol>
                <a:gridCol w="820271">
                  <a:extLst>
                    <a:ext uri="{9D8B030D-6E8A-4147-A177-3AD203B41FA5}">
                      <a16:colId xmlns:a16="http://schemas.microsoft.com/office/drawing/2014/main" val="20001"/>
                    </a:ext>
                  </a:extLst>
                </a:gridCol>
                <a:gridCol w="820271">
                  <a:extLst>
                    <a:ext uri="{9D8B030D-6E8A-4147-A177-3AD203B41FA5}">
                      <a16:colId xmlns:a16="http://schemas.microsoft.com/office/drawing/2014/main" val="20002"/>
                    </a:ext>
                  </a:extLst>
                </a:gridCol>
                <a:gridCol w="820271">
                  <a:extLst>
                    <a:ext uri="{9D8B030D-6E8A-4147-A177-3AD203B41FA5}">
                      <a16:colId xmlns:a16="http://schemas.microsoft.com/office/drawing/2014/main" val="20003"/>
                    </a:ext>
                  </a:extLst>
                </a:gridCol>
                <a:gridCol w="820271">
                  <a:extLst>
                    <a:ext uri="{9D8B030D-6E8A-4147-A177-3AD203B41FA5}">
                      <a16:colId xmlns:a16="http://schemas.microsoft.com/office/drawing/2014/main" val="2812233868"/>
                    </a:ext>
                  </a:extLst>
                </a:gridCol>
                <a:gridCol w="820271">
                  <a:extLst>
                    <a:ext uri="{9D8B030D-6E8A-4147-A177-3AD203B41FA5}">
                      <a16:colId xmlns:a16="http://schemas.microsoft.com/office/drawing/2014/main" val="3969036407"/>
                    </a:ext>
                  </a:extLst>
                </a:gridCol>
                <a:gridCol w="820271">
                  <a:extLst>
                    <a:ext uri="{9D8B030D-6E8A-4147-A177-3AD203B41FA5}">
                      <a16:colId xmlns:a16="http://schemas.microsoft.com/office/drawing/2014/main" val="1275627302"/>
                    </a:ext>
                  </a:extLst>
                </a:gridCol>
                <a:gridCol w="1102662">
                  <a:extLst>
                    <a:ext uri="{9D8B030D-6E8A-4147-A177-3AD203B41FA5}">
                      <a16:colId xmlns:a16="http://schemas.microsoft.com/office/drawing/2014/main" val="1477960700"/>
                    </a:ext>
                  </a:extLst>
                </a:gridCol>
              </a:tblGrid>
              <a:tr h="294067">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chemeClr val="bg1"/>
                          </a:solidFill>
                          <a:latin typeface="Poppins" pitchFamily="2" charset="77"/>
                          <a:ea typeface="Poppins"/>
                          <a:cs typeface="Poppins" pitchFamily="2" charset="77"/>
                          <a:sym typeface="Poppins"/>
                        </a:rPr>
                        <a:t>Access Global</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chemeClr val="bg1"/>
                          </a:solidFill>
                          <a:latin typeface="Poppins" pitchFamily="2" charset="77"/>
                          <a:cs typeface="Poppins" pitchFamily="2" charset="77"/>
                          <a:sym typeface="Poppins"/>
                        </a:rPr>
                        <a:t>Access Critical+</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chemeClr val="bg1"/>
                          </a:solidFill>
                          <a:latin typeface="Poppins" pitchFamily="2" charset="77"/>
                          <a:cs typeface="Poppins" pitchFamily="2" charset="77"/>
                          <a:sym typeface="Poppins"/>
                        </a:rPr>
                        <a:t>Access Indemnity+</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Plus</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5286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286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$10k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286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286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286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35286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352860">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2860">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&amp; max 2 pp per year</a:t>
                      </a:r>
                      <a:r>
                        <a:rPr lang="en-US" sz="800" b="0" u="none" strike="noStrike" cap="none" baseline="30000" dirty="0">
                          <a:solidFill>
                            <a:srgbClr val="343433"/>
                          </a:solidFill>
                          <a:latin typeface="Open Sans"/>
                          <a:ea typeface="Open Sans"/>
                          <a:cs typeface="Open Sans"/>
                          <a:sym typeface="Open Sans"/>
                        </a:rPr>
                        <a:t>4</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5286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5286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Emergency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5286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5286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5286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5286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5286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Recipient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14207679"/>
                  </a:ext>
                </a:extLst>
              </a:tr>
            </a:tbl>
          </a:graphicData>
        </a:graphic>
      </p:graphicFrame>
    </p:spTree>
    <p:extLst>
      <p:ext uri="{BB962C8B-B14F-4D97-AF65-F5344CB8AC3E}">
        <p14:creationId xmlns:p14="http://schemas.microsoft.com/office/powerpoint/2010/main" val="1999173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D25F4DB2-3BF3-6FFA-8ADF-1F7A6EFCF688}"/>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EFF5D918-322B-DC7B-5E23-704301477B65}"/>
              </a:ext>
            </a:extLst>
          </p:cNvPr>
          <p:cNvSpPr txBox="1"/>
          <p:nvPr/>
        </p:nvSpPr>
        <p:spPr>
          <a:xfrm>
            <a:off x="495812"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New Hampshire</a:t>
            </a:r>
          </a:p>
        </p:txBody>
      </p:sp>
      <p:sp>
        <p:nvSpPr>
          <p:cNvPr id="2" name="Google Shape;162;p24">
            <a:extLst>
              <a:ext uri="{FF2B5EF4-FFF2-40B4-BE49-F238E27FC236}">
                <a16:creationId xmlns:a16="http://schemas.microsoft.com/office/drawing/2014/main" id="{C0FA398F-6146-A8B3-2ADE-8F984DC0411E}"/>
              </a:ext>
            </a:extLst>
          </p:cNvPr>
          <p:cNvSpPr txBox="1"/>
          <p:nvPr/>
        </p:nvSpPr>
        <p:spPr>
          <a:xfrm>
            <a:off x="10090252" y="1004817"/>
            <a:ext cx="1842319" cy="31921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C10D232D-61A2-72CE-E692-6289494EBF45}"/>
              </a:ext>
            </a:extLst>
          </p:cNvPr>
          <p:cNvGraphicFramePr>
            <a:graphicFrameLocks/>
          </p:cNvGraphicFramePr>
          <p:nvPr>
            <p:extLst>
              <p:ext uri="{D42A27DB-BD31-4B8C-83A1-F6EECF244321}">
                <p14:modId xmlns:p14="http://schemas.microsoft.com/office/powerpoint/2010/main" val="2204179906"/>
              </p:ext>
            </p:extLst>
          </p:nvPr>
        </p:nvGraphicFramePr>
        <p:xfrm>
          <a:off x="495811" y="1004817"/>
          <a:ext cx="9188962" cy="3687663"/>
        </p:xfrm>
        <a:graphic>
          <a:graphicData uri="http://schemas.openxmlformats.org/drawingml/2006/table">
            <a:tbl>
              <a:tblPr bandRow="1">
                <a:tableStyleId>{8EC20E35-A176-4012-BC5E-935CFFF8708E}</a:tableStyleId>
              </a:tblPr>
              <a:tblGrid>
                <a:gridCol w="3705136">
                  <a:extLst>
                    <a:ext uri="{9D8B030D-6E8A-4147-A177-3AD203B41FA5}">
                      <a16:colId xmlns:a16="http://schemas.microsoft.com/office/drawing/2014/main" val="20000"/>
                    </a:ext>
                  </a:extLst>
                </a:gridCol>
                <a:gridCol w="1357800">
                  <a:extLst>
                    <a:ext uri="{9D8B030D-6E8A-4147-A177-3AD203B41FA5}">
                      <a16:colId xmlns:a16="http://schemas.microsoft.com/office/drawing/2014/main" val="2432659902"/>
                    </a:ext>
                  </a:extLst>
                </a:gridCol>
                <a:gridCol w="1357800">
                  <a:extLst>
                    <a:ext uri="{9D8B030D-6E8A-4147-A177-3AD203B41FA5}">
                      <a16:colId xmlns:a16="http://schemas.microsoft.com/office/drawing/2014/main" val="20001"/>
                    </a:ext>
                  </a:extLst>
                </a:gridCol>
                <a:gridCol w="1410426">
                  <a:extLst>
                    <a:ext uri="{9D8B030D-6E8A-4147-A177-3AD203B41FA5}">
                      <a16:colId xmlns:a16="http://schemas.microsoft.com/office/drawing/2014/main" val="20002"/>
                    </a:ext>
                  </a:extLst>
                </a:gridCol>
                <a:gridCol w="1357800">
                  <a:extLst>
                    <a:ext uri="{9D8B030D-6E8A-4147-A177-3AD203B41FA5}">
                      <a16:colId xmlns:a16="http://schemas.microsoft.com/office/drawing/2014/main" val="1477960700"/>
                    </a:ext>
                  </a:extLst>
                </a:gridCol>
              </a:tblGrid>
              <a:tr h="577711">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a:t>
                      </a:r>
                      <a:br>
                        <a:rPr lang="en" sz="900" b="1" u="none" strike="noStrike" cap="none" dirty="0">
                          <a:solidFill>
                            <a:srgbClr val="FFFFFF"/>
                          </a:solidFill>
                          <a:latin typeface="Poppins" pitchFamily="2" charset="77"/>
                          <a:cs typeface="Poppins" pitchFamily="2" charset="77"/>
                          <a:sym typeface="Poppins"/>
                        </a:rPr>
                      </a:br>
                      <a:r>
                        <a:rPr lang="en" sz="900" b="1" u="none" strike="noStrike" cap="none" dirty="0">
                          <a:solidFill>
                            <a:srgbClr val="FFFFFF"/>
                          </a:solidFill>
                          <a:latin typeface="Poppins" pitchFamily="2" charset="77"/>
                          <a:cs typeface="Poppins" pitchFamily="2" charset="77"/>
                          <a:sym typeface="Poppins"/>
                        </a:rPr>
                        <a:t>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a:t>
                      </a:r>
                      <a:br>
                        <a:rPr lang="en" sz="900" b="1" u="none" strike="noStrike" cap="none" dirty="0">
                          <a:solidFill>
                            <a:srgbClr val="FFFFFF"/>
                          </a:solidFill>
                          <a:latin typeface="Poppins" pitchFamily="2" charset="77"/>
                          <a:cs typeface="Poppins" pitchFamily="2" charset="77"/>
                          <a:sym typeface="Poppins"/>
                        </a:rPr>
                      </a:br>
                      <a:r>
                        <a:rPr lang="en" sz="900" b="1" u="none" strike="noStrike" cap="none" dirty="0">
                          <a:solidFill>
                            <a:srgbClr val="FFFFFF"/>
                          </a:solidFill>
                          <a:latin typeface="Poppins" pitchFamily="2" charset="77"/>
                          <a:cs typeface="Poppins" pitchFamily="2" charset="77"/>
                          <a:sym typeface="Poppins"/>
                        </a:rPr>
                        <a:t>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85496">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5496">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5496">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5496">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5496">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385496">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400" b="0" u="none" strike="noStrike" cap="none" dirty="0">
                          <a:solidFill>
                            <a:schemeClr val="accent1">
                              <a:lumMod val="60000"/>
                              <a:lumOff val="40000"/>
                            </a:schemeClr>
                          </a:solidFill>
                          <a:latin typeface="Open Sans"/>
                          <a:ea typeface="Open Sans"/>
                          <a:cs typeface="Open Sans"/>
                          <a:sym typeface="Open Sans"/>
                        </a:rPr>
                        <a:t>●</a:t>
                      </a:r>
                      <a:r>
                        <a:rPr lang="en-US" sz="900" b="0" u="none" strike="noStrike" cap="none" baseline="30000" dirty="0">
                          <a:solidFill>
                            <a:srgbClr val="343433"/>
                          </a:solidFill>
                          <a:latin typeface="Open Sans"/>
                          <a:ea typeface="Open Sans"/>
                          <a:cs typeface="Open Sans"/>
                          <a:sym typeface="Open Sans"/>
                        </a:rPr>
                        <a:t>3</a:t>
                      </a:r>
                      <a:endParaRPr lang="en-US" sz="9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385496">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5496">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&amp; max 2 pp per year</a:t>
                      </a:r>
                      <a:r>
                        <a:rPr lang="en-US" sz="800" b="0" u="none" strike="noStrike" cap="none" baseline="30000" dirty="0">
                          <a:solidFill>
                            <a:srgbClr val="343433"/>
                          </a:solidFill>
                          <a:latin typeface="Open Sans"/>
                          <a:ea typeface="Open Sans"/>
                          <a:cs typeface="Open Sans"/>
                          <a:sym typeface="Open Sans"/>
                        </a:rPr>
                        <a:t>4</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08228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1B417B16-B33D-98F6-1DAB-E27A1124207A}"/>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285066D7-180F-C09D-7429-4D26074176F2}"/>
              </a:ext>
            </a:extLst>
          </p:cNvPr>
          <p:cNvSpPr txBox="1"/>
          <p:nvPr/>
        </p:nvSpPr>
        <p:spPr>
          <a:xfrm>
            <a:off x="495812"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New Mexico</a:t>
            </a:r>
          </a:p>
        </p:txBody>
      </p:sp>
      <p:sp>
        <p:nvSpPr>
          <p:cNvPr id="2" name="Google Shape;162;p24">
            <a:extLst>
              <a:ext uri="{FF2B5EF4-FFF2-40B4-BE49-F238E27FC236}">
                <a16:creationId xmlns:a16="http://schemas.microsoft.com/office/drawing/2014/main" id="{A1E3DBE9-8D6E-9605-2BD0-771E592754A3}"/>
              </a:ext>
            </a:extLst>
          </p:cNvPr>
          <p:cNvSpPr txBox="1"/>
          <p:nvPr/>
        </p:nvSpPr>
        <p:spPr>
          <a:xfrm>
            <a:off x="10090252" y="1097414"/>
            <a:ext cx="1842319" cy="31921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and Canada</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A689041E-AED3-B563-5C5C-797E9F8BCB78}"/>
              </a:ext>
            </a:extLst>
          </p:cNvPr>
          <p:cNvGraphicFramePr>
            <a:graphicFrameLocks/>
          </p:cNvGraphicFramePr>
          <p:nvPr>
            <p:extLst>
              <p:ext uri="{D42A27DB-BD31-4B8C-83A1-F6EECF244321}">
                <p14:modId xmlns:p14="http://schemas.microsoft.com/office/powerpoint/2010/main" val="483268183"/>
              </p:ext>
            </p:extLst>
          </p:nvPr>
        </p:nvGraphicFramePr>
        <p:xfrm>
          <a:off x="495809" y="1097414"/>
          <a:ext cx="9218460" cy="1750008"/>
        </p:xfrm>
        <a:graphic>
          <a:graphicData uri="http://schemas.openxmlformats.org/drawingml/2006/table">
            <a:tbl>
              <a:tblPr bandRow="1">
                <a:tableStyleId>{8EC20E35-A176-4012-BC5E-935CFFF8708E}</a:tableStyleId>
              </a:tblPr>
              <a:tblGrid>
                <a:gridCol w="4427142">
                  <a:extLst>
                    <a:ext uri="{9D8B030D-6E8A-4147-A177-3AD203B41FA5}">
                      <a16:colId xmlns:a16="http://schemas.microsoft.com/office/drawing/2014/main" val="20000"/>
                    </a:ext>
                  </a:extLst>
                </a:gridCol>
                <a:gridCol w="2395659">
                  <a:extLst>
                    <a:ext uri="{9D8B030D-6E8A-4147-A177-3AD203B41FA5}">
                      <a16:colId xmlns:a16="http://schemas.microsoft.com/office/drawing/2014/main" val="2432659902"/>
                    </a:ext>
                  </a:extLst>
                </a:gridCol>
                <a:gridCol w="2395659">
                  <a:extLst>
                    <a:ext uri="{9D8B030D-6E8A-4147-A177-3AD203B41FA5}">
                      <a16:colId xmlns:a16="http://schemas.microsoft.com/office/drawing/2014/main" val="20001"/>
                    </a:ext>
                  </a:extLst>
                </a:gridCol>
              </a:tblGrid>
              <a:tr h="347928">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4747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kumimoji="0" lang="en-US" sz="2000" b="0" i="0" u="none" strike="noStrike" kern="0" cap="none" spc="0" normalizeH="0" baseline="0" noProof="0">
                          <a:ln>
                            <a:noFill/>
                          </a:ln>
                          <a:solidFill>
                            <a:srgbClr val="E64B38">
                              <a:lumMod val="60000"/>
                              <a:lumOff val="40000"/>
                            </a:srgbClr>
                          </a:solidFill>
                          <a:effectLst/>
                          <a:uLnTx/>
                          <a:uFillTx/>
                          <a:latin typeface="Open Sans"/>
                          <a:ea typeface="Open Sans"/>
                          <a:cs typeface="Open Sans"/>
                          <a:sym typeface="Open Sans"/>
                        </a:rPr>
                        <a:t>●</a:t>
                      </a:r>
                      <a:r>
                        <a:rPr kumimoji="0" lang="en-US" sz="800" b="0" i="0" u="none" strike="noStrike" kern="0" cap="none" spc="0" normalizeH="0" baseline="30000" noProof="0">
                          <a:ln>
                            <a:noFill/>
                          </a:ln>
                          <a:solidFill>
                            <a:srgbClr val="343433"/>
                          </a:solidFill>
                          <a:effectLst/>
                          <a:uLnTx/>
                          <a:uFillTx/>
                          <a:latin typeface="Open Sans"/>
                          <a:ea typeface="Open Sans"/>
                          <a:cs typeface="Open Sans"/>
                          <a:sym typeface="Open Sans"/>
                        </a:rPr>
                        <a:t>1</a:t>
                      </a:r>
                      <a:endParaRPr kumimoji="0" lang="en-US" sz="800" b="0" i="0" u="none" strike="noStrike" kern="0" cap="none" spc="0" normalizeH="0" baseline="30000" noProof="0" dirty="0">
                        <a:ln>
                          <a:noFill/>
                        </a:ln>
                        <a:solidFill>
                          <a:srgbClr val="343433"/>
                        </a:solidFill>
                        <a:effectLst/>
                        <a:uLnTx/>
                        <a:uFillTx/>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747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kumimoji="0" lang="en-US" sz="2000" b="0" i="0" u="none" strike="noStrike" kern="0" cap="none" spc="0" normalizeH="0" baseline="0" noProof="0">
                          <a:ln>
                            <a:noFill/>
                          </a:ln>
                          <a:solidFill>
                            <a:srgbClr val="E64B38">
                              <a:lumMod val="60000"/>
                              <a:lumOff val="40000"/>
                            </a:srgbClr>
                          </a:solidFill>
                          <a:effectLst/>
                          <a:uLnTx/>
                          <a:uFillTx/>
                          <a:latin typeface="Open Sans"/>
                          <a:ea typeface="Open Sans"/>
                          <a:cs typeface="Open Sans"/>
                          <a:sym typeface="Open Sans"/>
                        </a:rPr>
                        <a:t>●</a:t>
                      </a:r>
                      <a:r>
                        <a:rPr kumimoji="0" lang="en-US" sz="800" b="0" i="0" u="none" strike="noStrike" kern="0" cap="none" spc="0" normalizeH="0" baseline="30000" noProof="0">
                          <a:ln>
                            <a:noFill/>
                          </a:ln>
                          <a:solidFill>
                            <a:srgbClr val="343433"/>
                          </a:solidFill>
                          <a:effectLst/>
                          <a:uLnTx/>
                          <a:uFillTx/>
                          <a:latin typeface="Open Sans"/>
                          <a:ea typeface="Open Sans"/>
                          <a:cs typeface="Open Sans"/>
                          <a:sym typeface="Open Sans"/>
                        </a:rPr>
                        <a:t>1</a:t>
                      </a:r>
                      <a:endParaRPr kumimoji="0" lang="en-US" sz="800" b="0" i="0" u="none" strike="noStrike" kern="0" cap="none" spc="0" normalizeH="0" baseline="30000" noProof="0" dirty="0">
                        <a:ln>
                          <a:noFill/>
                        </a:ln>
                        <a:solidFill>
                          <a:srgbClr val="343433"/>
                        </a:solidFill>
                        <a:effectLst/>
                        <a:uLnTx/>
                        <a:uFillTx/>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kumimoji="0" lang="en-US" sz="2000" b="0" i="0" u="none" strike="noStrike" kern="0" cap="none" spc="0" normalizeH="0" baseline="0" noProof="0">
                          <a:ln>
                            <a:noFill/>
                          </a:ln>
                          <a:solidFill>
                            <a:srgbClr val="E64B38">
                              <a:lumMod val="60000"/>
                              <a:lumOff val="40000"/>
                            </a:srgbClr>
                          </a:solidFill>
                          <a:effectLst/>
                          <a:uLnTx/>
                          <a:uFillTx/>
                          <a:latin typeface="Open Sans"/>
                          <a:ea typeface="Open Sans"/>
                          <a:cs typeface="Open Sans"/>
                          <a:sym typeface="Open Sans"/>
                        </a:rPr>
                        <a:t>●</a:t>
                      </a:r>
                      <a:r>
                        <a:rPr kumimoji="0" lang="en-US" sz="800" b="0" i="0" u="none" strike="noStrike" kern="0" cap="none" spc="0" normalizeH="0" baseline="30000" noProof="0">
                          <a:ln>
                            <a:noFill/>
                          </a:ln>
                          <a:solidFill>
                            <a:srgbClr val="343433"/>
                          </a:solidFill>
                          <a:effectLst/>
                          <a:uLnTx/>
                          <a:uFillTx/>
                          <a:latin typeface="Open Sans"/>
                          <a:ea typeface="Open Sans"/>
                          <a:cs typeface="Open Sans"/>
                          <a:sym typeface="Open Sans"/>
                        </a:rPr>
                        <a:t>1</a:t>
                      </a:r>
                      <a:endParaRPr kumimoji="0" lang="en-US" sz="800" b="0" i="0" u="none" strike="noStrike" kern="0" cap="none" spc="0" normalizeH="0" baseline="30000" noProof="0" dirty="0">
                        <a:ln>
                          <a:noFill/>
                        </a:ln>
                        <a:solidFill>
                          <a:srgbClr val="343433"/>
                        </a:solidFill>
                        <a:effectLst/>
                        <a:uLnTx/>
                        <a:uFillTx/>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747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kumimoji="0" lang="en-US" sz="2000" b="0" i="0" u="none" strike="noStrike" kern="0" cap="none" spc="0" normalizeH="0" baseline="0" noProof="0" dirty="0">
                          <a:ln>
                            <a:noFill/>
                          </a:ln>
                          <a:solidFill>
                            <a:srgbClr val="E64B38">
                              <a:lumMod val="60000"/>
                              <a:lumOff val="40000"/>
                            </a:srgbClr>
                          </a:solidFill>
                          <a:effectLst/>
                          <a:uLnTx/>
                          <a:uFillTx/>
                          <a:latin typeface="Open Sans"/>
                          <a:ea typeface="Open Sans"/>
                          <a:cs typeface="Open Sans"/>
                          <a:sym typeface="Open Sans"/>
                        </a:rPr>
                        <a:t>●</a:t>
                      </a:r>
                      <a:r>
                        <a:rPr kumimoji="0" lang="en-US" sz="800" b="0" i="0" u="none" strike="noStrike" kern="0" cap="none" spc="0" normalizeH="0" baseline="30000" noProof="0" dirty="0">
                          <a:ln>
                            <a:noFill/>
                          </a:ln>
                          <a:solidFill>
                            <a:srgbClr val="343433"/>
                          </a:solidFill>
                          <a:effectLst/>
                          <a:uLnTx/>
                          <a:uFillTx/>
                          <a:latin typeface="Open Sans"/>
                          <a:ea typeface="Open Sans"/>
                          <a:cs typeface="Open Sans"/>
                          <a:sym typeface="Open Sans"/>
                        </a:rPr>
                        <a:t>1</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kumimoji="0" lang="en-US" sz="2000" b="0" i="0" u="none" strike="noStrike" kern="0" cap="none" spc="0" normalizeH="0" baseline="0" noProof="0">
                          <a:ln>
                            <a:noFill/>
                          </a:ln>
                          <a:solidFill>
                            <a:srgbClr val="E64B38">
                              <a:lumMod val="60000"/>
                              <a:lumOff val="40000"/>
                            </a:srgbClr>
                          </a:solidFill>
                          <a:effectLst/>
                          <a:uLnTx/>
                          <a:uFillTx/>
                          <a:latin typeface="Open Sans"/>
                          <a:ea typeface="Open Sans"/>
                          <a:cs typeface="Open Sans"/>
                          <a:sym typeface="Open Sans"/>
                        </a:rPr>
                        <a:t>●</a:t>
                      </a:r>
                      <a:r>
                        <a:rPr kumimoji="0" lang="en-US" sz="800" b="0" i="0" u="none" strike="noStrike" kern="0" cap="none" spc="0" normalizeH="0" baseline="30000" noProof="0">
                          <a:ln>
                            <a:noFill/>
                          </a:ln>
                          <a:solidFill>
                            <a:srgbClr val="343433"/>
                          </a:solidFill>
                          <a:effectLst/>
                          <a:uLnTx/>
                          <a:uFillTx/>
                          <a:latin typeface="Open Sans"/>
                          <a:ea typeface="Open Sans"/>
                          <a:cs typeface="Open Sans"/>
                          <a:sym typeface="Open Sans"/>
                        </a:rPr>
                        <a:t>1</a:t>
                      </a:r>
                      <a:endParaRPr kumimoji="0" lang="en-US" sz="800" b="0" i="0" u="none" strike="noStrike" kern="0" cap="none" spc="0" normalizeH="0" baseline="30000" noProof="0" dirty="0">
                        <a:ln>
                          <a:noFill/>
                        </a:ln>
                        <a:solidFill>
                          <a:srgbClr val="343433"/>
                        </a:solidFill>
                        <a:effectLst/>
                        <a:uLnTx/>
                        <a:uFillTx/>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747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kumimoji="0" lang="en-US" sz="2000" b="0" i="0" u="none" strike="noStrike" kern="0" cap="none" spc="0" normalizeH="0" baseline="0" noProof="0" dirty="0">
                          <a:ln>
                            <a:noFill/>
                          </a:ln>
                          <a:solidFill>
                            <a:srgbClr val="E64B38">
                              <a:lumMod val="60000"/>
                              <a:lumOff val="40000"/>
                            </a:srgbClr>
                          </a:solidFill>
                          <a:effectLst/>
                          <a:uLnTx/>
                          <a:uFillTx/>
                          <a:latin typeface="Open Sans"/>
                          <a:ea typeface="Open Sans"/>
                          <a:cs typeface="Open Sans"/>
                          <a:sym typeface="Open Sans"/>
                        </a:rPr>
                        <a:t>●</a:t>
                      </a:r>
                      <a:r>
                        <a:rPr kumimoji="0" lang="en-US" sz="800" b="0" i="0" u="none" strike="noStrike" kern="0" cap="none" spc="0" normalizeH="0" baseline="30000" noProof="0" dirty="0">
                          <a:ln>
                            <a:noFill/>
                          </a:ln>
                          <a:solidFill>
                            <a:srgbClr val="343433"/>
                          </a:solidFill>
                          <a:effectLst/>
                          <a:uLnTx/>
                          <a:uFillTx/>
                          <a:latin typeface="Open Sans"/>
                          <a:ea typeface="Open Sans"/>
                          <a:cs typeface="Open Sans"/>
                          <a:sym typeface="Open Sans"/>
                        </a:rPr>
                        <a:t>1</a:t>
                      </a: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79851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B3CBFDEE-3F56-D286-91EA-065AAF8EB189}"/>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1FF85647-7735-2FD6-F529-C6B16DF9F18B}"/>
              </a:ext>
            </a:extLst>
          </p:cNvPr>
          <p:cNvSpPr txBox="1"/>
          <p:nvPr/>
        </p:nvSpPr>
        <p:spPr>
          <a:xfrm>
            <a:off x="495812"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North Dakota</a:t>
            </a:r>
          </a:p>
        </p:txBody>
      </p:sp>
      <p:sp>
        <p:nvSpPr>
          <p:cNvPr id="2" name="Google Shape;162;p24">
            <a:extLst>
              <a:ext uri="{FF2B5EF4-FFF2-40B4-BE49-F238E27FC236}">
                <a16:creationId xmlns:a16="http://schemas.microsoft.com/office/drawing/2014/main" id="{4E82B1ED-3385-27AB-9197-37ACE2880DD1}"/>
              </a:ext>
            </a:extLst>
          </p:cNvPr>
          <p:cNvSpPr txBox="1"/>
          <p:nvPr/>
        </p:nvSpPr>
        <p:spPr>
          <a:xfrm>
            <a:off x="10090252" y="1004817"/>
            <a:ext cx="1842319" cy="31921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450E2381-1B8E-1A41-5FCD-AB8A6D80606F}"/>
              </a:ext>
            </a:extLst>
          </p:cNvPr>
          <p:cNvGraphicFramePr>
            <a:graphicFrameLocks/>
          </p:cNvGraphicFramePr>
          <p:nvPr>
            <p:extLst>
              <p:ext uri="{D42A27DB-BD31-4B8C-83A1-F6EECF244321}">
                <p14:modId xmlns:p14="http://schemas.microsoft.com/office/powerpoint/2010/main" val="1360378314"/>
              </p:ext>
            </p:extLst>
          </p:nvPr>
        </p:nvGraphicFramePr>
        <p:xfrm>
          <a:off x="495811" y="1004817"/>
          <a:ext cx="8195618" cy="2890687"/>
        </p:xfrm>
        <a:graphic>
          <a:graphicData uri="http://schemas.openxmlformats.org/drawingml/2006/table">
            <a:tbl>
              <a:tblPr bandRow="1">
                <a:tableStyleId>{8EC20E35-A176-4012-BC5E-935CFFF8708E}</a:tableStyleId>
              </a:tblPr>
              <a:tblGrid>
                <a:gridCol w="2893603">
                  <a:extLst>
                    <a:ext uri="{9D8B030D-6E8A-4147-A177-3AD203B41FA5}">
                      <a16:colId xmlns:a16="http://schemas.microsoft.com/office/drawing/2014/main" val="20000"/>
                    </a:ext>
                  </a:extLst>
                </a:gridCol>
                <a:gridCol w="1060403">
                  <a:extLst>
                    <a:ext uri="{9D8B030D-6E8A-4147-A177-3AD203B41FA5}">
                      <a16:colId xmlns:a16="http://schemas.microsoft.com/office/drawing/2014/main" val="2432659902"/>
                    </a:ext>
                  </a:extLst>
                </a:gridCol>
                <a:gridCol w="1060403">
                  <a:extLst>
                    <a:ext uri="{9D8B030D-6E8A-4147-A177-3AD203B41FA5}">
                      <a16:colId xmlns:a16="http://schemas.microsoft.com/office/drawing/2014/main" val="20001"/>
                    </a:ext>
                  </a:extLst>
                </a:gridCol>
                <a:gridCol w="1060403">
                  <a:extLst>
                    <a:ext uri="{9D8B030D-6E8A-4147-A177-3AD203B41FA5}">
                      <a16:colId xmlns:a16="http://schemas.microsoft.com/office/drawing/2014/main" val="3969036407"/>
                    </a:ext>
                  </a:extLst>
                </a:gridCol>
                <a:gridCol w="1060403">
                  <a:extLst>
                    <a:ext uri="{9D8B030D-6E8A-4147-A177-3AD203B41FA5}">
                      <a16:colId xmlns:a16="http://schemas.microsoft.com/office/drawing/2014/main" val="1275627302"/>
                    </a:ext>
                  </a:extLst>
                </a:gridCol>
                <a:gridCol w="1060403">
                  <a:extLst>
                    <a:ext uri="{9D8B030D-6E8A-4147-A177-3AD203B41FA5}">
                      <a16:colId xmlns:a16="http://schemas.microsoft.com/office/drawing/2014/main" val="1477960700"/>
                    </a:ext>
                  </a:extLst>
                </a:gridCol>
              </a:tblGrid>
              <a:tr h="577711">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Emergency Shield Core</a:t>
                      </a:r>
                      <a:endParaRPr sz="900" b="1" u="none" strike="noStrike" cap="none" dirty="0">
                        <a:solidFill>
                          <a:srgbClr val="FFFFFF"/>
                        </a:solidFill>
                        <a:latin typeface="Poppins" pitchFamily="2" charset="77"/>
                        <a:ea typeface="Poppins"/>
                        <a:cs typeface="Poppins" pitchFamily="2" charset="77"/>
                        <a:sym typeface="Poppins"/>
                      </a:endParaRPr>
                    </a:p>
                  </a:txBody>
                  <a:tcPr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Gold</a:t>
                      </a:r>
                      <a:endParaRPr sz="900" b="1" dirty="0">
                        <a:latin typeface="Poppins" pitchFamily="2" charset="77"/>
                        <a:ea typeface="Poppins"/>
                        <a:cs typeface="Poppins" pitchFamily="2" charset="77"/>
                        <a:sym typeface="Poppins"/>
                      </a:endParaRPr>
                    </a:p>
                  </a:txBody>
                  <a:tcPr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a:t>
                      </a:r>
                      <a:br>
                        <a:rPr lang="en" sz="900" b="1" u="none" strike="noStrike" cap="none" dirty="0">
                          <a:solidFill>
                            <a:srgbClr val="FFFFFF"/>
                          </a:solidFill>
                          <a:latin typeface="Poppins" pitchFamily="2" charset="77"/>
                          <a:cs typeface="Poppins" pitchFamily="2" charset="77"/>
                          <a:sym typeface="Poppins"/>
                        </a:rPr>
                      </a:br>
                      <a:r>
                        <a:rPr lang="en" sz="900" b="1" u="none" strike="noStrike" cap="none" dirty="0">
                          <a:solidFill>
                            <a:srgbClr val="FFFFFF"/>
                          </a:solidFill>
                          <a:latin typeface="Poppins" pitchFamily="2" charset="77"/>
                          <a:cs typeface="Poppins" pitchFamily="2" charset="77"/>
                          <a:sym typeface="Poppins"/>
                        </a:rPr>
                        <a:t>Plus</a:t>
                      </a:r>
                      <a:endParaRPr sz="900" b="1" dirty="0">
                        <a:latin typeface="Poppins" pitchFamily="2" charset="77"/>
                        <a:ea typeface="Poppins"/>
                        <a:cs typeface="Poppins" pitchFamily="2" charset="77"/>
                        <a:sym typeface="Poppins"/>
                      </a:endParaRPr>
                    </a:p>
                  </a:txBody>
                  <a:tcPr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85496">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 indemnity</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5496">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$10k indemnity</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5496">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5496">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5496">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5496">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Pandemic Quarantine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&amp; max 2 pp per year</a:t>
                      </a:r>
                      <a:r>
                        <a:rPr lang="en-US" sz="800" b="0" u="none" strike="noStrike" cap="none" baseline="30000" dirty="0">
                          <a:solidFill>
                            <a:srgbClr val="343433"/>
                          </a:solidFill>
                          <a:latin typeface="Open Sans"/>
                          <a:ea typeface="Open Sans"/>
                          <a:cs typeface="Open Sans"/>
                          <a:sym typeface="Open Sans"/>
                        </a:rPr>
                        <a:t>4</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75160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81F375FD-2309-51F1-A290-E517297C7D68}"/>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E61DFDCF-8D65-69D4-C9CE-21931AAF092D}"/>
              </a:ext>
            </a:extLst>
          </p:cNvPr>
          <p:cNvSpPr txBox="1"/>
          <p:nvPr/>
        </p:nvSpPr>
        <p:spPr>
          <a:xfrm>
            <a:off x="495812"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Pennsylvania</a:t>
            </a:r>
          </a:p>
        </p:txBody>
      </p:sp>
      <p:sp>
        <p:nvSpPr>
          <p:cNvPr id="2" name="Google Shape;162;p24">
            <a:extLst>
              <a:ext uri="{FF2B5EF4-FFF2-40B4-BE49-F238E27FC236}">
                <a16:creationId xmlns:a16="http://schemas.microsoft.com/office/drawing/2014/main" id="{E9245E89-A962-4207-A4B3-6C6D8D5DDB05}"/>
              </a:ext>
            </a:extLst>
          </p:cNvPr>
          <p:cNvSpPr txBox="1"/>
          <p:nvPr/>
        </p:nvSpPr>
        <p:spPr>
          <a:xfrm>
            <a:off x="10090252" y="1004817"/>
            <a:ext cx="1842319" cy="344831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62F70EB3-28B4-962D-48F8-81293A91676F}"/>
              </a:ext>
            </a:extLst>
          </p:cNvPr>
          <p:cNvGraphicFramePr>
            <a:graphicFrameLocks/>
          </p:cNvGraphicFramePr>
          <p:nvPr>
            <p:extLst>
              <p:ext uri="{D42A27DB-BD31-4B8C-83A1-F6EECF244321}">
                <p14:modId xmlns:p14="http://schemas.microsoft.com/office/powerpoint/2010/main" val="428354622"/>
              </p:ext>
            </p:extLst>
          </p:nvPr>
        </p:nvGraphicFramePr>
        <p:xfrm>
          <a:off x="495811" y="1004816"/>
          <a:ext cx="9468466" cy="5586966"/>
        </p:xfrm>
        <a:graphic>
          <a:graphicData uri="http://schemas.openxmlformats.org/drawingml/2006/table">
            <a:tbl>
              <a:tblPr bandRow="1">
                <a:tableStyleId>{8EC20E35-A176-4012-BC5E-935CFFF8708E}</a:tableStyleId>
              </a:tblPr>
              <a:tblGrid>
                <a:gridCol w="2623907">
                  <a:extLst>
                    <a:ext uri="{9D8B030D-6E8A-4147-A177-3AD203B41FA5}">
                      <a16:colId xmlns:a16="http://schemas.microsoft.com/office/drawing/2014/main" val="20000"/>
                    </a:ext>
                  </a:extLst>
                </a:gridCol>
                <a:gridCol w="820271">
                  <a:extLst>
                    <a:ext uri="{9D8B030D-6E8A-4147-A177-3AD203B41FA5}">
                      <a16:colId xmlns:a16="http://schemas.microsoft.com/office/drawing/2014/main" val="2432659902"/>
                    </a:ext>
                  </a:extLst>
                </a:gridCol>
                <a:gridCol w="820271">
                  <a:extLst>
                    <a:ext uri="{9D8B030D-6E8A-4147-A177-3AD203B41FA5}">
                      <a16:colId xmlns:a16="http://schemas.microsoft.com/office/drawing/2014/main" val="20001"/>
                    </a:ext>
                  </a:extLst>
                </a:gridCol>
                <a:gridCol w="820271">
                  <a:extLst>
                    <a:ext uri="{9D8B030D-6E8A-4147-A177-3AD203B41FA5}">
                      <a16:colId xmlns:a16="http://schemas.microsoft.com/office/drawing/2014/main" val="20002"/>
                    </a:ext>
                  </a:extLst>
                </a:gridCol>
                <a:gridCol w="820271">
                  <a:extLst>
                    <a:ext uri="{9D8B030D-6E8A-4147-A177-3AD203B41FA5}">
                      <a16:colId xmlns:a16="http://schemas.microsoft.com/office/drawing/2014/main" val="20003"/>
                    </a:ext>
                  </a:extLst>
                </a:gridCol>
                <a:gridCol w="820271">
                  <a:extLst>
                    <a:ext uri="{9D8B030D-6E8A-4147-A177-3AD203B41FA5}">
                      <a16:colId xmlns:a16="http://schemas.microsoft.com/office/drawing/2014/main" val="2812233868"/>
                    </a:ext>
                  </a:extLst>
                </a:gridCol>
                <a:gridCol w="820271">
                  <a:extLst>
                    <a:ext uri="{9D8B030D-6E8A-4147-A177-3AD203B41FA5}">
                      <a16:colId xmlns:a16="http://schemas.microsoft.com/office/drawing/2014/main" val="3969036407"/>
                    </a:ext>
                  </a:extLst>
                </a:gridCol>
                <a:gridCol w="820271">
                  <a:extLst>
                    <a:ext uri="{9D8B030D-6E8A-4147-A177-3AD203B41FA5}">
                      <a16:colId xmlns:a16="http://schemas.microsoft.com/office/drawing/2014/main" val="1275627302"/>
                    </a:ext>
                  </a:extLst>
                </a:gridCol>
                <a:gridCol w="1102662">
                  <a:extLst>
                    <a:ext uri="{9D8B030D-6E8A-4147-A177-3AD203B41FA5}">
                      <a16:colId xmlns:a16="http://schemas.microsoft.com/office/drawing/2014/main" val="1477960700"/>
                    </a:ext>
                  </a:extLst>
                </a:gridCol>
              </a:tblGrid>
              <a:tr h="345061">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Platinum</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Plus</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4813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813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$10k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804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813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348133">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8133">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Emergency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Recipient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14207679"/>
                  </a:ext>
                </a:extLst>
              </a:tr>
            </a:tbl>
          </a:graphicData>
        </a:graphic>
      </p:graphicFrame>
    </p:spTree>
    <p:extLst>
      <p:ext uri="{BB962C8B-B14F-4D97-AF65-F5344CB8AC3E}">
        <p14:creationId xmlns:p14="http://schemas.microsoft.com/office/powerpoint/2010/main" val="1714769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9037BF06-ABB8-DA5B-FCE5-462AD776EA11}"/>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DBF440A1-C324-DC14-AAD2-75CFB46C10AD}"/>
              </a:ext>
            </a:extLst>
          </p:cNvPr>
          <p:cNvSpPr txBox="1"/>
          <p:nvPr/>
        </p:nvSpPr>
        <p:spPr>
          <a:xfrm>
            <a:off x="495812"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Washington</a:t>
            </a:r>
          </a:p>
        </p:txBody>
      </p:sp>
      <p:sp>
        <p:nvSpPr>
          <p:cNvPr id="2" name="Google Shape;162;p24">
            <a:extLst>
              <a:ext uri="{FF2B5EF4-FFF2-40B4-BE49-F238E27FC236}">
                <a16:creationId xmlns:a16="http://schemas.microsoft.com/office/drawing/2014/main" id="{16B1643D-841E-7B10-8CD3-DE01CA3616F4}"/>
              </a:ext>
            </a:extLst>
          </p:cNvPr>
          <p:cNvSpPr txBox="1"/>
          <p:nvPr/>
        </p:nvSpPr>
        <p:spPr>
          <a:xfrm>
            <a:off x="10090252" y="1097414"/>
            <a:ext cx="1842319" cy="31921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and Canada</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06BA094A-1552-317A-6105-2FBF7552A2EC}"/>
              </a:ext>
            </a:extLst>
          </p:cNvPr>
          <p:cNvGraphicFramePr>
            <a:graphicFrameLocks/>
          </p:cNvGraphicFramePr>
          <p:nvPr>
            <p:extLst>
              <p:ext uri="{D42A27DB-BD31-4B8C-83A1-F6EECF244321}">
                <p14:modId xmlns:p14="http://schemas.microsoft.com/office/powerpoint/2010/main" val="1834608322"/>
              </p:ext>
            </p:extLst>
          </p:nvPr>
        </p:nvGraphicFramePr>
        <p:xfrm>
          <a:off x="495810" y="1097414"/>
          <a:ext cx="6553920" cy="1042872"/>
        </p:xfrm>
        <a:graphic>
          <a:graphicData uri="http://schemas.openxmlformats.org/drawingml/2006/table">
            <a:tbl>
              <a:tblPr bandRow="1">
                <a:tableStyleId>{8EC20E35-A176-4012-BC5E-935CFFF8708E}</a:tableStyleId>
              </a:tblPr>
              <a:tblGrid>
                <a:gridCol w="4252673">
                  <a:extLst>
                    <a:ext uri="{9D8B030D-6E8A-4147-A177-3AD203B41FA5}">
                      <a16:colId xmlns:a16="http://schemas.microsoft.com/office/drawing/2014/main" val="20000"/>
                    </a:ext>
                  </a:extLst>
                </a:gridCol>
                <a:gridCol w="2301247">
                  <a:extLst>
                    <a:ext uri="{9D8B030D-6E8A-4147-A177-3AD203B41FA5}">
                      <a16:colId xmlns:a16="http://schemas.microsoft.com/office/drawing/2014/main" val="2432659902"/>
                    </a:ext>
                  </a:extLst>
                </a:gridCol>
              </a:tblGrid>
              <a:tr h="347928">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Emergency Shield Indemnity</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4747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kumimoji="0" lang="en-US" sz="800" b="0" i="0" u="none" strike="noStrike" kern="0" cap="none" spc="0" normalizeH="0" baseline="0" noProof="0" dirty="0">
                          <a:ln>
                            <a:noFill/>
                          </a:ln>
                          <a:solidFill>
                            <a:srgbClr val="343433"/>
                          </a:solidFill>
                          <a:effectLst/>
                          <a:uLnTx/>
                          <a:uFillTx/>
                          <a:latin typeface="Open Sans"/>
                          <a:ea typeface="Open Sans"/>
                          <a:cs typeface="Open Sans"/>
                          <a:sym typeface="Open Sans"/>
                        </a:rPr>
                        <a:t>$2,000 indemnity</a:t>
                      </a:r>
                      <a:r>
                        <a:rPr kumimoji="0" lang="en-US" sz="800" b="0" i="0" u="none" strike="noStrike" kern="0" cap="none" spc="0" normalizeH="0" baseline="30000" noProof="0" dirty="0">
                          <a:ln>
                            <a:noFill/>
                          </a:ln>
                          <a:solidFill>
                            <a:srgbClr val="343433"/>
                          </a:solidFill>
                          <a:effectLst/>
                          <a:uLnTx/>
                          <a:uFillTx/>
                          <a:latin typeface="Open Sans"/>
                          <a:ea typeface="Open Sans"/>
                          <a:cs typeface="Open Sans"/>
                          <a:sym typeface="Open Sans"/>
                        </a:rPr>
                        <a:t>1</a:t>
                      </a:r>
                      <a:endParaRPr kumimoji="0" lang="en-US" sz="800" b="0" i="0" u="none" strike="noStrike" kern="0" cap="none" spc="0" normalizeH="0" baseline="0" noProof="0" dirty="0">
                        <a:ln>
                          <a:noFill/>
                        </a:ln>
                        <a:solidFill>
                          <a:srgbClr val="343433"/>
                        </a:solidFill>
                        <a:effectLst/>
                        <a:uLnTx/>
                        <a:uFillTx/>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747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kumimoji="0" lang="en-US" sz="800" b="0" i="0" u="none" strike="noStrike" kern="0" cap="none" spc="0" normalizeH="0" baseline="0" noProof="0" dirty="0">
                          <a:ln>
                            <a:noFill/>
                          </a:ln>
                          <a:solidFill>
                            <a:srgbClr val="343433"/>
                          </a:solidFill>
                          <a:effectLst/>
                          <a:uLnTx/>
                          <a:uFillTx/>
                          <a:latin typeface="Open Sans"/>
                          <a:ea typeface="Open Sans"/>
                          <a:cs typeface="Open Sans"/>
                          <a:sym typeface="Open Sans"/>
                        </a:rPr>
                        <a:t>$10,000 indemnity</a:t>
                      </a:r>
                      <a:r>
                        <a:rPr kumimoji="0" lang="en-US" sz="800" b="0" i="0" u="none" strike="noStrike" kern="0" cap="none" spc="0" normalizeH="0" baseline="30000" noProof="0" dirty="0">
                          <a:ln>
                            <a:noFill/>
                          </a:ln>
                          <a:solidFill>
                            <a:srgbClr val="343433"/>
                          </a:solidFill>
                          <a:effectLst/>
                          <a:uLnTx/>
                          <a:uFillTx/>
                          <a:latin typeface="Open Sans"/>
                          <a:ea typeface="Open Sans"/>
                          <a:cs typeface="Open Sans"/>
                          <a:sym typeface="Open Sans"/>
                        </a:rPr>
                        <a:t>1</a:t>
                      </a:r>
                      <a:endParaRPr kumimoji="0" lang="en-US" sz="800" b="0" i="0" u="none" strike="noStrike" kern="0" cap="none" spc="0" normalizeH="0" baseline="0" noProof="0" dirty="0">
                        <a:ln>
                          <a:noFill/>
                        </a:ln>
                        <a:solidFill>
                          <a:srgbClr val="343433"/>
                        </a:solidFill>
                        <a:effectLst/>
                        <a:uLnTx/>
                        <a:uFillTx/>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92402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p:nvPr/>
        </p:nvSpPr>
        <p:spPr>
          <a:xfrm>
            <a:off x="548652" y="548650"/>
            <a:ext cx="4759328" cy="1012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 sz="2800" b="1" i="0" u="none" strike="noStrike" cap="none" dirty="0">
                <a:solidFill>
                  <a:srgbClr val="230871"/>
                </a:solidFill>
                <a:latin typeface="Poppins"/>
                <a:ea typeface="Poppins"/>
                <a:cs typeface="Poppins"/>
                <a:sym typeface="Poppins"/>
              </a:rPr>
              <a:t>Why MASA matters to today’s workforce</a:t>
            </a:r>
            <a:endParaRPr sz="2800" b="0" i="0" u="none" strike="noStrike" cap="none" dirty="0">
              <a:solidFill>
                <a:srgbClr val="230871"/>
              </a:solidFill>
              <a:latin typeface="Poppins"/>
              <a:ea typeface="Poppins"/>
              <a:cs typeface="Poppins"/>
              <a:sym typeface="Poppins"/>
            </a:endParaRPr>
          </a:p>
        </p:txBody>
      </p:sp>
      <p:sp>
        <p:nvSpPr>
          <p:cNvPr id="128" name="Google Shape;128;p22"/>
          <p:cNvSpPr txBox="1"/>
          <p:nvPr/>
        </p:nvSpPr>
        <p:spPr>
          <a:xfrm>
            <a:off x="548650" y="1663556"/>
            <a:ext cx="5077599" cy="89155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800" b="1" i="0" u="none" strike="noStrike" cap="none" dirty="0">
                <a:solidFill>
                  <a:srgbClr val="230871"/>
                </a:solidFill>
                <a:latin typeface="Poppins"/>
                <a:ea typeface="Poppins"/>
                <a:cs typeface="Poppins"/>
                <a:sym typeface="Poppins"/>
              </a:rPr>
              <a:t>No one should have to worry about unexpected transport bills during or after an emergency. </a:t>
            </a:r>
            <a:endParaRPr sz="1800" b="1" dirty="0">
              <a:solidFill>
                <a:srgbClr val="230871"/>
              </a:solidFill>
              <a:latin typeface="Poppins"/>
              <a:ea typeface="Poppins"/>
              <a:cs typeface="Poppins"/>
              <a:sym typeface="Poppins"/>
            </a:endParaRPr>
          </a:p>
        </p:txBody>
      </p:sp>
      <p:sp>
        <p:nvSpPr>
          <p:cNvPr id="129" name="Google Shape;129;p22"/>
          <p:cNvSpPr txBox="1"/>
          <p:nvPr/>
        </p:nvSpPr>
        <p:spPr>
          <a:xfrm>
            <a:off x="548640" y="5812589"/>
            <a:ext cx="3642600" cy="415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700" i="0" u="none" strike="noStrike" cap="none" dirty="0">
                <a:solidFill>
                  <a:srgbClr val="262626"/>
                </a:solidFill>
                <a:latin typeface="Open Sans Medium"/>
                <a:ea typeface="Open Sans Medium"/>
                <a:cs typeface="Open Sans Medium"/>
                <a:sym typeface="Open Sans Medium"/>
              </a:rPr>
              <a:t>1: </a:t>
            </a:r>
            <a:r>
              <a:rPr lang="en-US" sz="700" i="0" u="none" strike="noStrike" cap="none" dirty="0">
                <a:solidFill>
                  <a:srgbClr val="262626"/>
                </a:solidFill>
                <a:latin typeface="Open Sans Medium"/>
                <a:ea typeface="Open Sans Medium"/>
                <a:cs typeface="Open Sans Medium"/>
                <a:sym typeface="Open Sans Medium"/>
              </a:rPr>
              <a:t>FAIR Health, 2023</a:t>
            </a:r>
          </a:p>
          <a:p>
            <a:pPr marL="0" marR="0" lvl="0" indent="0" algn="l" rtl="0">
              <a:spcBef>
                <a:spcPts val="0"/>
              </a:spcBef>
              <a:spcAft>
                <a:spcPts val="0"/>
              </a:spcAft>
              <a:buNone/>
            </a:pPr>
            <a:r>
              <a:rPr lang="en-US" sz="700" dirty="0">
                <a:solidFill>
                  <a:srgbClr val="262626"/>
                </a:solidFill>
                <a:latin typeface="Open Sans Medium"/>
                <a:ea typeface="Open Sans Medium"/>
                <a:cs typeface="Open Sans Medium"/>
                <a:sym typeface="Open Sans Medium"/>
              </a:rPr>
              <a:t>2: National Association of State EMS Officials, 2022</a:t>
            </a:r>
          </a:p>
          <a:p>
            <a:pPr marL="0" marR="0" lvl="0" indent="0" algn="l" rtl="0">
              <a:spcBef>
                <a:spcPts val="0"/>
              </a:spcBef>
              <a:spcAft>
                <a:spcPts val="0"/>
              </a:spcAft>
              <a:buNone/>
            </a:pPr>
            <a:r>
              <a:rPr lang="en-US" sz="700" dirty="0">
                <a:latin typeface="Open Sans Medium"/>
                <a:ea typeface="Open Sans Medium"/>
                <a:cs typeface="Open Sans Medium"/>
                <a:sym typeface="Open Sans Medium"/>
              </a:rPr>
              <a:t>3: MASA Internal Data, 2024</a:t>
            </a:r>
            <a:endParaRPr sz="700" dirty="0">
              <a:latin typeface="Open Sans Medium"/>
              <a:ea typeface="Open Sans Medium"/>
              <a:cs typeface="Open Sans Medium"/>
              <a:sym typeface="Open Sans Medium"/>
            </a:endParaRPr>
          </a:p>
          <a:p>
            <a:pPr marL="0" marR="0" lvl="0" indent="0" algn="l" rtl="0">
              <a:spcBef>
                <a:spcPts val="0"/>
              </a:spcBef>
              <a:spcAft>
                <a:spcPts val="0"/>
              </a:spcAft>
              <a:buNone/>
            </a:pPr>
            <a:r>
              <a:rPr lang="en" sz="700" dirty="0">
                <a:solidFill>
                  <a:srgbClr val="262626"/>
                </a:solidFill>
                <a:latin typeface="Open Sans Medium"/>
                <a:ea typeface="Open Sans Medium"/>
                <a:cs typeface="Open Sans Medium"/>
                <a:sym typeface="Open Sans Medium"/>
              </a:rPr>
              <a:t>4: Bankrate, February 2023</a:t>
            </a:r>
            <a:endParaRPr sz="700" dirty="0">
              <a:latin typeface="Open Sans Medium"/>
              <a:ea typeface="Open Sans Medium"/>
              <a:cs typeface="Open Sans Medium"/>
              <a:sym typeface="Open Sans Medium"/>
            </a:endParaRPr>
          </a:p>
        </p:txBody>
      </p:sp>
      <p:sp>
        <p:nvSpPr>
          <p:cNvPr id="130" name="Google Shape;130;p22"/>
          <p:cNvSpPr txBox="1"/>
          <p:nvPr/>
        </p:nvSpPr>
        <p:spPr>
          <a:xfrm>
            <a:off x="1005840" y="4791478"/>
            <a:ext cx="4755000" cy="7068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 sz="1400" b="1" i="0" u="none" strike="noStrike">
                <a:solidFill>
                  <a:srgbClr val="343433"/>
                </a:solidFill>
                <a:latin typeface="Open Sans"/>
                <a:ea typeface="Open Sans"/>
                <a:cs typeface="Open Sans"/>
                <a:sym typeface="Open Sans"/>
              </a:rPr>
              <a:t>The average ground ambulance bill is $2,008.</a:t>
            </a:r>
            <a:r>
              <a:rPr lang="en" sz="1400" b="0" i="0" u="none" strike="noStrike" baseline="30000">
                <a:solidFill>
                  <a:srgbClr val="343433"/>
                </a:solidFill>
                <a:latin typeface="Open Sans"/>
                <a:ea typeface="Open Sans"/>
                <a:cs typeface="Open Sans"/>
                <a:sym typeface="Open Sans"/>
              </a:rPr>
              <a:t>3</a:t>
            </a:r>
            <a:r>
              <a:rPr lang="en" sz="1400" b="1" i="0" u="none" strike="noStrike">
                <a:solidFill>
                  <a:srgbClr val="343433"/>
                </a:solidFill>
                <a:latin typeface="Open Sans"/>
                <a:ea typeface="Open Sans"/>
                <a:cs typeface="Open Sans"/>
                <a:sym typeface="Open Sans"/>
              </a:rPr>
              <a:t> </a:t>
            </a:r>
            <a:br>
              <a:rPr lang="en" sz="1400" b="1" i="0" u="none" strike="noStrike">
                <a:solidFill>
                  <a:srgbClr val="343433"/>
                </a:solidFill>
                <a:latin typeface="Open Sans"/>
                <a:ea typeface="Open Sans"/>
                <a:cs typeface="Open Sans"/>
                <a:sym typeface="Open Sans"/>
              </a:rPr>
            </a:br>
            <a:r>
              <a:rPr lang="en" sz="1400">
                <a:solidFill>
                  <a:srgbClr val="343433"/>
                </a:solidFill>
                <a:latin typeface="Open Sans"/>
                <a:ea typeface="Open Sans"/>
                <a:cs typeface="Open Sans"/>
                <a:sym typeface="Open Sans"/>
              </a:rPr>
              <a:t>These c</a:t>
            </a:r>
            <a:r>
              <a:rPr lang="en" sz="1400" b="0" i="0" u="none" strike="noStrike">
                <a:solidFill>
                  <a:srgbClr val="343433"/>
                </a:solidFill>
                <a:latin typeface="Open Sans"/>
                <a:ea typeface="Open Sans"/>
                <a:cs typeface="Open Sans"/>
                <a:sym typeface="Open Sans"/>
              </a:rPr>
              <a:t>ostly bills have become a normal, expected part of emergency care — even for the insured. </a:t>
            </a:r>
            <a:endParaRPr>
              <a:solidFill>
                <a:srgbClr val="343433"/>
              </a:solidFill>
            </a:endParaRPr>
          </a:p>
        </p:txBody>
      </p:sp>
      <p:sp>
        <p:nvSpPr>
          <p:cNvPr id="131" name="Google Shape;131;p22"/>
          <p:cNvSpPr txBox="1"/>
          <p:nvPr/>
        </p:nvSpPr>
        <p:spPr>
          <a:xfrm>
            <a:off x="1005840" y="2926080"/>
            <a:ext cx="4755000" cy="7068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US" sz="1400" b="1" i="0" u="none" strike="noStrike" dirty="0">
                <a:solidFill>
                  <a:srgbClr val="343433"/>
                </a:solidFill>
                <a:latin typeface="Open Sans"/>
                <a:ea typeface="Open Sans"/>
                <a:cs typeface="Open Sans"/>
                <a:sym typeface="Open Sans"/>
              </a:rPr>
              <a:t>Nearly 60% </a:t>
            </a:r>
            <a:r>
              <a:rPr lang="en-US" sz="1400" i="0" u="none" strike="noStrike" dirty="0">
                <a:solidFill>
                  <a:srgbClr val="343433"/>
                </a:solidFill>
                <a:latin typeface="Open Sans"/>
                <a:ea typeface="Open Sans"/>
                <a:cs typeface="Open Sans"/>
                <a:sym typeface="Open Sans"/>
              </a:rPr>
              <a:t>of ground medical emergencies were out-of-network with primary medical plans in 2022, putting millions of employees at risk.</a:t>
            </a:r>
            <a:r>
              <a:rPr lang="en" sz="1400" i="0" u="none" strike="noStrike" dirty="0">
                <a:solidFill>
                  <a:srgbClr val="343433"/>
                </a:solidFill>
                <a:latin typeface="Open Sans"/>
                <a:ea typeface="Open Sans"/>
                <a:cs typeface="Open Sans"/>
                <a:sym typeface="Open Sans"/>
              </a:rPr>
              <a:t> </a:t>
            </a:r>
            <a:r>
              <a:rPr lang="en" sz="1400" b="0" i="0" u="none" strike="noStrike" baseline="30000" dirty="0">
                <a:solidFill>
                  <a:srgbClr val="343433"/>
                </a:solidFill>
                <a:latin typeface="Open Sans"/>
                <a:ea typeface="Open Sans"/>
                <a:cs typeface="Open Sans"/>
                <a:sym typeface="Open Sans"/>
              </a:rPr>
              <a:t>1</a:t>
            </a:r>
            <a:endParaRPr sz="1400" b="0" i="0" u="none" strike="noStrike" dirty="0">
              <a:solidFill>
                <a:srgbClr val="343433"/>
              </a:solidFill>
              <a:latin typeface="Open Sans"/>
              <a:ea typeface="Open Sans"/>
              <a:cs typeface="Open Sans"/>
              <a:sym typeface="Open Sans"/>
            </a:endParaRPr>
          </a:p>
        </p:txBody>
      </p:sp>
      <p:sp>
        <p:nvSpPr>
          <p:cNvPr id="132" name="Google Shape;132;p22"/>
          <p:cNvSpPr txBox="1"/>
          <p:nvPr/>
        </p:nvSpPr>
        <p:spPr>
          <a:xfrm>
            <a:off x="1005840" y="3857926"/>
            <a:ext cx="4755000" cy="7068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 sz="1400" b="0" i="0" u="none" strike="noStrike">
                <a:solidFill>
                  <a:srgbClr val="343433"/>
                </a:solidFill>
                <a:latin typeface="Open Sans"/>
                <a:ea typeface="Open Sans"/>
                <a:cs typeface="Open Sans"/>
                <a:sym typeface="Open Sans"/>
              </a:rPr>
              <a:t>Ambulance bills have a </a:t>
            </a:r>
            <a:r>
              <a:rPr lang="en" sz="1400" b="1" i="0" u="none" strike="noStrike">
                <a:solidFill>
                  <a:srgbClr val="343433"/>
                </a:solidFill>
                <a:latin typeface="Open Sans"/>
                <a:ea typeface="Open Sans"/>
                <a:cs typeface="Open Sans"/>
                <a:sym typeface="Open Sans"/>
              </a:rPr>
              <a:t>higher out-of-network rate</a:t>
            </a:r>
            <a:r>
              <a:rPr lang="en" sz="1400" i="0" u="none" strike="noStrike">
                <a:solidFill>
                  <a:srgbClr val="343433"/>
                </a:solidFill>
                <a:latin typeface="Open Sans"/>
                <a:ea typeface="Open Sans"/>
                <a:cs typeface="Open Sans"/>
                <a:sym typeface="Open Sans"/>
              </a:rPr>
              <a:t> </a:t>
            </a:r>
            <a:r>
              <a:rPr lang="en" sz="1400" b="0" i="0" u="none" strike="noStrike">
                <a:solidFill>
                  <a:srgbClr val="343433"/>
                </a:solidFill>
                <a:latin typeface="Open Sans"/>
                <a:ea typeface="Open Sans"/>
                <a:cs typeface="Open Sans"/>
                <a:sym typeface="Open Sans"/>
              </a:rPr>
              <a:t>than for other specialists, including E.R. doctors and anesthesiologists.</a:t>
            </a:r>
            <a:r>
              <a:rPr lang="en" sz="1400" b="0" i="0" u="none" strike="noStrike" baseline="30000">
                <a:solidFill>
                  <a:srgbClr val="343433"/>
                </a:solidFill>
                <a:latin typeface="Open Sans"/>
                <a:ea typeface="Open Sans"/>
                <a:cs typeface="Open Sans"/>
                <a:sym typeface="Open Sans"/>
              </a:rPr>
              <a:t>2</a:t>
            </a:r>
            <a:endParaRPr>
              <a:solidFill>
                <a:srgbClr val="343433"/>
              </a:solidFill>
            </a:endParaRPr>
          </a:p>
        </p:txBody>
      </p:sp>
      <p:sp>
        <p:nvSpPr>
          <p:cNvPr id="133" name="Google Shape;133;p22"/>
          <p:cNvSpPr txBox="1"/>
          <p:nvPr/>
        </p:nvSpPr>
        <p:spPr>
          <a:xfrm>
            <a:off x="7498080" y="3931920"/>
            <a:ext cx="40365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400" b="1" dirty="0">
                <a:solidFill>
                  <a:srgbClr val="FFFFFF"/>
                </a:solidFill>
                <a:latin typeface="Poppins"/>
                <a:ea typeface="Poppins"/>
                <a:cs typeface="Poppins"/>
                <a:sym typeface="Poppins"/>
              </a:rPr>
              <a:t>60% of Americans have to borrow just to cover a $1,000 health expense.</a:t>
            </a:r>
            <a:endParaRPr sz="1200" b="1" baseline="30000" dirty="0">
              <a:solidFill>
                <a:srgbClr val="000000"/>
              </a:solidFill>
              <a:latin typeface="Poppins"/>
              <a:ea typeface="Poppins"/>
              <a:cs typeface="Poppins"/>
              <a:sym typeface="Poppins"/>
            </a:endParaRPr>
          </a:p>
        </p:txBody>
      </p:sp>
      <p:pic>
        <p:nvPicPr>
          <p:cNvPr id="134" name="Google Shape;134;p22"/>
          <p:cNvPicPr preferRelativeResize="0"/>
          <p:nvPr/>
        </p:nvPicPr>
        <p:blipFill>
          <a:blip r:embed="rId3">
            <a:alphaModFix/>
          </a:blip>
          <a:stretch>
            <a:fillRect/>
          </a:stretch>
        </p:blipFill>
        <p:spPr>
          <a:xfrm>
            <a:off x="548650" y="2947105"/>
            <a:ext cx="246888" cy="411480"/>
          </a:xfrm>
          <a:prstGeom prst="rect">
            <a:avLst/>
          </a:prstGeom>
          <a:noFill/>
          <a:ln>
            <a:noFill/>
          </a:ln>
        </p:spPr>
      </p:pic>
      <p:pic>
        <p:nvPicPr>
          <p:cNvPr id="135" name="Google Shape;135;p22"/>
          <p:cNvPicPr preferRelativeResize="0"/>
          <p:nvPr/>
        </p:nvPicPr>
        <p:blipFill>
          <a:blip r:embed="rId3">
            <a:alphaModFix/>
          </a:blip>
          <a:stretch>
            <a:fillRect/>
          </a:stretch>
        </p:blipFill>
        <p:spPr>
          <a:xfrm>
            <a:off x="548650" y="3878940"/>
            <a:ext cx="246888" cy="411480"/>
          </a:xfrm>
          <a:prstGeom prst="rect">
            <a:avLst/>
          </a:prstGeom>
          <a:noFill/>
          <a:ln>
            <a:noFill/>
          </a:ln>
        </p:spPr>
      </p:pic>
      <p:pic>
        <p:nvPicPr>
          <p:cNvPr id="136" name="Google Shape;136;p22"/>
          <p:cNvPicPr preferRelativeResize="0"/>
          <p:nvPr/>
        </p:nvPicPr>
        <p:blipFill>
          <a:blip r:embed="rId3">
            <a:alphaModFix/>
          </a:blip>
          <a:stretch>
            <a:fillRect/>
          </a:stretch>
        </p:blipFill>
        <p:spPr>
          <a:xfrm>
            <a:off x="548650" y="4812481"/>
            <a:ext cx="246888" cy="411480"/>
          </a:xfrm>
          <a:prstGeom prst="rect">
            <a:avLst/>
          </a:prstGeom>
          <a:noFill/>
          <a:ln>
            <a:noFill/>
          </a:ln>
        </p:spPr>
      </p:pic>
      <p:sp>
        <p:nvSpPr>
          <p:cNvPr id="137" name="Google Shape;137;p22"/>
          <p:cNvSpPr/>
          <p:nvPr/>
        </p:nvSpPr>
        <p:spPr>
          <a:xfrm>
            <a:off x="8192835" y="847561"/>
            <a:ext cx="2511024" cy="2511024"/>
          </a:xfrm>
          <a:prstGeom prst="ellipse">
            <a:avLst/>
          </a:pr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pic>
        <p:nvPicPr>
          <p:cNvPr id="4" name="Picture 3" descr="A hand holding a stack of paper money&#10;&#10;Description automatically generated">
            <a:extLst>
              <a:ext uri="{FF2B5EF4-FFF2-40B4-BE49-F238E27FC236}">
                <a16:creationId xmlns:a16="http://schemas.microsoft.com/office/drawing/2014/main" id="{51CF5109-A612-29AE-3D2D-15A825CB1C05}"/>
              </a:ext>
            </a:extLst>
          </p:cNvPr>
          <p:cNvPicPr>
            <a:picLocks noChangeAspect="1"/>
          </p:cNvPicPr>
          <p:nvPr/>
        </p:nvPicPr>
        <p:blipFill>
          <a:blip r:embed="rId4"/>
          <a:stretch>
            <a:fillRect/>
          </a:stretch>
        </p:blipFill>
        <p:spPr>
          <a:xfrm>
            <a:off x="8464680" y="1383599"/>
            <a:ext cx="1765842" cy="1563506"/>
          </a:xfrm>
          <a:prstGeom prst="rect">
            <a:avLst/>
          </a:prstGeom>
        </p:spPr>
      </p:pic>
      <p:sp>
        <p:nvSpPr>
          <p:cNvPr id="3" name="TextBox 2">
            <a:extLst>
              <a:ext uri="{FF2B5EF4-FFF2-40B4-BE49-F238E27FC236}">
                <a16:creationId xmlns:a16="http://schemas.microsoft.com/office/drawing/2014/main" id="{F01996A4-BD9C-B70A-152A-EA8A16E07E19}"/>
              </a:ext>
            </a:extLst>
          </p:cNvPr>
          <p:cNvSpPr txBox="1"/>
          <p:nvPr/>
        </p:nvSpPr>
        <p:spPr>
          <a:xfrm>
            <a:off x="11036275" y="4710444"/>
            <a:ext cx="498305" cy="307777"/>
          </a:xfrm>
          <a:prstGeom prst="rect">
            <a:avLst/>
          </a:prstGeom>
          <a:noFill/>
        </p:spPr>
        <p:txBody>
          <a:bodyPr wrap="square">
            <a:spAutoFit/>
          </a:bodyPr>
          <a:lstStyle/>
          <a:p>
            <a:r>
              <a:rPr lang="en" sz="1400" b="1" baseline="30000" dirty="0">
                <a:solidFill>
                  <a:srgbClr val="FFFFFF"/>
                </a:solidFill>
                <a:latin typeface="Poppins"/>
                <a:ea typeface="Poppins"/>
                <a:cs typeface="Poppins"/>
                <a:sym typeface="Poppins"/>
              </a:rPr>
              <a:t>4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3"/>
          <p:cNvPicPr preferRelativeResize="0"/>
          <p:nvPr/>
        </p:nvPicPr>
        <p:blipFill>
          <a:blip r:embed="rId3">
            <a:alphaModFix/>
          </a:blip>
          <a:stretch>
            <a:fillRect/>
          </a:stretch>
        </p:blipFill>
        <p:spPr>
          <a:xfrm>
            <a:off x="548650" y="3219811"/>
            <a:ext cx="246888" cy="411480"/>
          </a:xfrm>
          <a:prstGeom prst="rect">
            <a:avLst/>
          </a:prstGeom>
          <a:noFill/>
          <a:ln>
            <a:noFill/>
          </a:ln>
        </p:spPr>
      </p:pic>
      <p:sp>
        <p:nvSpPr>
          <p:cNvPr id="144" name="Google Shape;144;p23"/>
          <p:cNvSpPr txBox="1"/>
          <p:nvPr/>
        </p:nvSpPr>
        <p:spPr>
          <a:xfrm>
            <a:off x="1005850" y="3186506"/>
            <a:ext cx="5150400" cy="1005900"/>
          </a:xfrm>
          <a:prstGeom prst="rect">
            <a:avLst/>
          </a:prstGeom>
          <a:noFill/>
          <a:ln>
            <a:noFill/>
          </a:ln>
        </p:spPr>
        <p:txBody>
          <a:bodyPr spcFirstLastPara="1" wrap="square" lIns="0" tIns="0" rIns="0" bIns="0" anchor="ctr" anchorCtr="0">
            <a:noAutofit/>
          </a:bodyPr>
          <a:lstStyle/>
          <a:p>
            <a:pPr marL="0" marR="0" lvl="0" indent="0" algn="l" rtl="0">
              <a:lnSpc>
                <a:spcPct val="114000"/>
              </a:lnSpc>
              <a:spcBef>
                <a:spcPts val="0"/>
              </a:spcBef>
              <a:spcAft>
                <a:spcPts val="0"/>
              </a:spcAft>
              <a:buClr>
                <a:srgbClr val="1D2D52"/>
              </a:buClr>
              <a:buSzPts val="1400"/>
              <a:buFont typeface="Arial"/>
              <a:buNone/>
            </a:pPr>
            <a:r>
              <a:rPr lang="en" sz="1600" b="1" dirty="0">
                <a:solidFill>
                  <a:srgbClr val="230871"/>
                </a:solidFill>
                <a:latin typeface="Poppins"/>
                <a:ea typeface="Poppins"/>
                <a:cs typeface="Poppins"/>
                <a:sym typeface="Poppins"/>
              </a:rPr>
              <a:t>94% of employees don’t know that there’s a solution that will cover ambulance bills. </a:t>
            </a:r>
            <a:br>
              <a:rPr lang="en" sz="1600" b="1" dirty="0">
                <a:solidFill>
                  <a:srgbClr val="230871"/>
                </a:solidFill>
                <a:latin typeface="Poppins"/>
                <a:ea typeface="Poppins"/>
                <a:cs typeface="Poppins"/>
                <a:sym typeface="Poppins"/>
              </a:rPr>
            </a:br>
            <a:r>
              <a:rPr lang="en" sz="1600" b="1" dirty="0">
                <a:solidFill>
                  <a:srgbClr val="230871"/>
                </a:solidFill>
                <a:latin typeface="Poppins"/>
                <a:ea typeface="Poppins"/>
                <a:cs typeface="Poppins"/>
                <a:sym typeface="Poppins"/>
              </a:rPr>
              <a:t>When they learn there’s a solution like MASA, </a:t>
            </a:r>
            <a:br>
              <a:rPr lang="en" sz="1600" b="1" dirty="0">
                <a:solidFill>
                  <a:srgbClr val="230871"/>
                </a:solidFill>
                <a:latin typeface="Poppins"/>
                <a:ea typeface="Poppins"/>
                <a:cs typeface="Poppins"/>
                <a:sym typeface="Poppins"/>
              </a:rPr>
            </a:br>
            <a:r>
              <a:rPr lang="en" sz="1600" b="1" dirty="0">
                <a:solidFill>
                  <a:srgbClr val="230871"/>
                </a:solidFill>
                <a:latin typeface="Poppins"/>
                <a:ea typeface="Poppins"/>
                <a:cs typeface="Poppins"/>
                <a:sym typeface="Poppins"/>
              </a:rPr>
              <a:t>30% are likely to pay for it.</a:t>
            </a:r>
            <a:r>
              <a:rPr lang="en" sz="1600" b="1" baseline="30000" dirty="0">
                <a:solidFill>
                  <a:srgbClr val="230871"/>
                </a:solidFill>
                <a:latin typeface="Poppins"/>
                <a:ea typeface="Poppins"/>
                <a:cs typeface="Poppins"/>
                <a:sym typeface="Poppins"/>
              </a:rPr>
              <a:t>5</a:t>
            </a:r>
            <a:endParaRPr sz="1600" b="1" baseline="30000" dirty="0">
              <a:solidFill>
                <a:srgbClr val="230871"/>
              </a:solidFill>
              <a:latin typeface="Poppins"/>
              <a:ea typeface="Poppins"/>
              <a:cs typeface="Poppins"/>
              <a:sym typeface="Poppins"/>
            </a:endParaRPr>
          </a:p>
        </p:txBody>
      </p:sp>
      <p:sp>
        <p:nvSpPr>
          <p:cNvPr id="145" name="Google Shape;145;p23"/>
          <p:cNvSpPr txBox="1"/>
          <p:nvPr/>
        </p:nvSpPr>
        <p:spPr>
          <a:xfrm>
            <a:off x="559868" y="1184615"/>
            <a:ext cx="5270777" cy="18199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1800" b="1" dirty="0">
                <a:solidFill>
                  <a:srgbClr val="230871"/>
                </a:solidFill>
                <a:latin typeface="Poppins"/>
                <a:ea typeface="Poppins"/>
                <a:cs typeface="Poppins"/>
                <a:sym typeface="Poppins"/>
              </a:rPr>
              <a:t>The simple solution to a complex problem for millions of employees.</a:t>
            </a:r>
            <a:endParaRPr sz="1800" dirty="0">
              <a:solidFill>
                <a:srgbClr val="1D2D52"/>
              </a:solidFill>
              <a:latin typeface="Poppins"/>
              <a:ea typeface="Poppins"/>
              <a:cs typeface="Poppins"/>
              <a:sym typeface="Poppins"/>
            </a:endParaRPr>
          </a:p>
          <a:p>
            <a:pPr marL="0" marR="0" lvl="0" indent="0" algn="l" rtl="0">
              <a:lnSpc>
                <a:spcPct val="110000"/>
              </a:lnSpc>
              <a:spcBef>
                <a:spcPts val="1200"/>
              </a:spcBef>
              <a:spcAft>
                <a:spcPts val="800"/>
              </a:spcAft>
              <a:buNone/>
            </a:pPr>
            <a:r>
              <a:rPr lang="en" sz="1400" dirty="0">
                <a:solidFill>
                  <a:srgbClr val="262626"/>
                </a:solidFill>
                <a:latin typeface="Open Sans"/>
                <a:ea typeface="Open Sans"/>
                <a:cs typeface="Open Sans"/>
                <a:sym typeface="Open Sans"/>
              </a:rPr>
              <a:t>Employees can protect their finances, and peace of mind, with MASA. Our medical-transport coverage pays 100% of ambulance claims, and plans are easily bundled with core health benefits.</a:t>
            </a:r>
            <a:endParaRPr dirty="0">
              <a:latin typeface="Open Sans"/>
              <a:ea typeface="Open Sans"/>
              <a:cs typeface="Open Sans"/>
              <a:sym typeface="Open Sans"/>
            </a:endParaRPr>
          </a:p>
        </p:txBody>
      </p:sp>
      <p:sp>
        <p:nvSpPr>
          <p:cNvPr id="146" name="Google Shape;146;p23"/>
          <p:cNvSpPr txBox="1"/>
          <p:nvPr/>
        </p:nvSpPr>
        <p:spPr>
          <a:xfrm>
            <a:off x="548650" y="548650"/>
            <a:ext cx="5841000" cy="73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2800" b="1" dirty="0">
                <a:solidFill>
                  <a:srgbClr val="230871"/>
                </a:solidFill>
                <a:latin typeface="Poppins"/>
                <a:ea typeface="Poppins"/>
                <a:cs typeface="Poppins"/>
                <a:sym typeface="Poppins"/>
              </a:rPr>
              <a:t>The MASA solution</a:t>
            </a:r>
            <a:endParaRPr sz="2800" b="1" dirty="0">
              <a:solidFill>
                <a:srgbClr val="230871"/>
              </a:solidFill>
              <a:latin typeface="Poppins"/>
              <a:ea typeface="Poppins"/>
              <a:cs typeface="Poppins"/>
              <a:sym typeface="Poppins"/>
            </a:endParaRPr>
          </a:p>
        </p:txBody>
      </p:sp>
      <p:sp>
        <p:nvSpPr>
          <p:cNvPr id="147" name="Google Shape;147;p23"/>
          <p:cNvSpPr/>
          <p:nvPr/>
        </p:nvSpPr>
        <p:spPr>
          <a:xfrm>
            <a:off x="548649" y="4397825"/>
            <a:ext cx="5281996" cy="1694329"/>
          </a:xfrm>
          <a:prstGeom prst="rect">
            <a:avLst/>
          </a:prstGeom>
          <a:noFill/>
          <a:ln>
            <a:noFill/>
          </a:ln>
        </p:spPr>
        <p:txBody>
          <a:bodyPr spcFirstLastPara="1" wrap="square" lIns="0" tIns="0" rIns="0" bIns="0" anchor="ctr" anchorCtr="0">
            <a:noAutofit/>
          </a:bodyPr>
          <a:lstStyle/>
          <a:p>
            <a:pPr marL="0" marR="0" lvl="0" indent="0" algn="l" rtl="0">
              <a:lnSpc>
                <a:spcPct val="110000"/>
              </a:lnSpc>
              <a:spcBef>
                <a:spcPts val="0"/>
              </a:spcBef>
              <a:spcAft>
                <a:spcPts val="0"/>
              </a:spcAft>
              <a:buClr>
                <a:srgbClr val="262626"/>
              </a:buClr>
              <a:buSzPts val="1400"/>
              <a:buFont typeface="Arial"/>
              <a:buNone/>
            </a:pPr>
            <a:r>
              <a:rPr lang="en" sz="1400" b="0" dirty="0">
                <a:solidFill>
                  <a:srgbClr val="262626"/>
                </a:solidFill>
                <a:latin typeface="Open Sans"/>
                <a:ea typeface="Open Sans"/>
                <a:cs typeface="Open Sans"/>
                <a:sym typeface="Open Sans"/>
              </a:rPr>
              <a:t>Plus, the </a:t>
            </a:r>
            <a:r>
              <a:rPr lang="en" sz="1400" b="0" i="0" u="none" strike="noStrike" dirty="0">
                <a:solidFill>
                  <a:srgbClr val="262626"/>
                </a:solidFill>
                <a:latin typeface="Open Sans"/>
                <a:ea typeface="Open Sans"/>
                <a:cs typeface="Open Sans"/>
                <a:sym typeface="Open Sans"/>
              </a:rPr>
              <a:t>numbers speak fo</a:t>
            </a:r>
            <a:r>
              <a:rPr lang="en" sz="1400" b="0" dirty="0">
                <a:solidFill>
                  <a:srgbClr val="262626"/>
                </a:solidFill>
                <a:latin typeface="Open Sans"/>
                <a:ea typeface="Open Sans"/>
                <a:cs typeface="Open Sans"/>
                <a:sym typeface="Open Sans"/>
              </a:rPr>
              <a:t>r themselves: our </a:t>
            </a:r>
            <a:r>
              <a:rPr lang="en" sz="1400" b="1" dirty="0">
                <a:solidFill>
                  <a:srgbClr val="262626"/>
                </a:solidFill>
                <a:latin typeface="Open Sans"/>
                <a:ea typeface="Open Sans"/>
                <a:cs typeface="Open Sans"/>
                <a:sym typeface="Open Sans"/>
              </a:rPr>
              <a:t>38% participation rate </a:t>
            </a:r>
            <a:r>
              <a:rPr lang="en" sz="1400" b="0" dirty="0">
                <a:solidFill>
                  <a:srgbClr val="262626"/>
                </a:solidFill>
                <a:latin typeface="Open Sans"/>
                <a:ea typeface="Open Sans"/>
                <a:cs typeface="Open Sans"/>
                <a:sym typeface="Open Sans"/>
              </a:rPr>
              <a:t>across groups proves that for employees — this is a problem worth solving</a:t>
            </a:r>
            <a:r>
              <a:rPr lang="en" sz="1400" b="0" i="0" u="none" strike="noStrike" dirty="0">
                <a:solidFill>
                  <a:srgbClr val="262626"/>
                </a:solidFill>
                <a:latin typeface="Open Sans"/>
                <a:ea typeface="Open Sans"/>
                <a:cs typeface="Open Sans"/>
                <a:sym typeface="Open Sans"/>
              </a:rPr>
              <a:t>.</a:t>
            </a:r>
            <a:r>
              <a:rPr lang="en" sz="1400" b="0" i="0" u="none" strike="noStrike" baseline="30000" dirty="0">
                <a:solidFill>
                  <a:srgbClr val="262626"/>
                </a:solidFill>
                <a:latin typeface="Open Sans"/>
                <a:ea typeface="Open Sans"/>
                <a:cs typeface="Open Sans"/>
                <a:sym typeface="Open Sans"/>
              </a:rPr>
              <a:t>3</a:t>
            </a:r>
            <a:endParaRPr sz="1400" b="0" baseline="30000" dirty="0">
              <a:solidFill>
                <a:srgbClr val="262626"/>
              </a:solidFill>
              <a:latin typeface="Open Sans"/>
              <a:ea typeface="Open Sans"/>
              <a:cs typeface="Open Sans"/>
              <a:sym typeface="Open Sans"/>
            </a:endParaRPr>
          </a:p>
          <a:p>
            <a:pPr marL="0" marR="0" lvl="0" indent="0" algn="l" rtl="0">
              <a:lnSpc>
                <a:spcPct val="110000"/>
              </a:lnSpc>
              <a:spcBef>
                <a:spcPts val="800"/>
              </a:spcBef>
              <a:spcAft>
                <a:spcPts val="800"/>
              </a:spcAft>
              <a:buClr>
                <a:srgbClr val="262626"/>
              </a:buClr>
              <a:buSzPts val="1400"/>
              <a:buFont typeface="Arial"/>
              <a:buNone/>
            </a:pPr>
            <a:r>
              <a:rPr lang="en" sz="1400" b="1" dirty="0">
                <a:solidFill>
                  <a:srgbClr val="262626"/>
                </a:solidFill>
                <a:latin typeface="Open Sans"/>
                <a:ea typeface="Open Sans"/>
                <a:cs typeface="Open Sans"/>
                <a:sym typeface="Open Sans"/>
              </a:rPr>
              <a:t>How does it work? </a:t>
            </a:r>
            <a:r>
              <a:rPr lang="en" sz="1400" b="0" dirty="0">
                <a:solidFill>
                  <a:srgbClr val="262626"/>
                </a:solidFill>
                <a:latin typeface="Open Sans"/>
                <a:ea typeface="Open Sans"/>
                <a:cs typeface="Open Sans"/>
                <a:sym typeface="Open Sans"/>
              </a:rPr>
              <a:t>Employees can choose a plan when they enroll. They have access to coverage for any ambulance, nationwide — and medical transport claims are compensated.</a:t>
            </a:r>
            <a:endParaRPr sz="1400" b="0" strike="sngStrike" dirty="0">
              <a:solidFill>
                <a:srgbClr val="262626"/>
              </a:solidFill>
              <a:latin typeface="Open Sans"/>
              <a:ea typeface="Open Sans"/>
              <a:cs typeface="Open Sans"/>
              <a:sym typeface="Open Sans"/>
            </a:endParaRPr>
          </a:p>
        </p:txBody>
      </p:sp>
      <p:sp>
        <p:nvSpPr>
          <p:cNvPr id="148" name="Google Shape;148;p23"/>
          <p:cNvSpPr txBox="1"/>
          <p:nvPr/>
        </p:nvSpPr>
        <p:spPr>
          <a:xfrm>
            <a:off x="548641" y="6217920"/>
            <a:ext cx="3642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 sz="700" dirty="0">
                <a:solidFill>
                  <a:srgbClr val="262626"/>
                </a:solidFill>
                <a:latin typeface="Open Sans Medium"/>
                <a:ea typeface="Open Sans Medium"/>
                <a:cs typeface="Open Sans Medium"/>
                <a:sym typeface="Open Sans Medium"/>
              </a:rPr>
              <a:t>3: MASA Internal Data, Updated February 2023</a:t>
            </a:r>
            <a:endParaRPr sz="700" dirty="0">
              <a:latin typeface="Open Sans Medium"/>
              <a:ea typeface="Open Sans Medium"/>
              <a:cs typeface="Open Sans Medium"/>
              <a:sym typeface="Open Sans Medium"/>
            </a:endParaRPr>
          </a:p>
          <a:p>
            <a:pPr marL="0" marR="0" lvl="0" indent="0" algn="l" rtl="0">
              <a:spcBef>
                <a:spcPts val="0"/>
              </a:spcBef>
              <a:spcAft>
                <a:spcPts val="0"/>
              </a:spcAft>
              <a:buNone/>
            </a:pPr>
            <a:r>
              <a:rPr lang="en" sz="700" dirty="0">
                <a:solidFill>
                  <a:srgbClr val="262626"/>
                </a:solidFill>
                <a:latin typeface="Open Sans Medium"/>
                <a:ea typeface="Open Sans Medium"/>
                <a:cs typeface="Open Sans Medium"/>
                <a:sym typeface="Open Sans Medium"/>
              </a:rPr>
              <a:t>5: Independent McKinsey Report, 2019</a:t>
            </a:r>
            <a:endParaRPr sz="700" dirty="0">
              <a:latin typeface="Open Sans Medium"/>
              <a:ea typeface="Open Sans Medium"/>
              <a:cs typeface="Open Sans Medium"/>
              <a:sym typeface="Open Sans Medium"/>
            </a:endParaRPr>
          </a:p>
        </p:txBody>
      </p:sp>
      <p:sp>
        <p:nvSpPr>
          <p:cNvPr id="149" name="Google Shape;149;p23"/>
          <p:cNvSpPr/>
          <p:nvPr/>
        </p:nvSpPr>
        <p:spPr>
          <a:xfrm>
            <a:off x="7778750" y="1280150"/>
            <a:ext cx="3900600" cy="3327600"/>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Clr>
                <a:srgbClr val="D53128"/>
              </a:buClr>
              <a:buSzPts val="2000"/>
              <a:buFont typeface="Arial"/>
              <a:buNone/>
            </a:pPr>
            <a:r>
              <a:rPr lang="en" sz="2400" b="1">
                <a:solidFill>
                  <a:srgbClr val="E64B38"/>
                </a:solidFill>
                <a:latin typeface="Poppins"/>
                <a:ea typeface="Poppins"/>
                <a:cs typeface="Poppins"/>
                <a:sym typeface="Poppins"/>
              </a:rPr>
              <a:t>MASA guarantees:</a:t>
            </a:r>
            <a:endParaRPr sz="2400" b="1">
              <a:solidFill>
                <a:srgbClr val="E64B38"/>
              </a:solidFill>
              <a:latin typeface="Poppins"/>
              <a:ea typeface="Poppins"/>
              <a:cs typeface="Poppins"/>
              <a:sym typeface="Poppins"/>
            </a:endParaRPr>
          </a:p>
          <a:p>
            <a:pPr marL="0" marR="0" lvl="0" indent="0" algn="l" rtl="0">
              <a:lnSpc>
                <a:spcPct val="114000"/>
              </a:lnSpc>
              <a:spcBef>
                <a:spcPts val="0"/>
              </a:spcBef>
              <a:spcAft>
                <a:spcPts val="0"/>
              </a:spcAft>
              <a:buClr>
                <a:srgbClr val="FFFFFF"/>
              </a:buClr>
              <a:buSzPts val="1400"/>
              <a:buFont typeface="Arial"/>
              <a:buNone/>
            </a:pPr>
            <a:endParaRPr sz="1400" b="0">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1400"/>
              <a:buFont typeface="Arial"/>
              <a:buNone/>
            </a:pPr>
            <a:r>
              <a:rPr lang="en" sz="1600" b="1">
                <a:solidFill>
                  <a:srgbClr val="FFFFFF"/>
                </a:solidFill>
                <a:latin typeface="Poppins"/>
                <a:ea typeface="Poppins"/>
                <a:cs typeface="Poppins"/>
                <a:sym typeface="Poppins"/>
              </a:rPr>
              <a:t>       No health questions</a:t>
            </a:r>
            <a:endParaRPr sz="1600" b="1">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endParaRPr sz="1600" b="1">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r>
              <a:rPr lang="en" sz="1600" b="1">
                <a:solidFill>
                  <a:srgbClr val="FFFFFF"/>
                </a:solidFill>
                <a:latin typeface="Poppins"/>
                <a:ea typeface="Poppins"/>
                <a:cs typeface="Poppins"/>
                <a:sym typeface="Poppins"/>
              </a:rPr>
              <a:t>       No claim forms</a:t>
            </a:r>
            <a:endParaRPr sz="1600" b="1">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endParaRPr sz="1600" b="1">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r>
              <a:rPr lang="en" sz="1600" b="1">
                <a:solidFill>
                  <a:srgbClr val="FFFFFF"/>
                </a:solidFill>
                <a:latin typeface="Poppins"/>
                <a:ea typeface="Poppins"/>
                <a:cs typeface="Poppins"/>
                <a:sym typeface="Poppins"/>
              </a:rPr>
              <a:t>       No network limitations</a:t>
            </a:r>
            <a:endParaRPr sz="1600" b="1">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endParaRPr sz="1600" b="1">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r>
              <a:rPr lang="en" sz="1600" b="1">
                <a:solidFill>
                  <a:srgbClr val="FFFFFF"/>
                </a:solidFill>
                <a:latin typeface="Poppins"/>
                <a:ea typeface="Poppins"/>
                <a:cs typeface="Poppins"/>
                <a:sym typeface="Poppins"/>
              </a:rPr>
              <a:t>       No deductibles</a:t>
            </a:r>
            <a:endParaRPr sz="1600" b="1">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endParaRPr sz="1600" b="1">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r>
              <a:rPr lang="en" sz="1600" b="1">
                <a:solidFill>
                  <a:srgbClr val="FFFFFF"/>
                </a:solidFill>
                <a:latin typeface="Poppins"/>
                <a:ea typeface="Poppins"/>
                <a:cs typeface="Poppins"/>
                <a:sym typeface="Poppins"/>
              </a:rPr>
              <a:t>       No member/spouse age limits</a:t>
            </a:r>
            <a:endParaRPr sz="1600" b="1">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endParaRPr sz="1600" b="1">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r>
              <a:rPr lang="en" sz="1600" b="1">
                <a:solidFill>
                  <a:srgbClr val="FFFFFF"/>
                </a:solidFill>
                <a:latin typeface="Poppins"/>
                <a:ea typeface="Poppins"/>
                <a:cs typeface="Poppins"/>
                <a:sym typeface="Poppins"/>
              </a:rPr>
              <a:t>       No denials based on claim cost</a:t>
            </a:r>
            <a:endParaRPr sz="1600" b="1">
              <a:latin typeface="Poppins"/>
              <a:ea typeface="Poppins"/>
              <a:cs typeface="Poppins"/>
              <a:sym typeface="Poppins"/>
            </a:endParaRPr>
          </a:p>
        </p:txBody>
      </p:sp>
      <p:pic>
        <p:nvPicPr>
          <p:cNvPr id="150" name="Google Shape;150;p23"/>
          <p:cNvPicPr preferRelativeResize="0"/>
          <p:nvPr/>
        </p:nvPicPr>
        <p:blipFill>
          <a:blip r:embed="rId3">
            <a:alphaModFix/>
          </a:blip>
          <a:stretch>
            <a:fillRect/>
          </a:stretch>
        </p:blipFill>
        <p:spPr>
          <a:xfrm>
            <a:off x="7778750" y="1892225"/>
            <a:ext cx="182880" cy="304800"/>
          </a:xfrm>
          <a:prstGeom prst="rect">
            <a:avLst/>
          </a:prstGeom>
          <a:noFill/>
          <a:ln>
            <a:noFill/>
          </a:ln>
        </p:spPr>
      </p:pic>
      <p:pic>
        <p:nvPicPr>
          <p:cNvPr id="151" name="Google Shape;151;p23"/>
          <p:cNvPicPr preferRelativeResize="0"/>
          <p:nvPr/>
        </p:nvPicPr>
        <p:blipFill>
          <a:blip r:embed="rId3">
            <a:alphaModFix/>
          </a:blip>
          <a:stretch>
            <a:fillRect/>
          </a:stretch>
        </p:blipFill>
        <p:spPr>
          <a:xfrm>
            <a:off x="7778750" y="2385105"/>
            <a:ext cx="182880" cy="304800"/>
          </a:xfrm>
          <a:prstGeom prst="rect">
            <a:avLst/>
          </a:prstGeom>
          <a:noFill/>
          <a:ln>
            <a:noFill/>
          </a:ln>
        </p:spPr>
      </p:pic>
      <p:pic>
        <p:nvPicPr>
          <p:cNvPr id="152" name="Google Shape;152;p23"/>
          <p:cNvPicPr preferRelativeResize="0"/>
          <p:nvPr/>
        </p:nvPicPr>
        <p:blipFill>
          <a:blip r:embed="rId3">
            <a:alphaModFix/>
          </a:blip>
          <a:stretch>
            <a:fillRect/>
          </a:stretch>
        </p:blipFill>
        <p:spPr>
          <a:xfrm>
            <a:off x="7778750" y="4356625"/>
            <a:ext cx="182880" cy="304800"/>
          </a:xfrm>
          <a:prstGeom prst="rect">
            <a:avLst/>
          </a:prstGeom>
          <a:noFill/>
          <a:ln>
            <a:noFill/>
          </a:ln>
        </p:spPr>
      </p:pic>
      <p:pic>
        <p:nvPicPr>
          <p:cNvPr id="153" name="Google Shape;153;p23"/>
          <p:cNvPicPr preferRelativeResize="0"/>
          <p:nvPr/>
        </p:nvPicPr>
        <p:blipFill>
          <a:blip r:embed="rId3">
            <a:alphaModFix/>
          </a:blip>
          <a:stretch>
            <a:fillRect/>
          </a:stretch>
        </p:blipFill>
        <p:spPr>
          <a:xfrm>
            <a:off x="7778750" y="3863745"/>
            <a:ext cx="182880" cy="304800"/>
          </a:xfrm>
          <a:prstGeom prst="rect">
            <a:avLst/>
          </a:prstGeom>
          <a:noFill/>
          <a:ln>
            <a:noFill/>
          </a:ln>
        </p:spPr>
      </p:pic>
      <p:pic>
        <p:nvPicPr>
          <p:cNvPr id="154" name="Google Shape;154;p23"/>
          <p:cNvPicPr preferRelativeResize="0"/>
          <p:nvPr/>
        </p:nvPicPr>
        <p:blipFill>
          <a:blip r:embed="rId3">
            <a:alphaModFix/>
          </a:blip>
          <a:stretch>
            <a:fillRect/>
          </a:stretch>
        </p:blipFill>
        <p:spPr>
          <a:xfrm>
            <a:off x="7778750" y="3370865"/>
            <a:ext cx="182880" cy="304800"/>
          </a:xfrm>
          <a:prstGeom prst="rect">
            <a:avLst/>
          </a:prstGeom>
          <a:noFill/>
          <a:ln>
            <a:noFill/>
          </a:ln>
        </p:spPr>
      </p:pic>
      <p:pic>
        <p:nvPicPr>
          <p:cNvPr id="155" name="Google Shape;155;p23"/>
          <p:cNvPicPr preferRelativeResize="0"/>
          <p:nvPr/>
        </p:nvPicPr>
        <p:blipFill>
          <a:blip r:embed="rId3">
            <a:alphaModFix/>
          </a:blip>
          <a:stretch>
            <a:fillRect/>
          </a:stretch>
        </p:blipFill>
        <p:spPr>
          <a:xfrm>
            <a:off x="7778750" y="2877985"/>
            <a:ext cx="182880" cy="30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24"/>
          <p:cNvSpPr txBox="1"/>
          <p:nvPr/>
        </p:nvSpPr>
        <p:spPr>
          <a:xfrm>
            <a:off x="528113" y="424139"/>
            <a:ext cx="8220785" cy="42930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 sz="2800" b="1" dirty="0">
                <a:solidFill>
                  <a:srgbClr val="230871"/>
                </a:solidFill>
                <a:latin typeface="Poppins"/>
                <a:ea typeface="Poppins"/>
                <a:cs typeface="Poppins"/>
                <a:sym typeface="Poppins"/>
              </a:rPr>
              <a:t>Membership benefit offerings</a:t>
            </a:r>
            <a:endParaRPr sz="2800" b="1" dirty="0">
              <a:solidFill>
                <a:srgbClr val="230871"/>
              </a:solidFill>
              <a:latin typeface="Poppins"/>
              <a:ea typeface="Poppins"/>
              <a:cs typeface="Poppins"/>
              <a:sym typeface="Poppins"/>
            </a:endParaRPr>
          </a:p>
        </p:txBody>
      </p:sp>
      <p:graphicFrame>
        <p:nvGraphicFramePr>
          <p:cNvPr id="169" name="Google Shape;169;p24"/>
          <p:cNvGraphicFramePr>
            <a:graphicFrameLocks/>
          </p:cNvGraphicFramePr>
          <p:nvPr>
            <p:extLst>
              <p:ext uri="{D42A27DB-BD31-4B8C-83A1-F6EECF244321}">
                <p14:modId xmlns:p14="http://schemas.microsoft.com/office/powerpoint/2010/main" val="4133782964"/>
              </p:ext>
            </p:extLst>
          </p:nvPr>
        </p:nvGraphicFramePr>
        <p:xfrm>
          <a:off x="536463" y="1004818"/>
          <a:ext cx="8076241" cy="5616005"/>
        </p:xfrm>
        <a:graphic>
          <a:graphicData uri="http://schemas.openxmlformats.org/drawingml/2006/table">
            <a:tbl>
              <a:tblPr bandRow="1">
                <a:tableStyleId>{8EC20E35-A176-4012-BC5E-935CFFF8708E}</a:tableStyleId>
              </a:tblPr>
              <a:tblGrid>
                <a:gridCol w="2767631">
                  <a:extLst>
                    <a:ext uri="{9D8B030D-6E8A-4147-A177-3AD203B41FA5}">
                      <a16:colId xmlns:a16="http://schemas.microsoft.com/office/drawing/2014/main" val="20000"/>
                    </a:ext>
                  </a:extLst>
                </a:gridCol>
                <a:gridCol w="1061722">
                  <a:extLst>
                    <a:ext uri="{9D8B030D-6E8A-4147-A177-3AD203B41FA5}">
                      <a16:colId xmlns:a16="http://schemas.microsoft.com/office/drawing/2014/main" val="2432659902"/>
                    </a:ext>
                  </a:extLst>
                </a:gridCol>
                <a:gridCol w="1061722">
                  <a:extLst>
                    <a:ext uri="{9D8B030D-6E8A-4147-A177-3AD203B41FA5}">
                      <a16:colId xmlns:a16="http://schemas.microsoft.com/office/drawing/2014/main" val="20001"/>
                    </a:ext>
                  </a:extLst>
                </a:gridCol>
                <a:gridCol w="1061722">
                  <a:extLst>
                    <a:ext uri="{9D8B030D-6E8A-4147-A177-3AD203B41FA5}">
                      <a16:colId xmlns:a16="http://schemas.microsoft.com/office/drawing/2014/main" val="20002"/>
                    </a:ext>
                  </a:extLst>
                </a:gridCol>
                <a:gridCol w="1061722">
                  <a:extLst>
                    <a:ext uri="{9D8B030D-6E8A-4147-A177-3AD203B41FA5}">
                      <a16:colId xmlns:a16="http://schemas.microsoft.com/office/drawing/2014/main" val="20003"/>
                    </a:ext>
                  </a:extLst>
                </a:gridCol>
                <a:gridCol w="1061722">
                  <a:extLst>
                    <a:ext uri="{9D8B030D-6E8A-4147-A177-3AD203B41FA5}">
                      <a16:colId xmlns:a16="http://schemas.microsoft.com/office/drawing/2014/main" val="1477960700"/>
                    </a:ext>
                  </a:extLst>
                </a:gridCol>
              </a:tblGrid>
              <a:tr h="358205">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a:t>
                      </a:r>
                      <a:br>
                        <a:rPr lang="en" sz="900" b="1" u="none" strike="noStrike" cap="none" dirty="0">
                          <a:solidFill>
                            <a:srgbClr val="FFFFFF"/>
                          </a:solidFill>
                          <a:latin typeface="Poppins" pitchFamily="2" charset="77"/>
                          <a:cs typeface="Poppins" pitchFamily="2" charset="77"/>
                          <a:sym typeface="Poppins"/>
                        </a:rPr>
                      </a:br>
                      <a:r>
                        <a:rPr lang="en" sz="900" b="1" u="none" strike="noStrike" cap="none" dirty="0">
                          <a:solidFill>
                            <a:srgbClr val="FFFFFF"/>
                          </a:solidFill>
                          <a:latin typeface="Poppins" pitchFamily="2" charset="77"/>
                          <a:cs typeface="Poppins" pitchFamily="2" charset="77"/>
                          <a:sym typeface="Poppins"/>
                        </a:rPr>
                        <a:t>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Platinum</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350520">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0520">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&amp; max 2 pp per year</a:t>
                      </a:r>
                      <a:r>
                        <a:rPr lang="en-US" sz="800" b="0" u="none" strike="noStrike" cap="none" baseline="30000" dirty="0">
                          <a:solidFill>
                            <a:srgbClr val="343433"/>
                          </a:solidFill>
                          <a:latin typeface="Open Sans"/>
                          <a:ea typeface="Open Sans"/>
                          <a:cs typeface="Open Sans"/>
                          <a:sym typeface="Open Sans"/>
                        </a:rPr>
                        <a:t>4</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Emergency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Recipient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14207679"/>
                  </a:ext>
                </a:extLst>
              </a:tr>
            </a:tbl>
          </a:graphicData>
        </a:graphic>
      </p:graphicFrame>
      <p:sp>
        <p:nvSpPr>
          <p:cNvPr id="162" name="Google Shape;162;p24"/>
          <p:cNvSpPr txBox="1"/>
          <p:nvPr/>
        </p:nvSpPr>
        <p:spPr>
          <a:xfrm>
            <a:off x="8995538" y="3312395"/>
            <a:ext cx="2824500" cy="297310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https://</a:t>
            </a:r>
            <a:r>
              <a:rPr lang="en-US" sz="700" b="0" i="0" dirty="0" err="1">
                <a:solidFill>
                  <a:srgbClr val="222222"/>
                </a:solidFill>
                <a:latin typeface="Open Sans"/>
                <a:ea typeface="Open Sans"/>
                <a:cs typeface="Open Sans"/>
                <a:sym typeface="Open Sans"/>
                <a:hlinkClick r:id="rId3"/>
              </a:rPr>
              <a:t>info.masaglobal.com</a:t>
            </a:r>
            <a:r>
              <a:rPr lang="en-US" sz="700" b="0" i="0" dirty="0">
                <a:solidFill>
                  <a:srgbClr val="222222"/>
                </a:solidFill>
                <a:latin typeface="Open Sans"/>
                <a:ea typeface="Open Sans"/>
                <a:cs typeface="Open Sans"/>
                <a:sym typeface="Open Sans"/>
                <a:hlinkClick r:id="rId3"/>
              </a:rPr>
              <a:t>/disclaimers </a:t>
            </a:r>
            <a:endParaRPr lang="en-US" sz="700" b="0" i="0" u="sng" dirty="0">
              <a:solidFill>
                <a:srgbClr val="1155CC"/>
              </a:solidFill>
              <a:latin typeface="Open Sans"/>
              <a:ea typeface="Open Sans"/>
              <a:cs typeface="Open Sans"/>
              <a:sym typeface="Open Sans"/>
            </a:endParaRPr>
          </a:p>
        </p:txBody>
      </p:sp>
      <p:sp>
        <p:nvSpPr>
          <p:cNvPr id="165" name="Google Shape;165;p24"/>
          <p:cNvSpPr txBox="1"/>
          <p:nvPr/>
        </p:nvSpPr>
        <p:spPr>
          <a:xfrm>
            <a:off x="9057947" y="996136"/>
            <a:ext cx="2256900" cy="523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300" b="1" dirty="0">
                <a:solidFill>
                  <a:srgbClr val="230871"/>
                </a:solidFill>
                <a:latin typeface="Poppins"/>
                <a:ea typeface="Poppins"/>
                <a:cs typeface="Poppins"/>
                <a:sym typeface="Poppins"/>
              </a:rPr>
              <a:t>For companies with situs in the following states:</a:t>
            </a:r>
            <a:endParaRPr sz="1300" dirty="0">
              <a:solidFill>
                <a:srgbClr val="230871"/>
              </a:solidFill>
            </a:endParaRPr>
          </a:p>
        </p:txBody>
      </p:sp>
      <p:sp>
        <p:nvSpPr>
          <p:cNvPr id="166" name="Google Shape;166;p24"/>
          <p:cNvSpPr txBox="1"/>
          <p:nvPr/>
        </p:nvSpPr>
        <p:spPr>
          <a:xfrm>
            <a:off x="9064551" y="1517467"/>
            <a:ext cx="1151400" cy="1759500"/>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Alabama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Arizona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Arkansas</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California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Colorado</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Connecticut</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Georgia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Hawaii</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Idaho</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Illinois</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Indiana</a:t>
            </a:r>
            <a:endParaRPr sz="800" dirty="0">
              <a:latin typeface="Open Sans"/>
              <a:ea typeface="Open Sans"/>
              <a:cs typeface="Open Sans"/>
              <a:sym typeface="Open Sans"/>
            </a:endParaRPr>
          </a:p>
        </p:txBody>
      </p:sp>
      <p:sp>
        <p:nvSpPr>
          <p:cNvPr id="167" name="Google Shape;167;p24"/>
          <p:cNvSpPr txBox="1"/>
          <p:nvPr/>
        </p:nvSpPr>
        <p:spPr>
          <a:xfrm>
            <a:off x="10138389" y="1517467"/>
            <a:ext cx="996000" cy="1759500"/>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Kansas </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Louisiana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Maine</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Michigan</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Minnesota</a:t>
            </a: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Mississippi</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Missouri</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Nebraska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Nevada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North Carolina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Ohio</a:t>
            </a:r>
            <a:endParaRPr sz="800" dirty="0">
              <a:latin typeface="Open Sans"/>
              <a:ea typeface="Open Sans"/>
              <a:cs typeface="Open Sans"/>
              <a:sym typeface="Open Sans"/>
            </a:endParaRPr>
          </a:p>
        </p:txBody>
      </p:sp>
      <p:sp>
        <p:nvSpPr>
          <p:cNvPr id="168" name="Google Shape;168;p24"/>
          <p:cNvSpPr txBox="1"/>
          <p:nvPr/>
        </p:nvSpPr>
        <p:spPr>
          <a:xfrm>
            <a:off x="11056850" y="1517467"/>
            <a:ext cx="832200" cy="1635904"/>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Oklahoma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Oregon</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South Dakota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Tennessee</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Texas</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Utah</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Vermont</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Virginia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Wisconsin</a:t>
            </a: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Wyoming</a:t>
            </a:r>
            <a:endParaRPr sz="800" dirty="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24"/>
          <p:cNvSpPr txBox="1"/>
          <p:nvPr/>
        </p:nvSpPr>
        <p:spPr>
          <a:xfrm>
            <a:off x="509258"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Membership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Florida</a:t>
            </a:r>
          </a:p>
        </p:txBody>
      </p:sp>
      <p:sp>
        <p:nvSpPr>
          <p:cNvPr id="2" name="Google Shape;162;p24">
            <a:extLst>
              <a:ext uri="{FF2B5EF4-FFF2-40B4-BE49-F238E27FC236}">
                <a16:creationId xmlns:a16="http://schemas.microsoft.com/office/drawing/2014/main" id="{D8D10631-A3E2-70F3-F854-49D5DB5EA085}"/>
              </a:ext>
            </a:extLst>
          </p:cNvPr>
          <p:cNvSpPr txBox="1"/>
          <p:nvPr/>
        </p:nvSpPr>
        <p:spPr>
          <a:xfrm>
            <a:off x="9668434" y="1097414"/>
            <a:ext cx="2151603" cy="31921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 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C772D4CF-55C0-7B4B-0F7C-2CEFAAEC196F}"/>
              </a:ext>
            </a:extLst>
          </p:cNvPr>
          <p:cNvGraphicFramePr>
            <a:graphicFrameLocks/>
          </p:cNvGraphicFramePr>
          <p:nvPr>
            <p:extLst>
              <p:ext uri="{D42A27DB-BD31-4B8C-83A1-F6EECF244321}">
                <p14:modId xmlns:p14="http://schemas.microsoft.com/office/powerpoint/2010/main" val="1019516080"/>
              </p:ext>
            </p:extLst>
          </p:nvPr>
        </p:nvGraphicFramePr>
        <p:xfrm>
          <a:off x="509258" y="1004818"/>
          <a:ext cx="8836450" cy="5600720"/>
        </p:xfrm>
        <a:graphic>
          <a:graphicData uri="http://schemas.openxmlformats.org/drawingml/2006/table">
            <a:tbl>
              <a:tblPr bandRow="1">
                <a:tableStyleId>{8EC20E35-A176-4012-BC5E-935CFFF8708E}</a:tableStyleId>
              </a:tblPr>
              <a:tblGrid>
                <a:gridCol w="2676310">
                  <a:extLst>
                    <a:ext uri="{9D8B030D-6E8A-4147-A177-3AD203B41FA5}">
                      <a16:colId xmlns:a16="http://schemas.microsoft.com/office/drawing/2014/main" val="20000"/>
                    </a:ext>
                  </a:extLst>
                </a:gridCol>
                <a:gridCol w="1026690">
                  <a:extLst>
                    <a:ext uri="{9D8B030D-6E8A-4147-A177-3AD203B41FA5}">
                      <a16:colId xmlns:a16="http://schemas.microsoft.com/office/drawing/2014/main" val="2432659902"/>
                    </a:ext>
                  </a:extLst>
                </a:gridCol>
                <a:gridCol w="1026690">
                  <a:extLst>
                    <a:ext uri="{9D8B030D-6E8A-4147-A177-3AD203B41FA5}">
                      <a16:colId xmlns:a16="http://schemas.microsoft.com/office/drawing/2014/main" val="2876367130"/>
                    </a:ext>
                  </a:extLst>
                </a:gridCol>
                <a:gridCol w="1026690">
                  <a:extLst>
                    <a:ext uri="{9D8B030D-6E8A-4147-A177-3AD203B41FA5}">
                      <a16:colId xmlns:a16="http://schemas.microsoft.com/office/drawing/2014/main" val="20001"/>
                    </a:ext>
                  </a:extLst>
                </a:gridCol>
                <a:gridCol w="1026690">
                  <a:extLst>
                    <a:ext uri="{9D8B030D-6E8A-4147-A177-3AD203B41FA5}">
                      <a16:colId xmlns:a16="http://schemas.microsoft.com/office/drawing/2014/main" val="20002"/>
                    </a:ext>
                  </a:extLst>
                </a:gridCol>
                <a:gridCol w="1026690">
                  <a:extLst>
                    <a:ext uri="{9D8B030D-6E8A-4147-A177-3AD203B41FA5}">
                      <a16:colId xmlns:a16="http://schemas.microsoft.com/office/drawing/2014/main" val="20003"/>
                    </a:ext>
                  </a:extLst>
                </a:gridCol>
                <a:gridCol w="1026690">
                  <a:extLst>
                    <a:ext uri="{9D8B030D-6E8A-4147-A177-3AD203B41FA5}">
                      <a16:colId xmlns:a16="http://schemas.microsoft.com/office/drawing/2014/main" val="1477960700"/>
                    </a:ext>
                  </a:extLst>
                </a:gridCol>
              </a:tblGrid>
              <a:tr h="341643">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Emergent Ground</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a:t>
                      </a:r>
                      <a:br>
                        <a:rPr lang="en" sz="900" b="1" u="none" strike="noStrike" cap="none" dirty="0">
                          <a:solidFill>
                            <a:srgbClr val="FFFFFF"/>
                          </a:solidFill>
                          <a:latin typeface="Poppins" pitchFamily="2" charset="77"/>
                          <a:cs typeface="Poppins" pitchFamily="2" charset="77"/>
                          <a:sym typeface="Poppins"/>
                        </a:rPr>
                      </a:br>
                      <a:r>
                        <a:rPr lang="en" sz="900" b="1" u="none" strike="noStrike" cap="none" dirty="0">
                          <a:solidFill>
                            <a:srgbClr val="FFFFFF"/>
                          </a:solidFill>
                          <a:latin typeface="Poppins" pitchFamily="2" charset="77"/>
                          <a:cs typeface="Poppins" pitchFamily="2" charset="77"/>
                          <a:sym typeface="Poppins"/>
                        </a:rPr>
                        <a:t>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Platinum</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700" b="1" u="none" strike="noStrike" cap="none" baseline="3000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chemeClr val="accent1">
                            <a:lumMod val="60000"/>
                            <a:lumOff val="40000"/>
                          </a:schemeClr>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350520">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0520">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&amp; max 2 pp per year</a:t>
                      </a:r>
                      <a:r>
                        <a:rPr lang="en-US" sz="800" b="0" u="none" strike="noStrike" cap="none" baseline="3000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Emergency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Recipient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14207679"/>
                  </a:ext>
                </a:extLst>
              </a:tr>
            </a:tbl>
          </a:graphicData>
        </a:graphic>
      </p:graphicFrame>
    </p:spTree>
    <p:extLst>
      <p:ext uri="{BB962C8B-B14F-4D97-AF65-F5344CB8AC3E}">
        <p14:creationId xmlns:p14="http://schemas.microsoft.com/office/powerpoint/2010/main" val="3754743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6DE655B4-65CB-8C48-5B7D-311999E88CBE}"/>
            </a:ext>
          </a:extLst>
        </p:cNvPr>
        <p:cNvGrpSpPr/>
        <p:nvPr/>
      </p:nvGrpSpPr>
      <p:grpSpPr>
        <a:xfrm>
          <a:off x="0" y="0"/>
          <a:ext cx="0" cy="0"/>
          <a:chOff x="0" y="0"/>
          <a:chExt cx="0" cy="0"/>
        </a:xfrm>
      </p:grpSpPr>
      <p:graphicFrame>
        <p:nvGraphicFramePr>
          <p:cNvPr id="169" name="Google Shape;169;p24">
            <a:extLst>
              <a:ext uri="{FF2B5EF4-FFF2-40B4-BE49-F238E27FC236}">
                <a16:creationId xmlns:a16="http://schemas.microsoft.com/office/drawing/2014/main" id="{1AA512E7-7464-8377-C56D-845845677ADC}"/>
              </a:ext>
            </a:extLst>
          </p:cNvPr>
          <p:cNvGraphicFramePr>
            <a:graphicFrameLocks/>
          </p:cNvGraphicFramePr>
          <p:nvPr>
            <p:extLst>
              <p:ext uri="{D42A27DB-BD31-4B8C-83A1-F6EECF244321}">
                <p14:modId xmlns:p14="http://schemas.microsoft.com/office/powerpoint/2010/main" val="4287361919"/>
              </p:ext>
            </p:extLst>
          </p:nvPr>
        </p:nvGraphicFramePr>
        <p:xfrm>
          <a:off x="536463" y="1004818"/>
          <a:ext cx="8833104" cy="5616005"/>
        </p:xfrm>
        <a:graphic>
          <a:graphicData uri="http://schemas.openxmlformats.org/drawingml/2006/table">
            <a:tbl>
              <a:tblPr bandRow="1">
                <a:tableStyleId>{8EC20E35-A176-4012-BC5E-935CFFF8708E}</a:tableStyleId>
              </a:tblPr>
              <a:tblGrid>
                <a:gridCol w="3026999">
                  <a:extLst>
                    <a:ext uri="{9D8B030D-6E8A-4147-A177-3AD203B41FA5}">
                      <a16:colId xmlns:a16="http://schemas.microsoft.com/office/drawing/2014/main" val="20000"/>
                    </a:ext>
                  </a:extLst>
                </a:gridCol>
                <a:gridCol w="1161221">
                  <a:extLst>
                    <a:ext uri="{9D8B030D-6E8A-4147-A177-3AD203B41FA5}">
                      <a16:colId xmlns:a16="http://schemas.microsoft.com/office/drawing/2014/main" val="2432659902"/>
                    </a:ext>
                  </a:extLst>
                </a:gridCol>
                <a:gridCol w="1161221">
                  <a:extLst>
                    <a:ext uri="{9D8B030D-6E8A-4147-A177-3AD203B41FA5}">
                      <a16:colId xmlns:a16="http://schemas.microsoft.com/office/drawing/2014/main" val="20001"/>
                    </a:ext>
                  </a:extLst>
                </a:gridCol>
                <a:gridCol w="1161221">
                  <a:extLst>
                    <a:ext uri="{9D8B030D-6E8A-4147-A177-3AD203B41FA5}">
                      <a16:colId xmlns:a16="http://schemas.microsoft.com/office/drawing/2014/main" val="20002"/>
                    </a:ext>
                  </a:extLst>
                </a:gridCol>
                <a:gridCol w="1161221">
                  <a:extLst>
                    <a:ext uri="{9D8B030D-6E8A-4147-A177-3AD203B41FA5}">
                      <a16:colId xmlns:a16="http://schemas.microsoft.com/office/drawing/2014/main" val="20003"/>
                    </a:ext>
                  </a:extLst>
                </a:gridCol>
                <a:gridCol w="1161221">
                  <a:extLst>
                    <a:ext uri="{9D8B030D-6E8A-4147-A177-3AD203B41FA5}">
                      <a16:colId xmlns:a16="http://schemas.microsoft.com/office/drawing/2014/main" val="1477960700"/>
                    </a:ext>
                  </a:extLst>
                </a:gridCol>
              </a:tblGrid>
              <a:tr h="358205">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a:t>
                      </a:r>
                      <a:br>
                        <a:rPr lang="en" sz="900" b="1" u="none" strike="noStrike" cap="none" dirty="0">
                          <a:solidFill>
                            <a:srgbClr val="FFFFFF"/>
                          </a:solidFill>
                          <a:latin typeface="Poppins" pitchFamily="2" charset="77"/>
                          <a:cs typeface="Poppins" pitchFamily="2" charset="77"/>
                          <a:sym typeface="Poppins"/>
                        </a:rPr>
                      </a:br>
                      <a:r>
                        <a:rPr lang="en" sz="900" b="1" u="none" strike="noStrike" cap="none" dirty="0">
                          <a:solidFill>
                            <a:srgbClr val="FFFFFF"/>
                          </a:solidFill>
                          <a:latin typeface="Poppins" pitchFamily="2" charset="77"/>
                          <a:cs typeface="Poppins" pitchFamily="2" charset="77"/>
                          <a:sym typeface="Poppins"/>
                        </a:rPr>
                        <a:t>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Platinum</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350520">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0520">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&amp; max 2 pp per year</a:t>
                      </a:r>
                      <a:r>
                        <a:rPr lang="en-US" sz="800" b="0" u="none" strike="noStrike" cap="none" baseline="30000" dirty="0">
                          <a:solidFill>
                            <a:srgbClr val="343433"/>
                          </a:solidFill>
                          <a:latin typeface="Open Sans"/>
                          <a:ea typeface="Open Sans"/>
                          <a:cs typeface="Open Sans"/>
                          <a:sym typeface="Open Sans"/>
                        </a:rPr>
                        <a:t>4</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Emergency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Recipient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14207679"/>
                  </a:ext>
                </a:extLst>
              </a:tr>
            </a:tbl>
          </a:graphicData>
        </a:graphic>
      </p:graphicFrame>
      <p:sp>
        <p:nvSpPr>
          <p:cNvPr id="2" name="Google Shape;161;p24">
            <a:extLst>
              <a:ext uri="{FF2B5EF4-FFF2-40B4-BE49-F238E27FC236}">
                <a16:creationId xmlns:a16="http://schemas.microsoft.com/office/drawing/2014/main" id="{CDFC7B63-DE5D-0BAD-4360-DC10638107A1}"/>
              </a:ext>
            </a:extLst>
          </p:cNvPr>
          <p:cNvSpPr txBox="1"/>
          <p:nvPr/>
        </p:nvSpPr>
        <p:spPr>
          <a:xfrm>
            <a:off x="509258"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Membership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Wyoming</a:t>
            </a:r>
          </a:p>
        </p:txBody>
      </p:sp>
      <p:sp>
        <p:nvSpPr>
          <p:cNvPr id="3" name="Google Shape;162;p24">
            <a:extLst>
              <a:ext uri="{FF2B5EF4-FFF2-40B4-BE49-F238E27FC236}">
                <a16:creationId xmlns:a16="http://schemas.microsoft.com/office/drawing/2014/main" id="{A0C80883-B42B-D21F-65EC-52249AE96689}"/>
              </a:ext>
            </a:extLst>
          </p:cNvPr>
          <p:cNvSpPr txBox="1"/>
          <p:nvPr/>
        </p:nvSpPr>
        <p:spPr>
          <a:xfrm>
            <a:off x="9668434" y="1097414"/>
            <a:ext cx="2151603" cy="31921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 https://info.masaglobal.com/disclaimers </a:t>
            </a:r>
            <a:endParaRPr lang="en-US" sz="700" b="0" i="0" u="sng" dirty="0">
              <a:solidFill>
                <a:srgbClr val="1155CC"/>
              </a:solidFill>
              <a:latin typeface="Open Sans"/>
              <a:ea typeface="Open Sans"/>
              <a:cs typeface="Open Sans"/>
              <a:sym typeface="Open Sans"/>
            </a:endParaRPr>
          </a:p>
        </p:txBody>
      </p:sp>
    </p:spTree>
    <p:extLst>
      <p:ext uri="{BB962C8B-B14F-4D97-AF65-F5344CB8AC3E}">
        <p14:creationId xmlns:p14="http://schemas.microsoft.com/office/powerpoint/2010/main" val="2851785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0AFED3FF-E923-F8F0-1750-EE86FA9EAC7D}"/>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EDD81698-E167-3610-B12D-A91AFA4D31F4}"/>
              </a:ext>
            </a:extLst>
          </p:cNvPr>
          <p:cNvSpPr txBox="1"/>
          <p:nvPr/>
        </p:nvSpPr>
        <p:spPr>
          <a:xfrm>
            <a:off x="495812"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Alaska</a:t>
            </a:r>
          </a:p>
        </p:txBody>
      </p:sp>
      <p:sp>
        <p:nvSpPr>
          <p:cNvPr id="2" name="Google Shape;162;p24">
            <a:extLst>
              <a:ext uri="{FF2B5EF4-FFF2-40B4-BE49-F238E27FC236}">
                <a16:creationId xmlns:a16="http://schemas.microsoft.com/office/drawing/2014/main" id="{E8BE843F-8E04-E9CC-2973-C15624C7B650}"/>
              </a:ext>
            </a:extLst>
          </p:cNvPr>
          <p:cNvSpPr txBox="1"/>
          <p:nvPr/>
        </p:nvSpPr>
        <p:spPr>
          <a:xfrm>
            <a:off x="10090252" y="1004817"/>
            <a:ext cx="1970684" cy="35397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dirty="0">
                <a:solidFill>
                  <a:srgbClr val="222222"/>
                </a:solidFill>
                <a:latin typeface="Open Sans"/>
                <a:ea typeface="Open Sans"/>
                <a:cs typeface="Open Sans"/>
                <a:sym typeface="Open Sans"/>
              </a:rPr>
              <a:t> </a:t>
            </a:r>
            <a:br>
              <a:rPr lang="en-US" sz="700" dirty="0">
                <a:solidFill>
                  <a:srgbClr val="222222"/>
                </a:solidFill>
                <a:latin typeface="Open Sans"/>
                <a:ea typeface="Open Sans"/>
                <a:cs typeface="Open Sans"/>
                <a:sym typeface="Open Sans"/>
              </a:rPr>
            </a:b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E3E65DD9-A284-4A81-B83D-09F88C5CD2C8}"/>
              </a:ext>
            </a:extLst>
          </p:cNvPr>
          <p:cNvGraphicFramePr>
            <a:graphicFrameLocks/>
          </p:cNvGraphicFramePr>
          <p:nvPr>
            <p:extLst>
              <p:ext uri="{D42A27DB-BD31-4B8C-83A1-F6EECF244321}">
                <p14:modId xmlns:p14="http://schemas.microsoft.com/office/powerpoint/2010/main" val="456857055"/>
              </p:ext>
            </p:extLst>
          </p:nvPr>
        </p:nvGraphicFramePr>
        <p:xfrm>
          <a:off x="495811" y="1004817"/>
          <a:ext cx="9468466" cy="5590062"/>
        </p:xfrm>
        <a:graphic>
          <a:graphicData uri="http://schemas.openxmlformats.org/drawingml/2006/table">
            <a:tbl>
              <a:tblPr bandRow="1">
                <a:tableStyleId>{8EC20E35-A176-4012-BC5E-935CFFF8708E}</a:tableStyleId>
              </a:tblPr>
              <a:tblGrid>
                <a:gridCol w="2623907">
                  <a:extLst>
                    <a:ext uri="{9D8B030D-6E8A-4147-A177-3AD203B41FA5}">
                      <a16:colId xmlns:a16="http://schemas.microsoft.com/office/drawing/2014/main" val="20000"/>
                    </a:ext>
                  </a:extLst>
                </a:gridCol>
                <a:gridCol w="820271">
                  <a:extLst>
                    <a:ext uri="{9D8B030D-6E8A-4147-A177-3AD203B41FA5}">
                      <a16:colId xmlns:a16="http://schemas.microsoft.com/office/drawing/2014/main" val="2432659902"/>
                    </a:ext>
                  </a:extLst>
                </a:gridCol>
                <a:gridCol w="820271">
                  <a:extLst>
                    <a:ext uri="{9D8B030D-6E8A-4147-A177-3AD203B41FA5}">
                      <a16:colId xmlns:a16="http://schemas.microsoft.com/office/drawing/2014/main" val="20001"/>
                    </a:ext>
                  </a:extLst>
                </a:gridCol>
                <a:gridCol w="820271">
                  <a:extLst>
                    <a:ext uri="{9D8B030D-6E8A-4147-A177-3AD203B41FA5}">
                      <a16:colId xmlns:a16="http://schemas.microsoft.com/office/drawing/2014/main" val="20002"/>
                    </a:ext>
                  </a:extLst>
                </a:gridCol>
                <a:gridCol w="820271">
                  <a:extLst>
                    <a:ext uri="{9D8B030D-6E8A-4147-A177-3AD203B41FA5}">
                      <a16:colId xmlns:a16="http://schemas.microsoft.com/office/drawing/2014/main" val="20003"/>
                    </a:ext>
                  </a:extLst>
                </a:gridCol>
                <a:gridCol w="820271">
                  <a:extLst>
                    <a:ext uri="{9D8B030D-6E8A-4147-A177-3AD203B41FA5}">
                      <a16:colId xmlns:a16="http://schemas.microsoft.com/office/drawing/2014/main" val="2812233868"/>
                    </a:ext>
                  </a:extLst>
                </a:gridCol>
                <a:gridCol w="820271">
                  <a:extLst>
                    <a:ext uri="{9D8B030D-6E8A-4147-A177-3AD203B41FA5}">
                      <a16:colId xmlns:a16="http://schemas.microsoft.com/office/drawing/2014/main" val="3969036407"/>
                    </a:ext>
                  </a:extLst>
                </a:gridCol>
                <a:gridCol w="820271">
                  <a:extLst>
                    <a:ext uri="{9D8B030D-6E8A-4147-A177-3AD203B41FA5}">
                      <a16:colId xmlns:a16="http://schemas.microsoft.com/office/drawing/2014/main" val="1275627302"/>
                    </a:ext>
                  </a:extLst>
                </a:gridCol>
                <a:gridCol w="1102662">
                  <a:extLst>
                    <a:ext uri="{9D8B030D-6E8A-4147-A177-3AD203B41FA5}">
                      <a16:colId xmlns:a16="http://schemas.microsoft.com/office/drawing/2014/main" val="1477960700"/>
                    </a:ext>
                  </a:extLst>
                </a:gridCol>
              </a:tblGrid>
              <a:tr h="339822">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Platinum</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Plus</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4735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735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a:t>
                      </a:r>
                      <a:r>
                        <a:rPr lang="en-US" sz="800" b="0" u="none" strike="noStrike" cap="none" baseline="30000" dirty="0">
                          <a:solidFill>
                            <a:srgbClr val="343433"/>
                          </a:solidFill>
                          <a:latin typeface="Open Sans"/>
                          <a:ea typeface="Open Sans"/>
                          <a:cs typeface="Open Sans"/>
                          <a:sym typeface="Open Sans"/>
                        </a:rPr>
                        <a:t>2</a:t>
                      </a:r>
                      <a:r>
                        <a:rPr lang="en-US" sz="800" b="0" u="none" strike="noStrike" cap="none" baseline="0" dirty="0">
                          <a:solidFill>
                            <a:srgbClr val="343433"/>
                          </a:solidFill>
                          <a:latin typeface="Open Sans"/>
                          <a:ea typeface="Open Sans"/>
                          <a:cs typeface="Open Sans"/>
                          <a:sym typeface="Open Sans"/>
                        </a:rPr>
                        <a:t>*</a:t>
                      </a: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$10k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0776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r>
                        <a:rPr lang="en-US" sz="800" b="0" u="none" strike="noStrike" cap="none" baseline="0" dirty="0">
                          <a:solidFill>
                            <a:srgbClr val="343433"/>
                          </a:solidFill>
                          <a:latin typeface="Open Sans"/>
                          <a:ea typeface="Open Sans"/>
                          <a:cs typeface="Open Sans"/>
                          <a:sym typeface="Open Sans"/>
                        </a:rPr>
                        <a:t>*</a:t>
                      </a: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735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73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3473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335572">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5572">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&amp; max 2 pp per year</a:t>
                      </a:r>
                      <a:r>
                        <a:rPr lang="en-US" sz="800" b="0" u="none" strike="noStrike" cap="none" baseline="30000" dirty="0">
                          <a:solidFill>
                            <a:srgbClr val="343433"/>
                          </a:solidFill>
                          <a:latin typeface="Open Sans"/>
                          <a:ea typeface="Open Sans"/>
                          <a:cs typeface="Open Sans"/>
                          <a:sym typeface="Open Sans"/>
                        </a:rPr>
                        <a:t>4</a:t>
                      </a: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73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473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Emergency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473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473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473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473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473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Recipient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14207679"/>
                  </a:ext>
                </a:extLst>
              </a:tr>
            </a:tbl>
          </a:graphicData>
        </a:graphic>
      </p:graphicFrame>
      <p:sp>
        <p:nvSpPr>
          <p:cNvPr id="4" name="Google Shape;166;p24">
            <a:extLst>
              <a:ext uri="{FF2B5EF4-FFF2-40B4-BE49-F238E27FC236}">
                <a16:creationId xmlns:a16="http://schemas.microsoft.com/office/drawing/2014/main" id="{A9D66DEA-487C-FEEA-1F99-133FBFB086B3}"/>
              </a:ext>
            </a:extLst>
          </p:cNvPr>
          <p:cNvSpPr txBox="1"/>
          <p:nvPr/>
        </p:nvSpPr>
        <p:spPr>
          <a:xfrm>
            <a:off x="10090252" y="4666501"/>
            <a:ext cx="1894371" cy="199035"/>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None/>
            </a:pPr>
            <a:r>
              <a:rPr lang="en-US" sz="800" dirty="0">
                <a:solidFill>
                  <a:srgbClr val="262626"/>
                </a:solidFill>
                <a:latin typeface="Open Sans"/>
                <a:ea typeface="Open Sans"/>
                <a:cs typeface="Open Sans"/>
                <a:sym typeface="Open Sans"/>
              </a:rPr>
              <a:t>*Limit of 2 claims per year</a:t>
            </a:r>
            <a:endParaRPr sz="800" dirty="0">
              <a:latin typeface="Open Sans"/>
              <a:ea typeface="Open Sans"/>
              <a:cs typeface="Open Sans"/>
              <a:sym typeface="Open Sans"/>
            </a:endParaRPr>
          </a:p>
        </p:txBody>
      </p:sp>
    </p:spTree>
    <p:extLst>
      <p:ext uri="{BB962C8B-B14F-4D97-AF65-F5344CB8AC3E}">
        <p14:creationId xmlns:p14="http://schemas.microsoft.com/office/powerpoint/2010/main" val="2928228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96956FFB-CE01-5574-82E7-645990E5C535}"/>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9F05E989-10F7-6235-BAA1-A39439707082}"/>
              </a:ext>
            </a:extLst>
          </p:cNvPr>
          <p:cNvSpPr txBox="1"/>
          <p:nvPr/>
        </p:nvSpPr>
        <p:spPr>
          <a:xfrm>
            <a:off x="495812"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Washington, D.C.</a:t>
            </a:r>
          </a:p>
        </p:txBody>
      </p:sp>
      <p:sp>
        <p:nvSpPr>
          <p:cNvPr id="2" name="Google Shape;162;p24">
            <a:extLst>
              <a:ext uri="{FF2B5EF4-FFF2-40B4-BE49-F238E27FC236}">
                <a16:creationId xmlns:a16="http://schemas.microsoft.com/office/drawing/2014/main" id="{D4BDC9AF-0136-6529-E08D-46F1048CD14B}"/>
              </a:ext>
            </a:extLst>
          </p:cNvPr>
          <p:cNvSpPr txBox="1"/>
          <p:nvPr/>
        </p:nvSpPr>
        <p:spPr>
          <a:xfrm>
            <a:off x="10090252" y="1097414"/>
            <a:ext cx="1842319" cy="31921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 </a:t>
            </a:r>
            <a:br>
              <a:rPr lang="en-US" sz="700" b="0" i="0" dirty="0">
                <a:solidFill>
                  <a:srgbClr val="222222"/>
                </a:solidFill>
                <a:latin typeface="Open Sans"/>
                <a:ea typeface="Open Sans"/>
                <a:cs typeface="Open Sans"/>
                <a:sym typeface="Open Sans"/>
                <a:hlinkClick r:id="rId3"/>
              </a:rPr>
            </a:b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1B4ACEC1-F566-609F-1C74-B618E422EC59}"/>
              </a:ext>
            </a:extLst>
          </p:cNvPr>
          <p:cNvGraphicFramePr>
            <a:graphicFrameLocks/>
          </p:cNvGraphicFramePr>
          <p:nvPr>
            <p:extLst>
              <p:ext uri="{D42A27DB-BD31-4B8C-83A1-F6EECF244321}">
                <p14:modId xmlns:p14="http://schemas.microsoft.com/office/powerpoint/2010/main" val="375434654"/>
              </p:ext>
            </p:extLst>
          </p:nvPr>
        </p:nvGraphicFramePr>
        <p:xfrm>
          <a:off x="495810" y="1097414"/>
          <a:ext cx="8913660" cy="1963646"/>
        </p:xfrm>
        <a:graphic>
          <a:graphicData uri="http://schemas.openxmlformats.org/drawingml/2006/table">
            <a:tbl>
              <a:tblPr bandRow="1">
                <a:tableStyleId>{8EC20E35-A176-4012-BC5E-935CFFF8708E}</a:tableStyleId>
              </a:tblPr>
              <a:tblGrid>
                <a:gridCol w="3397764">
                  <a:extLst>
                    <a:ext uri="{9D8B030D-6E8A-4147-A177-3AD203B41FA5}">
                      <a16:colId xmlns:a16="http://schemas.microsoft.com/office/drawing/2014/main" val="20000"/>
                    </a:ext>
                  </a:extLst>
                </a:gridCol>
                <a:gridCol w="1838632">
                  <a:extLst>
                    <a:ext uri="{9D8B030D-6E8A-4147-A177-3AD203B41FA5}">
                      <a16:colId xmlns:a16="http://schemas.microsoft.com/office/drawing/2014/main" val="2432659902"/>
                    </a:ext>
                  </a:extLst>
                </a:gridCol>
                <a:gridCol w="1838632">
                  <a:extLst>
                    <a:ext uri="{9D8B030D-6E8A-4147-A177-3AD203B41FA5}">
                      <a16:colId xmlns:a16="http://schemas.microsoft.com/office/drawing/2014/main" val="20001"/>
                    </a:ext>
                  </a:extLst>
                </a:gridCol>
                <a:gridCol w="1838632">
                  <a:extLst>
                    <a:ext uri="{9D8B030D-6E8A-4147-A177-3AD203B41FA5}">
                      <a16:colId xmlns:a16="http://schemas.microsoft.com/office/drawing/2014/main" val="1477960700"/>
                    </a:ext>
                  </a:extLst>
                </a:gridCol>
              </a:tblGrid>
              <a:tr h="220190">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4747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747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747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air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747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7472">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72490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891BEC86-8E24-8807-093D-445484EECB72}"/>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460B7A2C-4800-0234-425A-17DDAD26779B}"/>
              </a:ext>
            </a:extLst>
          </p:cNvPr>
          <p:cNvSpPr txBox="1"/>
          <p:nvPr/>
        </p:nvSpPr>
        <p:spPr>
          <a:xfrm>
            <a:off x="495812"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Delaware</a:t>
            </a:r>
          </a:p>
        </p:txBody>
      </p:sp>
      <p:sp>
        <p:nvSpPr>
          <p:cNvPr id="2" name="Google Shape;162;p24">
            <a:extLst>
              <a:ext uri="{FF2B5EF4-FFF2-40B4-BE49-F238E27FC236}">
                <a16:creationId xmlns:a16="http://schemas.microsoft.com/office/drawing/2014/main" id="{AAB6C876-124D-12E2-57B3-A2A51E4942EB}"/>
              </a:ext>
            </a:extLst>
          </p:cNvPr>
          <p:cNvSpPr txBox="1"/>
          <p:nvPr/>
        </p:nvSpPr>
        <p:spPr>
          <a:xfrm>
            <a:off x="10090252" y="1004817"/>
            <a:ext cx="1842319" cy="31921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a:t>
            </a:r>
            <a:r>
              <a:rPr lang="en-US" sz="700" b="0" i="0" dirty="0">
                <a:solidFill>
                  <a:srgbClr val="222222"/>
                </a:solidFill>
                <a:latin typeface="Open Sans"/>
                <a:ea typeface="Open Sans"/>
                <a:cs typeface="Open Sans"/>
                <a:sym typeface="Open Sans"/>
                <a:hlinkClick r:id="rId3"/>
              </a:rPr>
              <a:t> 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46DE395B-ED69-DFE1-0B36-11C6CA625E65}"/>
              </a:ext>
            </a:extLst>
          </p:cNvPr>
          <p:cNvGraphicFramePr>
            <a:graphicFrameLocks/>
          </p:cNvGraphicFramePr>
          <p:nvPr>
            <p:extLst>
              <p:ext uri="{D42A27DB-BD31-4B8C-83A1-F6EECF244321}">
                <p14:modId xmlns:p14="http://schemas.microsoft.com/office/powerpoint/2010/main" val="2910413529"/>
              </p:ext>
            </p:extLst>
          </p:nvPr>
        </p:nvGraphicFramePr>
        <p:xfrm>
          <a:off x="495811" y="1004817"/>
          <a:ext cx="9169305" cy="3687663"/>
        </p:xfrm>
        <a:graphic>
          <a:graphicData uri="http://schemas.openxmlformats.org/drawingml/2006/table">
            <a:tbl>
              <a:tblPr bandRow="1">
                <a:tableStyleId>{8EC20E35-A176-4012-BC5E-935CFFF8708E}</a:tableStyleId>
              </a:tblPr>
              <a:tblGrid>
                <a:gridCol w="2571854">
                  <a:extLst>
                    <a:ext uri="{9D8B030D-6E8A-4147-A177-3AD203B41FA5}">
                      <a16:colId xmlns:a16="http://schemas.microsoft.com/office/drawing/2014/main" val="20000"/>
                    </a:ext>
                  </a:extLst>
                </a:gridCol>
                <a:gridCol w="942493">
                  <a:extLst>
                    <a:ext uri="{9D8B030D-6E8A-4147-A177-3AD203B41FA5}">
                      <a16:colId xmlns:a16="http://schemas.microsoft.com/office/drawing/2014/main" val="2432659902"/>
                    </a:ext>
                  </a:extLst>
                </a:gridCol>
                <a:gridCol w="942493">
                  <a:extLst>
                    <a:ext uri="{9D8B030D-6E8A-4147-A177-3AD203B41FA5}">
                      <a16:colId xmlns:a16="http://schemas.microsoft.com/office/drawing/2014/main" val="20001"/>
                    </a:ext>
                  </a:extLst>
                </a:gridCol>
                <a:gridCol w="979022">
                  <a:extLst>
                    <a:ext uri="{9D8B030D-6E8A-4147-A177-3AD203B41FA5}">
                      <a16:colId xmlns:a16="http://schemas.microsoft.com/office/drawing/2014/main" val="20002"/>
                    </a:ext>
                  </a:extLst>
                </a:gridCol>
                <a:gridCol w="905964">
                  <a:extLst>
                    <a:ext uri="{9D8B030D-6E8A-4147-A177-3AD203B41FA5}">
                      <a16:colId xmlns:a16="http://schemas.microsoft.com/office/drawing/2014/main" val="2812233868"/>
                    </a:ext>
                  </a:extLst>
                </a:gridCol>
                <a:gridCol w="942493">
                  <a:extLst>
                    <a:ext uri="{9D8B030D-6E8A-4147-A177-3AD203B41FA5}">
                      <a16:colId xmlns:a16="http://schemas.microsoft.com/office/drawing/2014/main" val="3969036407"/>
                    </a:ext>
                  </a:extLst>
                </a:gridCol>
                <a:gridCol w="942493">
                  <a:extLst>
                    <a:ext uri="{9D8B030D-6E8A-4147-A177-3AD203B41FA5}">
                      <a16:colId xmlns:a16="http://schemas.microsoft.com/office/drawing/2014/main" val="1275627302"/>
                    </a:ext>
                  </a:extLst>
                </a:gridCol>
                <a:gridCol w="942493">
                  <a:extLst>
                    <a:ext uri="{9D8B030D-6E8A-4147-A177-3AD203B41FA5}">
                      <a16:colId xmlns:a16="http://schemas.microsoft.com/office/drawing/2014/main" val="1477960700"/>
                    </a:ext>
                  </a:extLst>
                </a:gridCol>
              </a:tblGrid>
              <a:tr h="577711">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Plus</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85496">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 indemnity</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5496">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$10k indemnity</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5496">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5496">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5496">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385496">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400" b="0" u="none" strike="noStrike" cap="none" dirty="0">
                          <a:solidFill>
                            <a:schemeClr val="accent1">
                              <a:lumMod val="60000"/>
                              <a:lumOff val="40000"/>
                            </a:schemeClr>
                          </a:solidFill>
                          <a:latin typeface="Open Sans"/>
                          <a:ea typeface="Open Sans"/>
                          <a:cs typeface="Open Sans"/>
                          <a:sym typeface="Open Sans"/>
                        </a:rPr>
                        <a:t>●</a:t>
                      </a:r>
                      <a:r>
                        <a:rPr lang="en-US" sz="900" b="0" u="none" strike="noStrike" cap="none" baseline="30000" dirty="0">
                          <a:solidFill>
                            <a:srgbClr val="343433"/>
                          </a:solidFill>
                          <a:latin typeface="Open Sans"/>
                          <a:ea typeface="Open Sans"/>
                          <a:cs typeface="Open Sans"/>
                          <a:sym typeface="Open Sans"/>
                        </a:rPr>
                        <a:t>3</a:t>
                      </a:r>
                      <a:endParaRPr lang="en-US" sz="9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385496">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5496">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&amp; max 2 pp per year</a:t>
                      </a:r>
                      <a:r>
                        <a:rPr lang="en-US" sz="800" b="0" u="none" strike="noStrike" cap="none" baseline="30000" dirty="0">
                          <a:solidFill>
                            <a:srgbClr val="343433"/>
                          </a:solidFill>
                          <a:latin typeface="Open Sans"/>
                          <a:ea typeface="Open Sans"/>
                          <a:cs typeface="Open Sans"/>
                          <a:sym typeface="Open Sans"/>
                        </a:rPr>
                        <a:t>4</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33151153"/>
      </p:ext>
    </p:extLst>
  </p:cSld>
  <p:clrMapOvr>
    <a:masterClrMapping/>
  </p:clrMapOvr>
</p:sld>
</file>

<file path=ppt/theme/theme1.xml><?xml version="1.0" encoding="utf-8"?>
<a:theme xmlns:a="http://schemas.openxmlformats.org/drawingml/2006/main" name="MASA">
  <a:themeElements>
    <a:clrScheme name="MASA">
      <a:dk1>
        <a:srgbClr val="230871"/>
      </a:dk1>
      <a:lt1>
        <a:srgbClr val="FFFFFF"/>
      </a:lt1>
      <a:dk2>
        <a:srgbClr val="0071CE"/>
      </a:dk2>
      <a:lt2>
        <a:srgbClr val="000000"/>
      </a:lt2>
      <a:accent1>
        <a:srgbClr val="E64B38"/>
      </a:accent1>
      <a:accent2>
        <a:srgbClr val="FFD040"/>
      </a:accent2>
      <a:accent3>
        <a:srgbClr val="968693"/>
      </a:accent3>
      <a:accent4>
        <a:srgbClr val="54378D"/>
      </a:accent4>
      <a:accent5>
        <a:srgbClr val="7F65A9"/>
      </a:accent5>
      <a:accent6>
        <a:srgbClr val="D3C9E1"/>
      </a:accent6>
      <a:hlink>
        <a:srgbClr val="0071CE"/>
      </a:hlink>
      <a:folHlink>
        <a:srgbClr val="D3C9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MASA PPT Theme 2024</Template>
  <TotalTime>21104</TotalTime>
  <Words>6296</Words>
  <Application>Microsoft Office PowerPoint</Application>
  <PresentationFormat>Custom</PresentationFormat>
  <Paragraphs>948</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Open Sans Medium</vt:lpstr>
      <vt:lpstr>Calibri</vt:lpstr>
      <vt:lpstr>Courier New</vt:lpstr>
      <vt:lpstr>Poppins</vt:lpstr>
      <vt:lpstr>Open Sans</vt:lpstr>
      <vt:lpstr>Arial</vt:lpstr>
      <vt:lpstr>MASA</vt:lpstr>
      <vt:lpstr>MASA Overview  and Product 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MASA Overview  and Product List</dc:title>
  <cp:lastModifiedBy>Elise Yancey</cp:lastModifiedBy>
  <cp:revision>111</cp:revision>
  <dcterms:modified xsi:type="dcterms:W3CDTF">2025-07-07T15:08:47Z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df33aa4-e5f1-4bda-84d4-efcf5f244b94_Enabled">
    <vt:lpwstr>true</vt:lpwstr>
  </property>
  <property fmtid="{D5CDD505-2E9C-101B-9397-08002B2CF9AE}" pid="3" name="MSIP_Label_5df33aa4-e5f1-4bda-84d4-efcf5f244b94_SetDate">
    <vt:lpwstr>2024-05-09T21:29:38Z</vt:lpwstr>
  </property>
  <property fmtid="{D5CDD505-2E9C-101B-9397-08002B2CF9AE}" pid="4" name="MSIP_Label_5df33aa4-e5f1-4bda-84d4-efcf5f244b94_Method">
    <vt:lpwstr>Standard</vt:lpwstr>
  </property>
  <property fmtid="{D5CDD505-2E9C-101B-9397-08002B2CF9AE}" pid="5" name="MSIP_Label_5df33aa4-e5f1-4bda-84d4-efcf5f244b94_Name">
    <vt:lpwstr>defa4170-0d19-0005-0004-bc88714345d2</vt:lpwstr>
  </property>
  <property fmtid="{D5CDD505-2E9C-101B-9397-08002B2CF9AE}" pid="6" name="MSIP_Label_5df33aa4-e5f1-4bda-84d4-efcf5f244b94_SiteId">
    <vt:lpwstr>30b161a8-bda4-4091-9334-2553cbe29c3e</vt:lpwstr>
  </property>
  <property fmtid="{D5CDD505-2E9C-101B-9397-08002B2CF9AE}" pid="7" name="MSIP_Label_5df33aa4-e5f1-4bda-84d4-efcf5f244b94_ActionId">
    <vt:lpwstr>393d6ea9-c09f-43ba-9f32-907a257557ed</vt:lpwstr>
  </property>
  <property fmtid="{D5CDD505-2E9C-101B-9397-08002B2CF9AE}" pid="8" name="MSIP_Label_5df33aa4-e5f1-4bda-84d4-efcf5f244b94_ContentBits">
    <vt:lpwstr>0</vt:lpwstr>
  </property>
</Properties>
</file>