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AF983-D175-41DB-B8A0-70D1EADD5E84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0F974-0167-491C-A69D-73F889A1A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b113e36004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063" y="685800"/>
            <a:ext cx="6094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b113e36004_0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b113e36004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b113e36004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50D8A-7A9A-14B0-2916-83F083521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0888F-16DE-26D5-4245-F8D53C110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B67A2-BB74-03DE-33D5-25A03148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6D36E-4A46-A4EB-39DF-C270B8902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334CD-CB6C-C99E-DD5F-0C1A9D1D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9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63872-4726-6128-87E8-B78960B7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BB065-FA0D-C576-2CDC-4C9AC6F31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9E05E-DBCB-C018-0E51-5832AA2AF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7D3DF-66A5-0B5F-7345-D9983E076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087A8-2D00-8C9B-92E7-A6755FB38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3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BEC8FF-6FBC-AEEF-7BAD-24D9C4D23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3C024-7B91-40A5-1B40-60D617643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1FB56-C2F3-70C9-E769-5C534129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3920A-125C-BB38-B9C5-3C84B6A9B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8298C-EA6F-F083-C0A5-7BA28E6CA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81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ight Callout1 1">
  <p:cSld name="Right Callout1 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363772" y="5629827"/>
            <a:ext cx="1889777" cy="46602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5"/>
          <p:cNvSpPr txBox="1">
            <a:spLocks noGrp="1"/>
          </p:cNvSpPr>
          <p:nvPr>
            <p:ph type="title"/>
          </p:nvPr>
        </p:nvSpPr>
        <p:spPr>
          <a:xfrm>
            <a:off x="548783" y="1463033"/>
            <a:ext cx="5730592" cy="3048000"/>
          </a:xfrm>
          <a:prstGeom prst="rect">
            <a:avLst/>
          </a:prstGeom>
          <a:noFill/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0871"/>
              </a:buClr>
              <a:buSzPts val="3800"/>
              <a:buFont typeface="Poppins"/>
              <a:buNone/>
              <a:defRPr sz="3800" b="1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87" name="Google Shape;87;p15"/>
          <p:cNvSpPr/>
          <p:nvPr/>
        </p:nvSpPr>
        <p:spPr>
          <a:xfrm rot="10800000">
            <a:off x="6705796" y="-33"/>
            <a:ext cx="5486329" cy="6096000"/>
          </a:xfrm>
          <a:prstGeom prst="round1Rect">
            <a:avLst>
              <a:gd name="adj" fmla="val 27009"/>
            </a:avLst>
          </a:prstGeom>
          <a:solidFill>
            <a:srgbClr val="230871"/>
          </a:solidFill>
          <a:ln w="9525" cap="flat" cmpd="sng">
            <a:solidFill>
              <a:srgbClr val="2308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</p:txBody>
      </p:sp>
      <p:pic>
        <p:nvPicPr>
          <p:cNvPr id="88" name="Google Shape;88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152484" y="6217920"/>
            <a:ext cx="1646350" cy="411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2568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ight Callout2">
  <p:cSld name="Right Callout2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/>
          <p:nvPr/>
        </p:nvSpPr>
        <p:spPr>
          <a:xfrm>
            <a:off x="-133" y="0"/>
            <a:ext cx="12192175" cy="6096000"/>
          </a:xfrm>
          <a:prstGeom prst="rect">
            <a:avLst/>
          </a:prstGeom>
          <a:solidFill>
            <a:srgbClr val="F3F0F7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</p:txBody>
      </p:sp>
      <p:pic>
        <p:nvPicPr>
          <p:cNvPr id="91" name="Google Shape;91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363772" y="5629827"/>
            <a:ext cx="1889777" cy="46602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548783" y="1463033"/>
            <a:ext cx="5730592" cy="3048000"/>
          </a:xfrm>
          <a:prstGeom prst="rect">
            <a:avLst/>
          </a:prstGeom>
          <a:noFill/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0871"/>
              </a:buClr>
              <a:buSzPts val="3800"/>
              <a:buFont typeface="Poppins"/>
              <a:buNone/>
              <a:defRPr sz="3800" b="1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3" name="Google Shape;93;p16"/>
          <p:cNvSpPr/>
          <p:nvPr/>
        </p:nvSpPr>
        <p:spPr>
          <a:xfrm rot="10800000">
            <a:off x="6705796" y="-33"/>
            <a:ext cx="5486329" cy="6096000"/>
          </a:xfrm>
          <a:prstGeom prst="round1Rect">
            <a:avLst>
              <a:gd name="adj" fmla="val 27009"/>
            </a:avLst>
          </a:prstGeom>
          <a:solidFill>
            <a:srgbClr val="230871"/>
          </a:solidFill>
          <a:ln w="9525" cap="flat" cmpd="sng">
            <a:solidFill>
              <a:srgbClr val="2308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152484" y="6217920"/>
            <a:ext cx="1646350" cy="411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959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0C54-42C1-F406-2175-9F579725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0A507-7BEA-ADCF-8663-7CD79A973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77708-77B1-E7C9-0C0F-62AC357E4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90C54-C480-B691-1FCA-2667680C6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0877-8536-B7EA-21E6-BA7FCA9B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8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DA96-FA12-D5C1-AA62-003266417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18F20-A0AF-BF8B-9EBF-5095C66D1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F79E8-A5B2-0B86-915A-28DEC704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7B643-91F7-BBAF-656C-985B4D303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5EFB0-CD36-D66A-CB81-B53FB36FD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3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9FC7C-B8F3-1F91-8DDB-174E4B4C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8FE68-3BC3-9B77-FFA6-D4299D485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D496A6-2595-3F88-47AE-F3FE0250F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6EB5D-DEBE-4AAB-80D6-35390BE91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C4AB35-B824-EB8F-EF3F-B79A21796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75FE4-A5B7-DC08-BB00-C1FD9EBCA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1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816C-5A8F-B7A6-FF53-34294DB4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69B4F-E12F-D2CA-D0DC-A9D48CEE7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CA80C-009E-5BCB-C4AD-34C56E535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E5F8E2-0C23-36A8-F98E-0C04BFD7E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EDBF6-7503-EEE7-7632-53633A6787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1497D-4179-6A82-E53A-68E56524E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C2CF6C-23D2-F72A-E3C5-D99EFE5F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EFE7F4-5CDC-04C5-8913-33CD5B87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1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A4574-DABF-62C0-A26B-4154A599D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BD97BB-B704-8458-AA80-E4AF74C2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E561A0-9308-DE57-704E-26DFBC0D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B97D4-2186-33D2-8210-C1864133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2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4FCA75-1D0C-C767-6DBF-F4889A8F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6F998-23EC-A0A5-6260-FE480DFC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5B6DF-5130-7E1C-417C-7B5F76B69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2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3D680-7972-9CB2-B6CB-EE1E5DB13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94E35-7868-4D73-BD9A-BAEA519E5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751C9-64C8-A955-53FB-BEA39B454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9D7A4-763F-73F3-058A-424A62C9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A802D-1480-87B5-2416-EE55AD76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B25DF-247C-E8F7-5AFD-89B030314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1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28EFF-362E-5319-4D90-196528A0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41CC78-CFB3-8257-70C9-414FF9AE5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F0251-5CDA-54C0-0E7D-95A4646AD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565F8-BA1F-AD3B-A65B-41FC20166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1C9D5-AB5D-4A98-2B6B-8A104D86B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75DE6-A7A4-8DC5-7448-A812D6970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2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E77253-28E7-DCB5-48FB-CB02FA82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FEE8E-17CE-27FE-C578-3BE4BBE68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201A5-7ACC-F553-A33B-324D75A58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2A56-494A-4B4C-B994-C57BD69B73A6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12C45-E52F-C5D9-4AC6-416179617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B2DE9-B66A-12DE-66CF-847935DAC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AE0DB-C24D-4E80-86E9-53CF4A1B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9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/>
        </p:nvSpPr>
        <p:spPr>
          <a:xfrm>
            <a:off x="550240" y="548650"/>
            <a:ext cx="5857800" cy="101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1D2D52"/>
              </a:buClr>
              <a:buSzPts val="3600"/>
            </a:pPr>
            <a:r>
              <a:rPr lang="en" sz="3600" b="1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  <a:t>Why MASA matters to today’s workforce</a:t>
            </a:r>
            <a:endParaRPr sz="3600">
              <a:solidFill>
                <a:srgbClr val="23087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550238" y="1828800"/>
            <a:ext cx="5857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sz="2000" b="1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  <a:t>No one should have to worry about unexpected transport bills during or after an emergency. </a:t>
            </a:r>
            <a:endParaRPr sz="2000" b="1">
              <a:solidFill>
                <a:srgbClr val="23087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550228" y="6217920"/>
            <a:ext cx="3642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sz="700">
                <a:solidFill>
                  <a:srgbClr val="262626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1: Consumer Reports, 2021</a:t>
            </a:r>
            <a:endParaRPr sz="7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r>
              <a:rPr lang="en" sz="700">
                <a:solidFill>
                  <a:srgbClr val="262626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2: National Association of State EMS Officials, 2022</a:t>
            </a:r>
            <a:endParaRPr sz="7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r>
              <a:rPr lang="en" sz="700">
                <a:solidFill>
                  <a:srgbClr val="262626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*: Bankrate, February 2023</a:t>
            </a:r>
            <a:endParaRPr sz="7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1007428" y="4791478"/>
            <a:ext cx="47550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</a:pPr>
            <a:r>
              <a:rPr lang="en" sz="1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average ground ambulance bill is $2,008.</a:t>
            </a:r>
            <a:r>
              <a:rPr lang="en" sz="1400" baseline="30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lang="en" sz="1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br>
              <a:rPr lang="en" sz="1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" sz="1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These costly bills have become a normal, expected part of emergency care — even for the insured.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1" name="Google Shape;131;p22"/>
          <p:cNvSpPr txBox="1"/>
          <p:nvPr/>
        </p:nvSpPr>
        <p:spPr>
          <a:xfrm>
            <a:off x="1007428" y="2926080"/>
            <a:ext cx="47550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</a:pPr>
            <a:r>
              <a:rPr lang="en" sz="1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86% of ground ambulance rides </a:t>
            </a:r>
            <a:r>
              <a:rPr lang="en" sz="1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may result in an out-of-network bill for the privately insured, putting millions of employees at risk.</a:t>
            </a:r>
            <a:r>
              <a:rPr lang="en" sz="1400" baseline="30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</a:t>
            </a:r>
            <a:endParaRPr sz="1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22"/>
          <p:cNvSpPr txBox="1"/>
          <p:nvPr/>
        </p:nvSpPr>
        <p:spPr>
          <a:xfrm>
            <a:off x="1007428" y="3857926"/>
            <a:ext cx="47550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</a:pPr>
            <a:r>
              <a:rPr lang="en" sz="1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Ambulance bills have a </a:t>
            </a:r>
            <a:r>
              <a:rPr lang="en" sz="1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higher out-of-network rate</a:t>
            </a:r>
            <a:r>
              <a:rPr lang="en" sz="1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than for other specialists, including E.R. doctors and anesthesiologists.</a:t>
            </a:r>
            <a:r>
              <a:rPr lang="en" sz="1400" baseline="30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3" name="Google Shape;133;p22"/>
          <p:cNvSpPr txBox="1"/>
          <p:nvPr/>
        </p:nvSpPr>
        <p:spPr>
          <a:xfrm>
            <a:off x="7499668" y="3931920"/>
            <a:ext cx="40365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" sz="24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60% of Americans have to borrow just to cover a $1,000 health expense.</a:t>
            </a:r>
            <a:r>
              <a:rPr lang="en" sz="2400" b="1" baseline="30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* </a:t>
            </a:r>
            <a:endParaRPr sz="2400" b="1" baseline="300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238" y="2947105"/>
            <a:ext cx="246888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238" y="3878940"/>
            <a:ext cx="246888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238" y="4812481"/>
            <a:ext cx="246888" cy="41148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2"/>
          <p:cNvSpPr/>
          <p:nvPr/>
        </p:nvSpPr>
        <p:spPr>
          <a:xfrm>
            <a:off x="7850178" y="640110"/>
            <a:ext cx="3108900" cy="3108900"/>
          </a:xfrm>
          <a:prstGeom prst="ellipse">
            <a:avLst/>
          </a:prstGeom>
          <a:solidFill>
            <a:srgbClr val="D3C9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38" name="Google Shape;13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9653" y="365760"/>
            <a:ext cx="3657600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238" y="3087723"/>
            <a:ext cx="246888" cy="41148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3"/>
          <p:cNvSpPr txBox="1"/>
          <p:nvPr/>
        </p:nvSpPr>
        <p:spPr>
          <a:xfrm>
            <a:off x="1007438" y="3054418"/>
            <a:ext cx="5150400" cy="10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4000"/>
              </a:lnSpc>
              <a:buClr>
                <a:srgbClr val="1D2D52"/>
              </a:buClr>
              <a:buSzPts val="1400"/>
            </a:pPr>
            <a:r>
              <a:rPr lang="en" sz="1600" b="1" dirty="0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  <a:t>94% of employees don’t know that there’s a solution that will cover ambulance bills. </a:t>
            </a:r>
            <a:br>
              <a:rPr lang="en" sz="1600" b="1" dirty="0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" sz="1600" b="1" dirty="0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  <a:t>When they learn there’s a solution like MASA, </a:t>
            </a:r>
            <a:br>
              <a:rPr lang="en" sz="1600" b="1" dirty="0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" sz="1600" b="1" dirty="0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  <a:t>30% are likely to pay for it.</a:t>
            </a:r>
            <a:r>
              <a:rPr lang="en" sz="1600" b="1" baseline="30000" dirty="0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  <a:t>4</a:t>
            </a:r>
            <a:endParaRPr sz="1600" b="1" baseline="30000" dirty="0">
              <a:solidFill>
                <a:srgbClr val="23087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5" name="Google Shape;145;p23"/>
          <p:cNvSpPr txBox="1"/>
          <p:nvPr/>
        </p:nvSpPr>
        <p:spPr>
          <a:xfrm>
            <a:off x="561456" y="1280161"/>
            <a:ext cx="5760600" cy="1582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000" b="1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  <a:t>The simple solution to a complex problem for millions of employees.</a:t>
            </a:r>
            <a:endParaRPr sz="2000">
              <a:solidFill>
                <a:srgbClr val="1D2D52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800"/>
              </a:spcAft>
            </a:pPr>
            <a:r>
              <a:rPr lang="en" sz="140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Employees can protect their finances, and peace of mind, with MASA. Our medical-transport coverage pays 100% of ambulance claims, and plans are easily bundled with core health benefits.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23"/>
          <p:cNvSpPr txBox="1"/>
          <p:nvPr/>
        </p:nvSpPr>
        <p:spPr>
          <a:xfrm>
            <a:off x="550238" y="548650"/>
            <a:ext cx="5841000" cy="7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sz="3600" b="1">
                <a:solidFill>
                  <a:srgbClr val="230871"/>
                </a:solidFill>
                <a:latin typeface="Poppins"/>
                <a:ea typeface="Poppins"/>
                <a:cs typeface="Poppins"/>
                <a:sym typeface="Poppins"/>
              </a:rPr>
              <a:t>The MASA solution</a:t>
            </a:r>
            <a:endParaRPr sz="3600" b="1">
              <a:solidFill>
                <a:srgbClr val="23087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7" name="Google Shape;147;p23"/>
          <p:cNvSpPr/>
          <p:nvPr/>
        </p:nvSpPr>
        <p:spPr>
          <a:xfrm>
            <a:off x="550237" y="4332520"/>
            <a:ext cx="5760600" cy="16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lnSpc>
                <a:spcPct val="110000"/>
              </a:lnSpc>
              <a:buClr>
                <a:srgbClr val="262626"/>
              </a:buClr>
              <a:buSzPts val="1400"/>
            </a:pPr>
            <a:r>
              <a:rPr lang="en" sz="1400" dirty="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Plus, the numbers speak for themselves: our </a:t>
            </a:r>
            <a:r>
              <a:rPr lang="en" sz="1400" b="1" dirty="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38% participation rate </a:t>
            </a:r>
            <a:r>
              <a:rPr lang="en" sz="1400" dirty="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across groups proves that for employees — this is a problem worth solving.</a:t>
            </a:r>
            <a:r>
              <a:rPr lang="en" sz="1400" baseline="30000" dirty="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  <a:endParaRPr sz="1400" baseline="30000" dirty="0">
              <a:solidFill>
                <a:srgbClr val="26262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rgbClr val="262626"/>
              </a:buClr>
              <a:buSzPts val="1400"/>
            </a:pPr>
            <a:r>
              <a:rPr lang="en" sz="1400" b="1" dirty="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How does it work? </a:t>
            </a:r>
            <a:r>
              <a:rPr lang="en" sz="1400" dirty="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Employees can choose a plan when they enroll. They have access to coverage for any ambulance, nationwide — and medical transport claims are compensated.</a:t>
            </a:r>
            <a:endParaRPr sz="1400" strike="sngStrike" dirty="0">
              <a:solidFill>
                <a:srgbClr val="26262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8" name="Google Shape;148;p23"/>
          <p:cNvSpPr txBox="1"/>
          <p:nvPr/>
        </p:nvSpPr>
        <p:spPr>
          <a:xfrm>
            <a:off x="550229" y="6446519"/>
            <a:ext cx="36426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700" dirty="0">
                <a:solidFill>
                  <a:srgbClr val="262626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3: MASA Internal Data, Updated February 2023</a:t>
            </a:r>
            <a:endParaRPr sz="700" dirty="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r>
              <a:rPr lang="en" sz="700" dirty="0">
                <a:solidFill>
                  <a:srgbClr val="262626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4: Independent McKinsey Report, 2019</a:t>
            </a:r>
            <a:endParaRPr sz="700" dirty="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149" name="Google Shape;149;p23"/>
          <p:cNvSpPr/>
          <p:nvPr/>
        </p:nvSpPr>
        <p:spPr>
          <a:xfrm>
            <a:off x="7780338" y="1280150"/>
            <a:ext cx="3900600" cy="33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4000"/>
              </a:lnSpc>
              <a:buClr>
                <a:srgbClr val="D53128"/>
              </a:buClr>
              <a:buSzPts val="2000"/>
            </a:pPr>
            <a:r>
              <a:rPr lang="en" sz="2400" b="1">
                <a:solidFill>
                  <a:srgbClr val="E64B38"/>
                </a:solidFill>
                <a:latin typeface="Poppins"/>
                <a:ea typeface="Poppins"/>
                <a:cs typeface="Poppins"/>
                <a:sym typeface="Poppins"/>
              </a:rPr>
              <a:t>MASA guarantees:</a:t>
            </a:r>
            <a:endParaRPr sz="2400" b="1">
              <a:solidFill>
                <a:srgbClr val="E64B38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14000"/>
              </a:lnSpc>
              <a:buClr>
                <a:srgbClr val="FFFFFF"/>
              </a:buClr>
              <a:buSzPts val="1400"/>
            </a:pPr>
            <a:endParaRPr sz="14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buClr>
                <a:srgbClr val="FFFFFF"/>
              </a:buClr>
              <a:buSzPts val="1400"/>
            </a:pPr>
            <a:r>
              <a:rPr lang="en" sz="16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      No health questions</a:t>
            </a:r>
            <a:endParaRPr sz="1600" b="1"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endParaRPr sz="1600" b="1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r>
              <a:rPr lang="en" sz="16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      No claim forms</a:t>
            </a:r>
            <a:endParaRPr sz="1600" b="1"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endParaRPr sz="1600" b="1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r>
              <a:rPr lang="en" sz="16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      No network limitations</a:t>
            </a:r>
            <a:endParaRPr sz="1600" b="1"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endParaRPr sz="1600" b="1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r>
              <a:rPr lang="en" sz="16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      No deductibles</a:t>
            </a:r>
            <a:endParaRPr sz="1600" b="1"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endParaRPr sz="1600" b="1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r>
              <a:rPr lang="en" sz="16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      No member/spouse age limits</a:t>
            </a:r>
            <a:endParaRPr sz="1600" b="1"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endParaRPr sz="1600" b="1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buClr>
                <a:srgbClr val="FFFFFF"/>
              </a:buClr>
              <a:buSzPts val="1400"/>
            </a:pPr>
            <a:r>
              <a:rPr lang="en" sz="16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      No denials based on claim cost</a:t>
            </a:r>
            <a:endParaRPr sz="1600" b="1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50" name="Google Shape;15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338" y="1892225"/>
            <a:ext cx="18288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338" y="2385105"/>
            <a:ext cx="18288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338" y="4356625"/>
            <a:ext cx="18288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338" y="3863745"/>
            <a:ext cx="18288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338" y="3370865"/>
            <a:ext cx="18288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338" y="2877985"/>
            <a:ext cx="182880" cy="30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328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Medium</vt:lpstr>
      <vt:lpstr>Poppins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Elise Yancey</dc:creator>
  <cp:lastModifiedBy>Elise Yancey</cp:lastModifiedBy>
  <cp:revision>1</cp:revision>
  <dcterms:created xsi:type="dcterms:W3CDTF">2024-02-09T22:27:32Z</dcterms:created>
  <dcterms:modified xsi:type="dcterms:W3CDTF">2024-02-09T22:28:32Z</dcterms:modified>
</cp:coreProperties>
</file>